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handoutMasterIdLst>
    <p:handoutMasterId r:id="rId101"/>
  </p:handoutMasterIdLst>
  <p:sldIdLst>
    <p:sldId id="256" r:id="rId2"/>
    <p:sldId id="357" r:id="rId3"/>
    <p:sldId id="258" r:id="rId4"/>
    <p:sldId id="421" r:id="rId5"/>
    <p:sldId id="422" r:id="rId6"/>
    <p:sldId id="423" r:id="rId7"/>
    <p:sldId id="424" r:id="rId8"/>
    <p:sldId id="425"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428" r:id="rId22"/>
    <p:sldId id="429" r:id="rId23"/>
    <p:sldId id="426" r:id="rId24"/>
    <p:sldId id="427" r:id="rId25"/>
    <p:sldId id="430" r:id="rId26"/>
    <p:sldId id="358" r:id="rId27"/>
    <p:sldId id="431" r:id="rId28"/>
    <p:sldId id="371" r:id="rId29"/>
    <p:sldId id="372" r:id="rId30"/>
    <p:sldId id="368" r:id="rId31"/>
    <p:sldId id="380" r:id="rId32"/>
    <p:sldId id="381" r:id="rId33"/>
    <p:sldId id="461" r:id="rId34"/>
    <p:sldId id="462" r:id="rId35"/>
    <p:sldId id="463" r:id="rId36"/>
    <p:sldId id="458" r:id="rId37"/>
    <p:sldId id="457" r:id="rId38"/>
    <p:sldId id="459" r:id="rId39"/>
    <p:sldId id="460" r:id="rId40"/>
    <p:sldId id="382" r:id="rId41"/>
    <p:sldId id="389" r:id="rId42"/>
    <p:sldId id="390" r:id="rId43"/>
    <p:sldId id="392" r:id="rId44"/>
    <p:sldId id="394" r:id="rId45"/>
    <p:sldId id="441" r:id="rId46"/>
    <p:sldId id="395" r:id="rId47"/>
    <p:sldId id="398" r:id="rId48"/>
    <p:sldId id="399" r:id="rId49"/>
    <p:sldId id="400" r:id="rId50"/>
    <p:sldId id="401" r:id="rId51"/>
    <p:sldId id="402" r:id="rId52"/>
    <p:sldId id="403" r:id="rId53"/>
    <p:sldId id="404" r:id="rId54"/>
    <p:sldId id="405" r:id="rId55"/>
    <p:sldId id="406" r:id="rId56"/>
    <p:sldId id="407" r:id="rId57"/>
    <p:sldId id="408" r:id="rId58"/>
    <p:sldId id="409" r:id="rId59"/>
    <p:sldId id="410" r:id="rId60"/>
    <p:sldId id="414" r:id="rId61"/>
    <p:sldId id="411" r:id="rId62"/>
    <p:sldId id="412" r:id="rId63"/>
    <p:sldId id="413" r:id="rId64"/>
    <p:sldId id="415" r:id="rId65"/>
    <p:sldId id="416" r:id="rId66"/>
    <p:sldId id="417" r:id="rId67"/>
    <p:sldId id="418" r:id="rId68"/>
    <p:sldId id="348" r:id="rId69"/>
    <p:sldId id="419" r:id="rId70"/>
    <p:sldId id="350" r:id="rId71"/>
    <p:sldId id="359" r:id="rId72"/>
    <p:sldId id="360" r:id="rId73"/>
    <p:sldId id="442" r:id="rId74"/>
    <p:sldId id="443" r:id="rId75"/>
    <p:sldId id="464" r:id="rId76"/>
    <p:sldId id="444" r:id="rId77"/>
    <p:sldId id="448" r:id="rId78"/>
    <p:sldId id="445" r:id="rId79"/>
    <p:sldId id="446" r:id="rId80"/>
    <p:sldId id="465" r:id="rId81"/>
    <p:sldId id="447" r:id="rId82"/>
    <p:sldId id="361" r:id="rId83"/>
    <p:sldId id="455" r:id="rId84"/>
    <p:sldId id="449" r:id="rId85"/>
    <p:sldId id="363" r:id="rId86"/>
    <p:sldId id="450" r:id="rId87"/>
    <p:sldId id="451" r:id="rId88"/>
    <p:sldId id="467" r:id="rId89"/>
    <p:sldId id="469" r:id="rId90"/>
    <p:sldId id="470" r:id="rId91"/>
    <p:sldId id="471" r:id="rId92"/>
    <p:sldId id="452" r:id="rId93"/>
    <p:sldId id="453" r:id="rId94"/>
    <p:sldId id="474" r:id="rId95"/>
    <p:sldId id="475" r:id="rId96"/>
    <p:sldId id="476" r:id="rId97"/>
    <p:sldId id="454" r:id="rId98"/>
    <p:sldId id="364" r:id="rId99"/>
  </p:sldIdLst>
  <p:sldSz cx="12192000" cy="6858000"/>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3300"/>
    <a:srgbClr val="FF9900"/>
    <a:srgbClr val="FFFFFF"/>
    <a:srgbClr val="E6E3E2"/>
    <a:srgbClr val="6D4100"/>
    <a:srgbClr val="DA8200"/>
    <a:srgbClr val="FF6600"/>
    <a:srgbClr val="537A41"/>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94533" autoAdjust="0"/>
  </p:normalViewPr>
  <p:slideViewPr>
    <p:cSldViewPr snapToGrid="0">
      <p:cViewPr varScale="1">
        <p:scale>
          <a:sx n="68" d="100"/>
          <a:sy n="68" d="100"/>
        </p:scale>
        <p:origin x="612" y="36"/>
      </p:cViewPr>
      <p:guideLst>
        <p:guide orient="horz" pos="2160"/>
        <p:guide pos="3840"/>
      </p:guideLst>
    </p:cSldViewPr>
  </p:slideViewPr>
  <p:outlineViewPr>
    <p:cViewPr>
      <p:scale>
        <a:sx n="33" d="100"/>
        <a:sy n="33" d="100"/>
      </p:scale>
      <p:origin x="0" y="-24942"/>
    </p:cViewPr>
  </p:outlineViewPr>
  <p:notesTextViewPr>
    <p:cViewPr>
      <p:scale>
        <a:sx n="100" d="100"/>
        <a:sy n="100" d="100"/>
      </p:scale>
      <p:origin x="0" y="0"/>
    </p:cViewPr>
  </p:notesTextViewPr>
  <p:sorterViewPr>
    <p:cViewPr>
      <p:scale>
        <a:sx n="90" d="100"/>
        <a:sy n="90" d="100"/>
      </p:scale>
      <p:origin x="0" y="-405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Sheet1!$C$7:$C$42</c:f>
              <c:numCache>
                <c:formatCode>General</c:formatCode>
                <c:ptCount val="36"/>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numCache>
            </c:numRef>
          </c:cat>
          <c:val>
            <c:numRef>
              <c:f>Sheet1!$D$7:$D$42</c:f>
              <c:numCache>
                <c:formatCode>"$"#,##0</c:formatCode>
                <c:ptCount val="36"/>
                <c:pt idx="0">
                  <c:v>11978000</c:v>
                </c:pt>
                <c:pt idx="1">
                  <c:v>21178000</c:v>
                </c:pt>
                <c:pt idx="2">
                  <c:v>12582000</c:v>
                </c:pt>
                <c:pt idx="3">
                  <c:v>8619000</c:v>
                </c:pt>
                <c:pt idx="4">
                  <c:v>12358000</c:v>
                </c:pt>
                <c:pt idx="5">
                  <c:v>16847000</c:v>
                </c:pt>
                <c:pt idx="6">
                  <c:v>35510000</c:v>
                </c:pt>
                <c:pt idx="7">
                  <c:v>14799000</c:v>
                </c:pt>
                <c:pt idx="8">
                  <c:v>56769000</c:v>
                </c:pt>
                <c:pt idx="9">
                  <c:v>57983000</c:v>
                </c:pt>
                <c:pt idx="10">
                  <c:v>39345000</c:v>
                </c:pt>
                <c:pt idx="11">
                  <c:v>70825000</c:v>
                </c:pt>
                <c:pt idx="12">
                  <c:v>22524000</c:v>
                </c:pt>
                <c:pt idx="13">
                  <c:v>85591000</c:v>
                </c:pt>
                <c:pt idx="14">
                  <c:v>65679000</c:v>
                </c:pt>
                <c:pt idx="15">
                  <c:v>69858000</c:v>
                </c:pt>
                <c:pt idx="16">
                  <c:v>60400000</c:v>
                </c:pt>
                <c:pt idx="17">
                  <c:v>107000000</c:v>
                </c:pt>
                <c:pt idx="18">
                  <c:v>47700000</c:v>
                </c:pt>
                <c:pt idx="19">
                  <c:v>43800000</c:v>
                </c:pt>
                <c:pt idx="20">
                  <c:v>178500000</c:v>
                </c:pt>
                <c:pt idx="21">
                  <c:v>114000000</c:v>
                </c:pt>
                <c:pt idx="22">
                  <c:v>166000000</c:v>
                </c:pt>
                <c:pt idx="23">
                  <c:v>135000000</c:v>
                </c:pt>
                <c:pt idx="24">
                  <c:v>252000000</c:v>
                </c:pt>
                <c:pt idx="25">
                  <c:v>170000000</c:v>
                </c:pt>
                <c:pt idx="26">
                  <c:v>117000000</c:v>
                </c:pt>
                <c:pt idx="27">
                  <c:v>206000000</c:v>
                </c:pt>
                <c:pt idx="28">
                  <c:v>524000000</c:v>
                </c:pt>
                <c:pt idx="29">
                  <c:v>500000000</c:v>
                </c:pt>
                <c:pt idx="30">
                  <c:v>274000000</c:v>
                </c:pt>
                <c:pt idx="31">
                  <c:v>90000000</c:v>
                </c:pt>
                <c:pt idx="32">
                  <c:v>140000000</c:v>
                </c:pt>
                <c:pt idx="33">
                  <c:v>310000000</c:v>
                </c:pt>
                <c:pt idx="34">
                  <c:v>240000000</c:v>
                </c:pt>
                <c:pt idx="35">
                  <c:v>209000000</c:v>
                </c:pt>
              </c:numCache>
            </c:numRef>
          </c:val>
        </c:ser>
        <c:dLbls>
          <c:showLegendKey val="0"/>
          <c:showVal val="0"/>
          <c:showCatName val="0"/>
          <c:showSerName val="0"/>
          <c:showPercent val="0"/>
          <c:showBubbleSize val="0"/>
        </c:dLbls>
        <c:gapWidth val="219"/>
        <c:overlap val="-27"/>
        <c:axId val="334080368"/>
        <c:axId val="334081152"/>
      </c:barChart>
      <c:catAx>
        <c:axId val="33408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4081152"/>
        <c:crosses val="autoZero"/>
        <c:auto val="1"/>
        <c:lblAlgn val="ctr"/>
        <c:lblOffset val="100"/>
        <c:noMultiLvlLbl val="0"/>
      </c:catAx>
      <c:valAx>
        <c:axId val="3340811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4080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vl1pPr>
          </a:lstStyle>
          <a:p>
            <a:pPr>
              <a:defRPr/>
            </a:pPr>
            <a:endParaRPr lang="en-US"/>
          </a:p>
        </p:txBody>
      </p:sp>
      <p:sp>
        <p:nvSpPr>
          <p:cNvPr id="14950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vl1pPr>
          </a:lstStyle>
          <a:p>
            <a:pPr>
              <a:defRPr/>
            </a:pPr>
            <a:endParaRPr lang="en-US"/>
          </a:p>
        </p:txBody>
      </p:sp>
      <p:sp>
        <p:nvSpPr>
          <p:cNvPr id="14950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vl1pPr>
          </a:lstStyle>
          <a:p>
            <a:pPr>
              <a:defRPr/>
            </a:pPr>
            <a:endParaRPr lang="en-US"/>
          </a:p>
        </p:txBody>
      </p:sp>
      <p:sp>
        <p:nvSpPr>
          <p:cNvPr id="14950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smtClean="0"/>
            </a:lvl1pPr>
          </a:lstStyle>
          <a:p>
            <a:pPr>
              <a:defRPr/>
            </a:pPr>
            <a:fld id="{9175BE37-0AA4-4FA1-B20D-522954509312}" type="slidenum">
              <a:rPr lang="en-US" altLang="en-US"/>
              <a:pPr>
                <a:defRPr/>
              </a:pPr>
              <a:t>‹#›</a:t>
            </a:fld>
            <a:endParaRPr lang="en-US" altLang="en-US"/>
          </a:p>
        </p:txBody>
      </p:sp>
    </p:spTree>
    <p:extLst>
      <p:ext uri="{BB962C8B-B14F-4D97-AF65-F5344CB8AC3E}">
        <p14:creationId xmlns:p14="http://schemas.microsoft.com/office/powerpoint/2010/main" val="4286326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vl1pPr>
          </a:lstStyle>
          <a:p>
            <a:pPr>
              <a:defRPr/>
            </a:pPr>
            <a:endParaRPr lang="en-US"/>
          </a:p>
        </p:txBody>
      </p:sp>
      <p:sp>
        <p:nvSpPr>
          <p:cNvPr id="37891" name="Rectangle 1027"/>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vl1pPr>
          </a:lstStyle>
          <a:p>
            <a:pPr>
              <a:defRPr/>
            </a:pPr>
            <a:endParaRPr lang="en-US"/>
          </a:p>
        </p:txBody>
      </p:sp>
      <p:sp>
        <p:nvSpPr>
          <p:cNvPr id="2052" name="Rectangle 1028"/>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1029"/>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1030"/>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vl1pPr>
          </a:lstStyle>
          <a:p>
            <a:pPr>
              <a:defRPr/>
            </a:pPr>
            <a:endParaRPr lang="en-US"/>
          </a:p>
        </p:txBody>
      </p:sp>
      <p:sp>
        <p:nvSpPr>
          <p:cNvPr id="37895" name="Rectangle 1031"/>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smtClean="0"/>
            </a:lvl1pPr>
          </a:lstStyle>
          <a:p>
            <a:pPr>
              <a:defRPr/>
            </a:pPr>
            <a:fld id="{1F0962BC-EC1E-4F66-BE99-24E98791526B}" type="slidenum">
              <a:rPr lang="en-US" altLang="en-US"/>
              <a:pPr>
                <a:defRPr/>
              </a:pPr>
              <a:t>‹#›</a:t>
            </a:fld>
            <a:endParaRPr lang="en-US" altLang="en-US"/>
          </a:p>
        </p:txBody>
      </p:sp>
    </p:spTree>
    <p:extLst>
      <p:ext uri="{BB962C8B-B14F-4D97-AF65-F5344CB8AC3E}">
        <p14:creationId xmlns:p14="http://schemas.microsoft.com/office/powerpoint/2010/main" val="8986180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xfrm>
            <a:off x="457200" y="720725"/>
            <a:ext cx="6400800" cy="3600450"/>
          </a:xfrm>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952FF9-60E4-4850-98FA-251CD85B556A}" type="slidenum">
              <a:rPr lang="en-US" altLang="en-US" sz="1300"/>
              <a:pPr>
                <a:spcBef>
                  <a:spcPct val="0"/>
                </a:spcBef>
              </a:pPr>
              <a:t>1</a:t>
            </a:fld>
            <a:endParaRPr lang="en-US" altLang="en-US" sz="1300"/>
          </a:p>
        </p:txBody>
      </p:sp>
    </p:spTree>
    <p:extLst>
      <p:ext uri="{BB962C8B-B14F-4D97-AF65-F5344CB8AC3E}">
        <p14:creationId xmlns:p14="http://schemas.microsoft.com/office/powerpoint/2010/main" val="1771219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57200" y="720725"/>
            <a:ext cx="6400800" cy="360045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4E20DC1-0323-4F83-A0D5-4DBCE29460FE}" type="slidenum">
              <a:rPr lang="en-US" altLang="en-US" sz="1300"/>
              <a:pPr>
                <a:spcBef>
                  <a:spcPct val="0"/>
                </a:spcBef>
              </a:pPr>
              <a:t>12</a:t>
            </a:fld>
            <a:endParaRPr lang="en-US" altLang="en-US" sz="1300"/>
          </a:p>
        </p:txBody>
      </p:sp>
    </p:spTree>
    <p:extLst>
      <p:ext uri="{BB962C8B-B14F-4D97-AF65-F5344CB8AC3E}">
        <p14:creationId xmlns:p14="http://schemas.microsoft.com/office/powerpoint/2010/main" val="3945746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457200" y="720725"/>
            <a:ext cx="6400800" cy="3600450"/>
          </a:xfrm>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463CC99-5B40-422F-A4F5-BE8611398BA0}" type="slidenum">
              <a:rPr lang="en-US" altLang="en-US" sz="1300"/>
              <a:pPr>
                <a:spcBef>
                  <a:spcPct val="0"/>
                </a:spcBef>
              </a:pPr>
              <a:t>13</a:t>
            </a:fld>
            <a:endParaRPr lang="en-US" altLang="en-US" sz="1300"/>
          </a:p>
        </p:txBody>
      </p:sp>
    </p:spTree>
    <p:extLst>
      <p:ext uri="{BB962C8B-B14F-4D97-AF65-F5344CB8AC3E}">
        <p14:creationId xmlns:p14="http://schemas.microsoft.com/office/powerpoint/2010/main" val="78402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7200" y="720725"/>
            <a:ext cx="6400800" cy="360045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B9B3107-2DE4-470A-9371-7152D0DDE8C6}" type="slidenum">
              <a:rPr lang="en-US" altLang="en-US" sz="1300"/>
              <a:pPr>
                <a:spcBef>
                  <a:spcPct val="0"/>
                </a:spcBef>
              </a:pPr>
              <a:t>14</a:t>
            </a:fld>
            <a:endParaRPr lang="en-US" altLang="en-US" sz="1300"/>
          </a:p>
        </p:txBody>
      </p:sp>
    </p:spTree>
    <p:extLst>
      <p:ext uri="{BB962C8B-B14F-4D97-AF65-F5344CB8AC3E}">
        <p14:creationId xmlns:p14="http://schemas.microsoft.com/office/powerpoint/2010/main" val="2351312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457200" y="720725"/>
            <a:ext cx="6400800" cy="360045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5BFBDA-0022-4D56-98F5-6FE1918FA1C3}" type="slidenum">
              <a:rPr lang="en-US" altLang="en-US" sz="1300"/>
              <a:pPr>
                <a:spcBef>
                  <a:spcPct val="0"/>
                </a:spcBef>
              </a:pPr>
              <a:t>15</a:t>
            </a:fld>
            <a:endParaRPr lang="en-US" altLang="en-US" sz="1300"/>
          </a:p>
        </p:txBody>
      </p:sp>
    </p:spTree>
    <p:extLst>
      <p:ext uri="{BB962C8B-B14F-4D97-AF65-F5344CB8AC3E}">
        <p14:creationId xmlns:p14="http://schemas.microsoft.com/office/powerpoint/2010/main" val="321870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457200" y="720725"/>
            <a:ext cx="6400800" cy="3600450"/>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39A607-9CB4-4FD4-A626-91CA258924BF}" type="slidenum">
              <a:rPr lang="en-US" altLang="en-US" sz="1300"/>
              <a:pPr>
                <a:spcBef>
                  <a:spcPct val="0"/>
                </a:spcBef>
              </a:pPr>
              <a:t>16</a:t>
            </a:fld>
            <a:endParaRPr lang="en-US" altLang="en-US" sz="1300"/>
          </a:p>
        </p:txBody>
      </p:sp>
    </p:spTree>
    <p:extLst>
      <p:ext uri="{BB962C8B-B14F-4D97-AF65-F5344CB8AC3E}">
        <p14:creationId xmlns:p14="http://schemas.microsoft.com/office/powerpoint/2010/main" val="3246886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457200" y="720725"/>
            <a:ext cx="6400800" cy="3600450"/>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42E569D-77E0-4375-BE14-0E0A8BF79861}" type="slidenum">
              <a:rPr lang="en-US" altLang="en-US" sz="1300"/>
              <a:pPr>
                <a:spcBef>
                  <a:spcPct val="0"/>
                </a:spcBef>
              </a:pPr>
              <a:t>17</a:t>
            </a:fld>
            <a:endParaRPr lang="en-US" altLang="en-US" sz="1300"/>
          </a:p>
        </p:txBody>
      </p:sp>
    </p:spTree>
    <p:extLst>
      <p:ext uri="{BB962C8B-B14F-4D97-AF65-F5344CB8AC3E}">
        <p14:creationId xmlns:p14="http://schemas.microsoft.com/office/powerpoint/2010/main" val="2866300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457200" y="720725"/>
            <a:ext cx="6400800" cy="3600450"/>
          </a:xfrm>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8639EE-2631-4C65-8B27-F2543DAB64FF}" type="slidenum">
              <a:rPr lang="en-US" altLang="en-US" sz="1300"/>
              <a:pPr>
                <a:spcBef>
                  <a:spcPct val="0"/>
                </a:spcBef>
              </a:pPr>
              <a:t>18</a:t>
            </a:fld>
            <a:endParaRPr lang="en-US" altLang="en-US" sz="1300"/>
          </a:p>
        </p:txBody>
      </p:sp>
    </p:spTree>
    <p:extLst>
      <p:ext uri="{BB962C8B-B14F-4D97-AF65-F5344CB8AC3E}">
        <p14:creationId xmlns:p14="http://schemas.microsoft.com/office/powerpoint/2010/main" val="2389976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457200" y="720725"/>
            <a:ext cx="6400800" cy="3600450"/>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0E74E0-A426-4F11-88C1-6BD9C8CE43C9}" type="slidenum">
              <a:rPr lang="en-US" altLang="en-US" sz="1300"/>
              <a:pPr>
                <a:spcBef>
                  <a:spcPct val="0"/>
                </a:spcBef>
              </a:pPr>
              <a:t>19</a:t>
            </a:fld>
            <a:endParaRPr lang="en-US" altLang="en-US" sz="1300"/>
          </a:p>
        </p:txBody>
      </p:sp>
    </p:spTree>
    <p:extLst>
      <p:ext uri="{BB962C8B-B14F-4D97-AF65-F5344CB8AC3E}">
        <p14:creationId xmlns:p14="http://schemas.microsoft.com/office/powerpoint/2010/main" val="1220596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457200" y="720725"/>
            <a:ext cx="6400800" cy="3600450"/>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9F16A1-CE12-4D6F-BBEC-CBC4BBEA608B}" type="slidenum">
              <a:rPr lang="en-US" altLang="en-US" sz="1300"/>
              <a:pPr>
                <a:spcBef>
                  <a:spcPct val="0"/>
                </a:spcBef>
              </a:pPr>
              <a:t>20</a:t>
            </a:fld>
            <a:endParaRPr lang="en-US" altLang="en-US" sz="1300"/>
          </a:p>
        </p:txBody>
      </p:sp>
    </p:spTree>
    <p:extLst>
      <p:ext uri="{BB962C8B-B14F-4D97-AF65-F5344CB8AC3E}">
        <p14:creationId xmlns:p14="http://schemas.microsoft.com/office/powerpoint/2010/main" val="662254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http://maps.google.com/maps/ms?ie=UTF8&amp;hl=en&amp;msa=0&amp;msid=208523333872813891131.0004c02beb4f2788337d0&amp;ll=37.055177,-120.454102&amp;spn=17.505593,18.720703&amp;z=5&amp;source=embed</a:t>
            </a:r>
            <a:endParaRPr lang="en-US" dirty="0"/>
          </a:p>
        </p:txBody>
      </p:sp>
      <p:sp>
        <p:nvSpPr>
          <p:cNvPr id="4" name="Slide Number Placeholder 3"/>
          <p:cNvSpPr>
            <a:spLocks noGrp="1"/>
          </p:cNvSpPr>
          <p:nvPr>
            <p:ph type="sldNum" sz="quarter" idx="10"/>
          </p:nvPr>
        </p:nvSpPr>
        <p:spPr/>
        <p:txBody>
          <a:bodyPr/>
          <a:lstStyle/>
          <a:p>
            <a:pPr>
              <a:defRPr/>
            </a:pPr>
            <a:fld id="{1F0962BC-EC1E-4F66-BE99-24E98791526B}" type="slidenum">
              <a:rPr lang="en-US" altLang="en-US" smtClean="0"/>
              <a:pPr>
                <a:defRPr/>
              </a:pPr>
              <a:t>21</a:t>
            </a:fld>
            <a:endParaRPr lang="en-US" altLang="en-US"/>
          </a:p>
        </p:txBody>
      </p:sp>
    </p:spTree>
    <p:extLst>
      <p:ext uri="{BB962C8B-B14F-4D97-AF65-F5344CB8AC3E}">
        <p14:creationId xmlns:p14="http://schemas.microsoft.com/office/powerpoint/2010/main" val="410914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xfrm>
            <a:off x="457200" y="720725"/>
            <a:ext cx="6400800" cy="3600450"/>
          </a:xfrm>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4AABDE1-AC23-49E5-8A9F-BC633BB41444}" type="slidenum">
              <a:rPr lang="en-US" altLang="en-US" sz="1300"/>
              <a:pPr>
                <a:spcBef>
                  <a:spcPct val="0"/>
                </a:spcBef>
              </a:pPr>
              <a:t>3</a:t>
            </a:fld>
            <a:endParaRPr lang="en-US" altLang="en-US" sz="1300"/>
          </a:p>
        </p:txBody>
      </p:sp>
    </p:spTree>
    <p:extLst>
      <p:ext uri="{BB962C8B-B14F-4D97-AF65-F5344CB8AC3E}">
        <p14:creationId xmlns:p14="http://schemas.microsoft.com/office/powerpoint/2010/main" val="2437987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1359E5-E60E-44DD-823E-B1420CD14B72}" type="slidenum">
              <a:rPr lang="en-US" altLang="en-US" sz="1300"/>
              <a:pPr>
                <a:spcBef>
                  <a:spcPct val="0"/>
                </a:spcBef>
              </a:pPr>
              <a:t>23</a:t>
            </a:fld>
            <a:endParaRPr lang="en-US" altLang="en-US" sz="1300"/>
          </a:p>
        </p:txBody>
      </p:sp>
      <p:sp>
        <p:nvSpPr>
          <p:cNvPr id="29699" name="Rectangle 2"/>
          <p:cNvSpPr>
            <a:spLocks noGrp="1" noRot="1" noChangeAspect="1" noChangeArrowheads="1" noTextEdit="1"/>
          </p:cNvSpPr>
          <p:nvPr>
            <p:ph type="sldImg"/>
          </p:nvPr>
        </p:nvSpPr>
        <p:spPr>
          <a:xfrm>
            <a:off x="457200" y="720725"/>
            <a:ext cx="6400800" cy="3600450"/>
          </a:xfrm>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These figures are based on end-of-year reports compiled by all wildland fire agencies after each fire season, and are updated by March of each year. The agencies include: Bureau of Land Management, Bureau of Indian Affairs, National Park Service, US Fish and Wildlife Service, USDA Forest Service and all State Lands. </a:t>
            </a:r>
          </a:p>
        </p:txBody>
      </p:sp>
    </p:spTree>
    <p:extLst>
      <p:ext uri="{BB962C8B-B14F-4D97-AF65-F5344CB8AC3E}">
        <p14:creationId xmlns:p14="http://schemas.microsoft.com/office/powerpoint/2010/main" val="4060052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DA8D49-51EF-4ED8-AFE3-4B8FC7B6CABF}" type="slidenum">
              <a:rPr lang="en-US" altLang="en-US" sz="1300"/>
              <a:pPr>
                <a:spcBef>
                  <a:spcPct val="0"/>
                </a:spcBef>
              </a:pPr>
              <a:t>24</a:t>
            </a:fld>
            <a:endParaRPr lang="en-US" altLang="en-US" sz="1300"/>
          </a:p>
        </p:txBody>
      </p:sp>
      <p:sp>
        <p:nvSpPr>
          <p:cNvPr id="31747" name="Rectangle 2"/>
          <p:cNvSpPr>
            <a:spLocks noGrp="1" noRot="1" noChangeAspect="1" noChangeArrowheads="1" noTextEdit="1"/>
          </p:cNvSpPr>
          <p:nvPr>
            <p:ph type="sldImg"/>
          </p:nvPr>
        </p:nvSpPr>
        <p:spPr>
          <a:xfrm>
            <a:off x="457200" y="720725"/>
            <a:ext cx="6400800" cy="3600450"/>
          </a:xfrm>
          <a:solidFill>
            <a:srgbClr val="FFFFFF"/>
          </a:solidFill>
          <a:ln/>
        </p:spPr>
      </p:sp>
      <p:sp>
        <p:nvSpPr>
          <p:cNvPr id="31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rPr>
              <a:t>These figures are based on end-of-year reports compiled by all wildland fire agencies after each fire season, and are updated by March of each year. The agencies include: Bureau of Land Management, Bureau of Indian Affairs, National Park Service, US Fish and Wildlife Service, USDA Forest Service and all State Lands. </a:t>
            </a:r>
          </a:p>
        </p:txBody>
      </p:sp>
    </p:spTree>
    <p:extLst>
      <p:ext uri="{BB962C8B-B14F-4D97-AF65-F5344CB8AC3E}">
        <p14:creationId xmlns:p14="http://schemas.microsoft.com/office/powerpoint/2010/main" val="42339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http://www.predictiveservices.nifc.gov/outlooks/outlooks.htm</a:t>
            </a:r>
            <a:endParaRPr lang="en-US" dirty="0"/>
          </a:p>
        </p:txBody>
      </p:sp>
      <p:sp>
        <p:nvSpPr>
          <p:cNvPr id="4" name="Slide Number Placeholder 3"/>
          <p:cNvSpPr>
            <a:spLocks noGrp="1"/>
          </p:cNvSpPr>
          <p:nvPr>
            <p:ph type="sldNum" sz="quarter" idx="10"/>
          </p:nvPr>
        </p:nvSpPr>
        <p:spPr/>
        <p:txBody>
          <a:bodyPr/>
          <a:lstStyle/>
          <a:p>
            <a:pPr>
              <a:defRPr/>
            </a:pPr>
            <a:fld id="{1F0962BC-EC1E-4F66-BE99-24E98791526B}" type="slidenum">
              <a:rPr lang="en-US" altLang="en-US" smtClean="0"/>
              <a:pPr>
                <a:defRPr/>
              </a:pPr>
              <a:t>25</a:t>
            </a:fld>
            <a:endParaRPr lang="en-US" altLang="en-US"/>
          </a:p>
        </p:txBody>
      </p:sp>
    </p:spTree>
    <p:extLst>
      <p:ext uri="{BB962C8B-B14F-4D97-AF65-F5344CB8AC3E}">
        <p14:creationId xmlns:p14="http://schemas.microsoft.com/office/powerpoint/2010/main" val="138751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82486D-1BD0-4DCE-96E9-AB65F5E03B25}" type="slidenum">
              <a:rPr lang="en-US" smtClean="0"/>
              <a:t>26</a:t>
            </a:fld>
            <a:endParaRPr lang="en-US"/>
          </a:p>
        </p:txBody>
      </p:sp>
    </p:spTree>
    <p:extLst>
      <p:ext uri="{BB962C8B-B14F-4D97-AF65-F5344CB8AC3E}">
        <p14:creationId xmlns:p14="http://schemas.microsoft.com/office/powerpoint/2010/main" val="3692917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6B1C42-5B9F-4DCC-A4E2-6EFC90EA199B}" type="slidenum">
              <a:rPr lang="en-US" altLang="en-US" sz="1300"/>
              <a:pPr>
                <a:spcBef>
                  <a:spcPct val="0"/>
                </a:spcBef>
              </a:pPr>
              <a:t>28</a:t>
            </a:fld>
            <a:endParaRPr lang="en-US" altLang="en-US" sz="1300"/>
          </a:p>
        </p:txBody>
      </p:sp>
      <p:sp>
        <p:nvSpPr>
          <p:cNvPr id="23555" name="Rectangle 2"/>
          <p:cNvSpPr>
            <a:spLocks noGrp="1" noRot="1" noChangeAspect="1" noChangeArrowheads="1" noTextEdit="1"/>
          </p:cNvSpPr>
          <p:nvPr>
            <p:ph type="sldImg"/>
          </p:nvPr>
        </p:nvSpPr>
        <p:spPr>
          <a:xfrm>
            <a:off x="457200" y="720725"/>
            <a:ext cx="6400800" cy="360045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http://fire.ucdavis.edu/main/ucdfdfiresuppression.htm</a:t>
            </a:r>
          </a:p>
        </p:txBody>
      </p:sp>
    </p:spTree>
    <p:extLst>
      <p:ext uri="{BB962C8B-B14F-4D97-AF65-F5344CB8AC3E}">
        <p14:creationId xmlns:p14="http://schemas.microsoft.com/office/powerpoint/2010/main" val="1044751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0831D-583F-4233-8495-EE212F9E5FFA}" type="slidenum">
              <a:rPr lang="en-US" altLang="en-US" sz="1300"/>
              <a:pPr>
                <a:spcBef>
                  <a:spcPct val="0"/>
                </a:spcBef>
              </a:pPr>
              <a:t>29</a:t>
            </a:fld>
            <a:endParaRPr lang="en-US" altLang="en-US" sz="1300"/>
          </a:p>
        </p:txBody>
      </p:sp>
      <p:sp>
        <p:nvSpPr>
          <p:cNvPr id="25603" name="Rectangle 2"/>
          <p:cNvSpPr>
            <a:spLocks noGrp="1" noRot="1" noChangeAspect="1" noChangeArrowheads="1" noTextEdit="1"/>
          </p:cNvSpPr>
          <p:nvPr>
            <p:ph type="sldImg"/>
          </p:nvPr>
        </p:nvSpPr>
        <p:spPr>
          <a:xfrm>
            <a:off x="457200" y="720725"/>
            <a:ext cx="6400800" cy="360045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http://www.nps.gov/fire/wildland-fire/learning-center/fire-in-depth/fire-spread.cfm</a:t>
            </a:r>
          </a:p>
        </p:txBody>
      </p:sp>
    </p:spTree>
    <p:extLst>
      <p:ext uri="{BB962C8B-B14F-4D97-AF65-F5344CB8AC3E}">
        <p14:creationId xmlns:p14="http://schemas.microsoft.com/office/powerpoint/2010/main" val="1819603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0831D-583F-4233-8495-EE212F9E5FFA}" type="slidenum">
              <a:rPr lang="en-US" altLang="en-US" sz="1300"/>
              <a:pPr>
                <a:spcBef>
                  <a:spcPct val="0"/>
                </a:spcBef>
              </a:pPr>
              <a:t>30</a:t>
            </a:fld>
            <a:endParaRPr lang="en-US" altLang="en-US" sz="1300"/>
          </a:p>
        </p:txBody>
      </p:sp>
      <p:sp>
        <p:nvSpPr>
          <p:cNvPr id="25603" name="Rectangle 2"/>
          <p:cNvSpPr>
            <a:spLocks noGrp="1" noRot="1" noChangeAspect="1" noChangeArrowheads="1" noTextEdit="1"/>
          </p:cNvSpPr>
          <p:nvPr>
            <p:ph type="sldImg"/>
          </p:nvPr>
        </p:nvSpPr>
        <p:spPr>
          <a:xfrm>
            <a:off x="457200" y="720725"/>
            <a:ext cx="6400800" cy="360045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http://www.cnn.com/2003/US/West/10/27/california.wildfire/</a:t>
            </a:r>
          </a:p>
        </p:txBody>
      </p:sp>
    </p:spTree>
    <p:extLst>
      <p:ext uri="{BB962C8B-B14F-4D97-AF65-F5344CB8AC3E}">
        <p14:creationId xmlns:p14="http://schemas.microsoft.com/office/powerpoint/2010/main" val="2433387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57200" y="720725"/>
            <a:ext cx="6400800" cy="36004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726B84-778E-4438-AE69-9785F4E15948}" type="slidenum">
              <a:rPr lang="en-US" altLang="en-US" sz="1300"/>
              <a:pPr>
                <a:spcBef>
                  <a:spcPct val="0"/>
                </a:spcBef>
              </a:pPr>
              <a:t>31</a:t>
            </a:fld>
            <a:endParaRPr lang="en-US" altLang="en-US" sz="1300"/>
          </a:p>
        </p:txBody>
      </p:sp>
    </p:spTree>
    <p:extLst>
      <p:ext uri="{BB962C8B-B14F-4D97-AF65-F5344CB8AC3E}">
        <p14:creationId xmlns:p14="http://schemas.microsoft.com/office/powerpoint/2010/main" val="2640135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57200" y="720725"/>
            <a:ext cx="6400800" cy="36004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726B84-778E-4438-AE69-9785F4E15948}" type="slidenum">
              <a:rPr lang="en-US" altLang="en-US" sz="1300"/>
              <a:pPr>
                <a:spcBef>
                  <a:spcPct val="0"/>
                </a:spcBef>
              </a:pPr>
              <a:t>32</a:t>
            </a:fld>
            <a:endParaRPr lang="en-US" altLang="en-US" sz="1300"/>
          </a:p>
        </p:txBody>
      </p:sp>
    </p:spTree>
    <p:extLst>
      <p:ext uri="{BB962C8B-B14F-4D97-AF65-F5344CB8AC3E}">
        <p14:creationId xmlns:p14="http://schemas.microsoft.com/office/powerpoint/2010/main" val="616556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57200" y="720725"/>
            <a:ext cx="6400800" cy="36004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726B84-778E-4438-AE69-9785F4E15948}" type="slidenum">
              <a:rPr lang="en-US" altLang="en-US" sz="1300"/>
              <a:pPr>
                <a:spcBef>
                  <a:spcPct val="0"/>
                </a:spcBef>
              </a:pPr>
              <a:t>33</a:t>
            </a:fld>
            <a:endParaRPr lang="en-US" altLang="en-US" sz="1300"/>
          </a:p>
        </p:txBody>
      </p:sp>
    </p:spTree>
    <p:extLst>
      <p:ext uri="{BB962C8B-B14F-4D97-AF65-F5344CB8AC3E}">
        <p14:creationId xmlns:p14="http://schemas.microsoft.com/office/powerpoint/2010/main" val="2519548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457200" y="720725"/>
            <a:ext cx="6400800" cy="3600450"/>
          </a:xfrm>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36733D3-EBF8-4B23-AAB5-B266663D44C1}" type="slidenum">
              <a:rPr lang="en-US" altLang="en-US" sz="1300"/>
              <a:pPr>
                <a:spcBef>
                  <a:spcPct val="0"/>
                </a:spcBef>
              </a:pPr>
              <a:t>4</a:t>
            </a:fld>
            <a:endParaRPr lang="en-US" altLang="en-US" sz="1300"/>
          </a:p>
        </p:txBody>
      </p:sp>
    </p:spTree>
    <p:extLst>
      <p:ext uri="{BB962C8B-B14F-4D97-AF65-F5344CB8AC3E}">
        <p14:creationId xmlns:p14="http://schemas.microsoft.com/office/powerpoint/2010/main" val="3247123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57200" y="720725"/>
            <a:ext cx="6400800" cy="36004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726B84-778E-4438-AE69-9785F4E15948}" type="slidenum">
              <a:rPr lang="en-US" altLang="en-US" sz="1300"/>
              <a:pPr>
                <a:spcBef>
                  <a:spcPct val="0"/>
                </a:spcBef>
              </a:pPr>
              <a:t>36</a:t>
            </a:fld>
            <a:endParaRPr lang="en-US" altLang="en-US" sz="1300"/>
          </a:p>
        </p:txBody>
      </p:sp>
    </p:spTree>
    <p:extLst>
      <p:ext uri="{BB962C8B-B14F-4D97-AF65-F5344CB8AC3E}">
        <p14:creationId xmlns:p14="http://schemas.microsoft.com/office/powerpoint/2010/main" val="3414224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57200" y="720725"/>
            <a:ext cx="6400800" cy="36004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726B84-778E-4438-AE69-9785F4E15948}" type="slidenum">
              <a:rPr lang="en-US" altLang="en-US" sz="1300"/>
              <a:pPr>
                <a:spcBef>
                  <a:spcPct val="0"/>
                </a:spcBef>
              </a:pPr>
              <a:t>37</a:t>
            </a:fld>
            <a:endParaRPr lang="en-US" altLang="en-US" sz="1300"/>
          </a:p>
        </p:txBody>
      </p:sp>
    </p:spTree>
    <p:extLst>
      <p:ext uri="{BB962C8B-B14F-4D97-AF65-F5344CB8AC3E}">
        <p14:creationId xmlns:p14="http://schemas.microsoft.com/office/powerpoint/2010/main" val="767299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57200" y="720725"/>
            <a:ext cx="6400800" cy="36004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726B84-778E-4438-AE69-9785F4E15948}" type="slidenum">
              <a:rPr lang="en-US" altLang="en-US" sz="1300"/>
              <a:pPr>
                <a:spcBef>
                  <a:spcPct val="0"/>
                </a:spcBef>
              </a:pPr>
              <a:t>38</a:t>
            </a:fld>
            <a:endParaRPr lang="en-US" altLang="en-US" sz="1300"/>
          </a:p>
        </p:txBody>
      </p:sp>
    </p:spTree>
    <p:extLst>
      <p:ext uri="{BB962C8B-B14F-4D97-AF65-F5344CB8AC3E}">
        <p14:creationId xmlns:p14="http://schemas.microsoft.com/office/powerpoint/2010/main" val="2647986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457200" y="720725"/>
            <a:ext cx="6400800" cy="360045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726B84-778E-4438-AE69-9785F4E15948}" type="slidenum">
              <a:rPr lang="en-US" altLang="en-US" sz="1300"/>
              <a:pPr>
                <a:spcBef>
                  <a:spcPct val="0"/>
                </a:spcBef>
              </a:pPr>
              <a:t>39</a:t>
            </a:fld>
            <a:endParaRPr lang="en-US" altLang="en-US" sz="1300"/>
          </a:p>
        </p:txBody>
      </p:sp>
    </p:spTree>
    <p:extLst>
      <p:ext uri="{BB962C8B-B14F-4D97-AF65-F5344CB8AC3E}">
        <p14:creationId xmlns:p14="http://schemas.microsoft.com/office/powerpoint/2010/main" val="3650309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0831D-583F-4233-8495-EE212F9E5FFA}" type="slidenum">
              <a:rPr lang="en-US" altLang="en-US" sz="1300"/>
              <a:pPr>
                <a:spcBef>
                  <a:spcPct val="0"/>
                </a:spcBef>
              </a:pPr>
              <a:t>40</a:t>
            </a:fld>
            <a:endParaRPr lang="en-US" altLang="en-US" sz="1300"/>
          </a:p>
        </p:txBody>
      </p:sp>
      <p:sp>
        <p:nvSpPr>
          <p:cNvPr id="25603" name="Rectangle 2"/>
          <p:cNvSpPr>
            <a:spLocks noGrp="1" noRot="1" noChangeAspect="1" noChangeArrowheads="1" noTextEdit="1"/>
          </p:cNvSpPr>
          <p:nvPr>
            <p:ph type="sldImg"/>
          </p:nvPr>
        </p:nvSpPr>
        <p:spPr>
          <a:xfrm>
            <a:off x="457200" y="720725"/>
            <a:ext cx="6400800" cy="360045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162850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0831D-583F-4233-8495-EE212F9E5FFA}" type="slidenum">
              <a:rPr lang="en-US" altLang="en-US" sz="1300"/>
              <a:pPr>
                <a:spcBef>
                  <a:spcPct val="0"/>
                </a:spcBef>
              </a:pPr>
              <a:t>41</a:t>
            </a:fld>
            <a:endParaRPr lang="en-US" altLang="en-US" sz="1300"/>
          </a:p>
        </p:txBody>
      </p:sp>
      <p:sp>
        <p:nvSpPr>
          <p:cNvPr id="25603" name="Rectangle 2"/>
          <p:cNvSpPr>
            <a:spLocks noGrp="1" noRot="1" noChangeAspect="1" noChangeArrowheads="1" noTextEdit="1"/>
          </p:cNvSpPr>
          <p:nvPr>
            <p:ph type="sldImg"/>
          </p:nvPr>
        </p:nvSpPr>
        <p:spPr>
          <a:xfrm>
            <a:off x="457200" y="720725"/>
            <a:ext cx="6400800" cy="360045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2969730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0831D-583F-4233-8495-EE212F9E5FFA}" type="slidenum">
              <a:rPr lang="en-US" altLang="en-US" sz="1300"/>
              <a:pPr>
                <a:spcBef>
                  <a:spcPct val="0"/>
                </a:spcBef>
              </a:pPr>
              <a:t>42</a:t>
            </a:fld>
            <a:endParaRPr lang="en-US" altLang="en-US" sz="1300"/>
          </a:p>
        </p:txBody>
      </p:sp>
      <p:sp>
        <p:nvSpPr>
          <p:cNvPr id="25603" name="Rectangle 2"/>
          <p:cNvSpPr>
            <a:spLocks noGrp="1" noRot="1" noChangeAspect="1" noChangeArrowheads="1" noTextEdit="1"/>
          </p:cNvSpPr>
          <p:nvPr>
            <p:ph type="sldImg"/>
          </p:nvPr>
        </p:nvSpPr>
        <p:spPr>
          <a:xfrm>
            <a:off x="457200" y="720725"/>
            <a:ext cx="6400800" cy="360045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3047677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0831D-583F-4233-8495-EE212F9E5FFA}" type="slidenum">
              <a:rPr lang="en-US" altLang="en-US" sz="1300"/>
              <a:pPr>
                <a:spcBef>
                  <a:spcPct val="0"/>
                </a:spcBef>
              </a:pPr>
              <a:t>43</a:t>
            </a:fld>
            <a:endParaRPr lang="en-US" altLang="en-US" sz="1300"/>
          </a:p>
        </p:txBody>
      </p:sp>
      <p:sp>
        <p:nvSpPr>
          <p:cNvPr id="25603" name="Rectangle 2"/>
          <p:cNvSpPr>
            <a:spLocks noGrp="1" noRot="1" noChangeAspect="1" noChangeArrowheads="1" noTextEdit="1"/>
          </p:cNvSpPr>
          <p:nvPr>
            <p:ph type="sldImg"/>
          </p:nvPr>
        </p:nvSpPr>
        <p:spPr>
          <a:xfrm>
            <a:off x="457200" y="720725"/>
            <a:ext cx="6400800" cy="360045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http://southport.jpl.nasa.gov/pio/srl2/sirc/srl2-yellowstone.html</a:t>
            </a:r>
          </a:p>
          <a:p>
            <a:pPr eaLnBrk="1" hangingPunct="1"/>
            <a:r>
              <a:rPr lang="en-US" altLang="en-US" dirty="0" smtClean="0"/>
              <a:t>http://www.cotf.edu/ete/modules/yellowstone/YFsituation.html</a:t>
            </a:r>
          </a:p>
        </p:txBody>
      </p:sp>
    </p:spTree>
    <p:extLst>
      <p:ext uri="{BB962C8B-B14F-4D97-AF65-F5344CB8AC3E}">
        <p14:creationId xmlns:p14="http://schemas.microsoft.com/office/powerpoint/2010/main" val="1219922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0831D-583F-4233-8495-EE212F9E5FFA}" type="slidenum">
              <a:rPr lang="en-US" altLang="en-US" sz="1300"/>
              <a:pPr>
                <a:spcBef>
                  <a:spcPct val="0"/>
                </a:spcBef>
              </a:pPr>
              <a:t>44</a:t>
            </a:fld>
            <a:endParaRPr lang="en-US" altLang="en-US" sz="1300"/>
          </a:p>
        </p:txBody>
      </p:sp>
      <p:sp>
        <p:nvSpPr>
          <p:cNvPr id="25603" name="Rectangle 2"/>
          <p:cNvSpPr>
            <a:spLocks noGrp="1" noRot="1" noChangeAspect="1" noChangeArrowheads="1" noTextEdit="1"/>
          </p:cNvSpPr>
          <p:nvPr>
            <p:ph type="sldImg"/>
          </p:nvPr>
        </p:nvSpPr>
        <p:spPr>
          <a:xfrm>
            <a:off x="457200" y="720725"/>
            <a:ext cx="6400800" cy="360045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http://southport.jpl.nasa.gov/pio/srl2/sirc/srl2-yellowstone.html</a:t>
            </a:r>
          </a:p>
          <a:p>
            <a:pPr eaLnBrk="1" hangingPunct="1"/>
            <a:endParaRPr lang="en-US" altLang="en-US" dirty="0" smtClean="0"/>
          </a:p>
        </p:txBody>
      </p:sp>
    </p:spTree>
    <p:extLst>
      <p:ext uri="{BB962C8B-B14F-4D97-AF65-F5344CB8AC3E}">
        <p14:creationId xmlns:p14="http://schemas.microsoft.com/office/powerpoint/2010/main" val="3255962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0831D-583F-4233-8495-EE212F9E5FFA}" type="slidenum">
              <a:rPr lang="en-US" altLang="en-US" sz="1300"/>
              <a:pPr>
                <a:spcBef>
                  <a:spcPct val="0"/>
                </a:spcBef>
              </a:pPr>
              <a:t>46</a:t>
            </a:fld>
            <a:endParaRPr lang="en-US" altLang="en-US" sz="1300"/>
          </a:p>
        </p:txBody>
      </p:sp>
      <p:sp>
        <p:nvSpPr>
          <p:cNvPr id="25603" name="Rectangle 2"/>
          <p:cNvSpPr>
            <a:spLocks noGrp="1" noRot="1" noChangeAspect="1" noChangeArrowheads="1" noTextEdit="1"/>
          </p:cNvSpPr>
          <p:nvPr>
            <p:ph type="sldImg"/>
          </p:nvPr>
        </p:nvSpPr>
        <p:spPr>
          <a:xfrm>
            <a:off x="457200" y="720725"/>
            <a:ext cx="6400800" cy="360045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200" dirty="0" smtClean="0"/>
              <a:t>Source:   Deana C. </a:t>
            </a:r>
            <a:r>
              <a:rPr lang="en-US" altLang="en-US" sz="1200" dirty="0" err="1" smtClean="0"/>
              <a:t>Hipke</a:t>
            </a:r>
            <a:r>
              <a:rPr lang="en-US" altLang="en-US" sz="1200" dirty="0" smtClean="0"/>
              <a:t>. The Great Peshtigo Fire of 1871. &lt;http://www.peshtigofire.info/&gt;</a:t>
            </a:r>
          </a:p>
          <a:p>
            <a:pPr eaLnBrk="1" hangingPunct="1"/>
            <a:r>
              <a:rPr lang="en-US" altLang="en-US" sz="1200" dirty="0" smtClean="0"/>
              <a:t>http://www.peshtigochamber.com/history.cfm</a:t>
            </a:r>
          </a:p>
          <a:p>
            <a:pPr eaLnBrk="1" hangingPunct="1"/>
            <a:endParaRPr lang="en-US" altLang="en-US" dirty="0" smtClean="0"/>
          </a:p>
        </p:txBody>
      </p:sp>
    </p:spTree>
    <p:extLst>
      <p:ext uri="{BB962C8B-B14F-4D97-AF65-F5344CB8AC3E}">
        <p14:creationId xmlns:p14="http://schemas.microsoft.com/office/powerpoint/2010/main" val="120025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7C2B49-D30A-40F5-A8CB-337AF77D9D68}" type="slidenum">
              <a:rPr lang="en-US" altLang="en-US" sz="1300"/>
              <a:pPr>
                <a:spcBef>
                  <a:spcPct val="0"/>
                </a:spcBef>
              </a:pPr>
              <a:t>6</a:t>
            </a:fld>
            <a:endParaRPr lang="en-US" altLang="en-US" sz="1300"/>
          </a:p>
        </p:txBody>
      </p:sp>
      <p:sp>
        <p:nvSpPr>
          <p:cNvPr id="19459" name="Rectangle 2"/>
          <p:cNvSpPr>
            <a:spLocks noGrp="1" noRot="1" noChangeAspect="1" noChangeArrowheads="1" noTextEdit="1"/>
          </p:cNvSpPr>
          <p:nvPr>
            <p:ph type="sldImg"/>
          </p:nvPr>
        </p:nvSpPr>
        <p:spPr>
          <a:xfrm>
            <a:off x="457200" y="720725"/>
            <a:ext cx="6400800" cy="3600450"/>
          </a:xfrm>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http://fire.ucdavis.edu/main/ucdfdfiresuppression.htm</a:t>
            </a:r>
          </a:p>
        </p:txBody>
      </p:sp>
    </p:spTree>
    <p:extLst>
      <p:ext uri="{BB962C8B-B14F-4D97-AF65-F5344CB8AC3E}">
        <p14:creationId xmlns:p14="http://schemas.microsoft.com/office/powerpoint/2010/main" val="3997517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CD49BA2-17A7-4BE8-8D9D-103B28D5F496}" type="slidenum">
              <a:rPr lang="en-US" altLang="en-US" sz="1300"/>
              <a:pPr>
                <a:spcBef>
                  <a:spcPct val="0"/>
                </a:spcBef>
              </a:pPr>
              <a:t>47</a:t>
            </a:fld>
            <a:endParaRPr lang="en-US" altLang="en-US" sz="1300"/>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751312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9696C88-9791-42B0-986C-5AB71601BEA1}" type="slidenum">
              <a:rPr lang="en-US" altLang="en-US" sz="1300"/>
              <a:pPr>
                <a:spcBef>
                  <a:spcPct val="0"/>
                </a:spcBef>
              </a:pPr>
              <a:t>48</a:t>
            </a:fld>
            <a:endParaRPr lang="en-US" altLang="en-US" sz="1300"/>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http://www.rootsweb.com/~wioconto/PeshtigoPlatDrawing.htm</a:t>
            </a:r>
          </a:p>
        </p:txBody>
      </p:sp>
    </p:spTree>
    <p:extLst>
      <p:ext uri="{BB962C8B-B14F-4D97-AF65-F5344CB8AC3E}">
        <p14:creationId xmlns:p14="http://schemas.microsoft.com/office/powerpoint/2010/main" val="4117912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457200" y="720725"/>
            <a:ext cx="6400800" cy="3600450"/>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ABAF6E1-0776-43C1-BDD3-9B818F224149}" type="slidenum">
              <a:rPr lang="en-US" altLang="en-US" sz="1300"/>
              <a:pPr>
                <a:spcBef>
                  <a:spcPct val="0"/>
                </a:spcBef>
              </a:pPr>
              <a:t>49</a:t>
            </a:fld>
            <a:endParaRPr lang="en-US" altLang="en-US" sz="1300"/>
          </a:p>
        </p:txBody>
      </p:sp>
    </p:spTree>
    <p:extLst>
      <p:ext uri="{BB962C8B-B14F-4D97-AF65-F5344CB8AC3E}">
        <p14:creationId xmlns:p14="http://schemas.microsoft.com/office/powerpoint/2010/main" val="3398721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457200" y="720725"/>
            <a:ext cx="6400800" cy="3600450"/>
          </a:xfrm>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3B7FAD0-08DA-4096-BEE9-1F29420481A6}" type="slidenum">
              <a:rPr lang="en-US" altLang="en-US" sz="1300"/>
              <a:pPr>
                <a:spcBef>
                  <a:spcPct val="0"/>
                </a:spcBef>
              </a:pPr>
              <a:t>50</a:t>
            </a:fld>
            <a:endParaRPr lang="en-US" altLang="en-US" sz="1300"/>
          </a:p>
        </p:txBody>
      </p:sp>
    </p:spTree>
    <p:extLst>
      <p:ext uri="{BB962C8B-B14F-4D97-AF65-F5344CB8AC3E}">
        <p14:creationId xmlns:p14="http://schemas.microsoft.com/office/powerpoint/2010/main" val="3615126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457200" y="720725"/>
            <a:ext cx="6400800" cy="3600450"/>
          </a:xfrm>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846A8E-EF61-46E6-B0D8-FEB1462097B9}" type="slidenum">
              <a:rPr lang="en-US" altLang="en-US" sz="1300"/>
              <a:pPr>
                <a:spcBef>
                  <a:spcPct val="0"/>
                </a:spcBef>
              </a:pPr>
              <a:t>51</a:t>
            </a:fld>
            <a:endParaRPr lang="en-US" altLang="en-US" sz="1300"/>
          </a:p>
        </p:txBody>
      </p:sp>
    </p:spTree>
    <p:extLst>
      <p:ext uri="{BB962C8B-B14F-4D97-AF65-F5344CB8AC3E}">
        <p14:creationId xmlns:p14="http://schemas.microsoft.com/office/powerpoint/2010/main" val="3163879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457200" y="720725"/>
            <a:ext cx="6400800" cy="3600450"/>
          </a:xfrm>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0BA8D77-7711-49BF-B882-F50AB4FEF903}" type="slidenum">
              <a:rPr lang="en-US" altLang="en-US" sz="1300"/>
              <a:pPr>
                <a:spcBef>
                  <a:spcPct val="0"/>
                </a:spcBef>
              </a:pPr>
              <a:t>52</a:t>
            </a:fld>
            <a:endParaRPr lang="en-US" altLang="en-US" sz="1300"/>
          </a:p>
        </p:txBody>
      </p:sp>
    </p:spTree>
    <p:extLst>
      <p:ext uri="{BB962C8B-B14F-4D97-AF65-F5344CB8AC3E}">
        <p14:creationId xmlns:p14="http://schemas.microsoft.com/office/powerpoint/2010/main" val="4081979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F7C939-0490-49A8-B327-A6879B1AC721}" type="slidenum">
              <a:rPr lang="en-US" altLang="en-US" sz="1300"/>
              <a:pPr>
                <a:spcBef>
                  <a:spcPct val="0"/>
                </a:spcBef>
              </a:pPr>
              <a:t>53</a:t>
            </a:fld>
            <a:endParaRPr lang="en-US" altLang="en-US" sz="1300"/>
          </a:p>
        </p:txBody>
      </p:sp>
      <p:sp>
        <p:nvSpPr>
          <p:cNvPr id="74755" name="Rectangle 2"/>
          <p:cNvSpPr>
            <a:spLocks noGrp="1" noRot="1" noChangeAspect="1" noChangeArrowheads="1" noTextEdit="1"/>
          </p:cNvSpPr>
          <p:nvPr>
            <p:ph type="sldImg"/>
          </p:nvPr>
        </p:nvSpPr>
        <p:spPr>
          <a:xfrm>
            <a:off x="457200" y="720725"/>
            <a:ext cx="6400800" cy="360045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http://www.thechicagofire.com/</a:t>
            </a:r>
          </a:p>
          <a:p>
            <a:pPr eaLnBrk="1" hangingPunct="1"/>
            <a:r>
              <a:rPr lang="en-US" altLang="en-US" dirty="0" smtClean="0"/>
              <a:t>http://www.chipublib.org/004chicago/timeline/greatfire.html</a:t>
            </a:r>
          </a:p>
        </p:txBody>
      </p:sp>
    </p:spTree>
    <p:extLst>
      <p:ext uri="{BB962C8B-B14F-4D97-AF65-F5344CB8AC3E}">
        <p14:creationId xmlns:p14="http://schemas.microsoft.com/office/powerpoint/2010/main" val="1442523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457200" y="720725"/>
            <a:ext cx="6400800" cy="3600450"/>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3A36B2-3FCE-4829-AC75-FC24677E21D9}" type="slidenum">
              <a:rPr lang="en-US" altLang="en-US" sz="1300"/>
              <a:pPr>
                <a:spcBef>
                  <a:spcPct val="0"/>
                </a:spcBef>
              </a:pPr>
              <a:t>54</a:t>
            </a:fld>
            <a:endParaRPr lang="en-US" altLang="en-US" sz="1300"/>
          </a:p>
        </p:txBody>
      </p:sp>
    </p:spTree>
    <p:extLst>
      <p:ext uri="{BB962C8B-B14F-4D97-AF65-F5344CB8AC3E}">
        <p14:creationId xmlns:p14="http://schemas.microsoft.com/office/powerpoint/2010/main" val="2760075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CF2314-D2C9-49E8-A1B4-3D1569604964}" type="slidenum">
              <a:rPr lang="en-US" altLang="en-US" sz="1300"/>
              <a:pPr>
                <a:spcBef>
                  <a:spcPct val="0"/>
                </a:spcBef>
              </a:pPr>
              <a:t>55</a:t>
            </a:fld>
            <a:endParaRPr lang="en-US" altLang="en-US" sz="1300"/>
          </a:p>
        </p:txBody>
      </p:sp>
      <p:sp>
        <p:nvSpPr>
          <p:cNvPr id="78851" name="Rectangle 2"/>
          <p:cNvSpPr>
            <a:spLocks noGrp="1" noRot="1" noChangeAspect="1" noChangeArrowheads="1" noTextEdit="1"/>
          </p:cNvSpPr>
          <p:nvPr>
            <p:ph type="sldImg"/>
          </p:nvPr>
        </p:nvSpPr>
        <p:spPr>
          <a:xfrm>
            <a:off x="457200" y="720725"/>
            <a:ext cx="6400800" cy="3600450"/>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http://www.thechicagofire.com/</a:t>
            </a:r>
          </a:p>
          <a:p>
            <a:pPr eaLnBrk="1" hangingPunct="1"/>
            <a:r>
              <a:rPr lang="en-US" altLang="en-US" smtClean="0"/>
              <a:t>http://www.chipublib.org/004chicago/timeline/greatfire.html</a:t>
            </a:r>
          </a:p>
          <a:p>
            <a:pPr eaLnBrk="1" hangingPunct="1"/>
            <a:endParaRPr lang="en-US" altLang="en-US" smtClean="0"/>
          </a:p>
        </p:txBody>
      </p:sp>
    </p:spTree>
    <p:extLst>
      <p:ext uri="{BB962C8B-B14F-4D97-AF65-F5344CB8AC3E}">
        <p14:creationId xmlns:p14="http://schemas.microsoft.com/office/powerpoint/2010/main" val="20108221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A72018-508A-4202-AD0F-E0049DF323AA}" type="slidenum">
              <a:rPr lang="en-US" altLang="en-US" sz="1300"/>
              <a:pPr>
                <a:spcBef>
                  <a:spcPct val="0"/>
                </a:spcBef>
              </a:pPr>
              <a:t>56</a:t>
            </a:fld>
            <a:endParaRPr lang="en-US" altLang="en-US" sz="1300"/>
          </a:p>
        </p:txBody>
      </p:sp>
      <p:sp>
        <p:nvSpPr>
          <p:cNvPr id="80899" name="Rectangle 2"/>
          <p:cNvSpPr>
            <a:spLocks noGrp="1" noRot="1" noChangeAspect="1" noChangeArrowheads="1" noTextEdit="1"/>
          </p:cNvSpPr>
          <p:nvPr>
            <p:ph type="sldImg"/>
          </p:nvPr>
        </p:nvSpPr>
        <p:spPr>
          <a:xfrm>
            <a:off x="457200" y="720725"/>
            <a:ext cx="6400800" cy="3600450"/>
          </a:xfrm>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http://www.thechicagofire.com/</a:t>
            </a:r>
          </a:p>
          <a:p>
            <a:pPr eaLnBrk="1" hangingPunct="1"/>
            <a:r>
              <a:rPr lang="en-US" altLang="en-US" smtClean="0"/>
              <a:t>http://www.chipublib.org/004chicago/timeline/greatfire.html</a:t>
            </a:r>
          </a:p>
          <a:p>
            <a:pPr eaLnBrk="1" hangingPunct="1"/>
            <a:endParaRPr lang="en-US" altLang="en-US" smtClean="0"/>
          </a:p>
        </p:txBody>
      </p:sp>
    </p:spTree>
    <p:extLst>
      <p:ext uri="{BB962C8B-B14F-4D97-AF65-F5344CB8AC3E}">
        <p14:creationId xmlns:p14="http://schemas.microsoft.com/office/powerpoint/2010/main" val="2497659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10DEF4-A4AA-4A1D-8C36-69F67BE15018}" type="slidenum">
              <a:rPr lang="en-US" altLang="en-US" sz="1300"/>
              <a:pPr>
                <a:spcBef>
                  <a:spcPct val="0"/>
                </a:spcBef>
              </a:pPr>
              <a:t>7</a:t>
            </a:fld>
            <a:endParaRPr lang="en-US" altLang="en-US" sz="1300"/>
          </a:p>
        </p:txBody>
      </p:sp>
      <p:sp>
        <p:nvSpPr>
          <p:cNvPr id="21507" name="Rectangle 2"/>
          <p:cNvSpPr>
            <a:spLocks noGrp="1" noRot="1" noChangeAspect="1" noChangeArrowheads="1" noTextEdit="1"/>
          </p:cNvSpPr>
          <p:nvPr>
            <p:ph type="sldImg"/>
          </p:nvPr>
        </p:nvSpPr>
        <p:spPr>
          <a:xfrm>
            <a:off x="457200" y="720725"/>
            <a:ext cx="6400800" cy="3600450"/>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http://fire.ucdavis.edu/main/ucdfdfiresuppression.htm</a:t>
            </a:r>
          </a:p>
        </p:txBody>
      </p:sp>
    </p:spTree>
    <p:extLst>
      <p:ext uri="{BB962C8B-B14F-4D97-AF65-F5344CB8AC3E}">
        <p14:creationId xmlns:p14="http://schemas.microsoft.com/office/powerpoint/2010/main" val="2010635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3F64B5-E623-4E30-AD97-D88D26FFAB28}" type="slidenum">
              <a:rPr lang="en-US" altLang="en-US" sz="1300"/>
              <a:pPr>
                <a:spcBef>
                  <a:spcPct val="0"/>
                </a:spcBef>
              </a:pPr>
              <a:t>57</a:t>
            </a:fld>
            <a:endParaRPr lang="en-US" altLang="en-US" sz="1300"/>
          </a:p>
        </p:txBody>
      </p:sp>
      <p:sp>
        <p:nvSpPr>
          <p:cNvPr id="82947" name="Rectangle 2"/>
          <p:cNvSpPr>
            <a:spLocks noGrp="1" noRot="1" noChangeAspect="1" noChangeArrowheads="1" noTextEdit="1"/>
          </p:cNvSpPr>
          <p:nvPr>
            <p:ph type="sldImg"/>
          </p:nvPr>
        </p:nvSpPr>
        <p:spPr>
          <a:xfrm>
            <a:off x="457200" y="720725"/>
            <a:ext cx="6400800" cy="3600450"/>
          </a:xfrm>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http://www.thechicagofire.com/</a:t>
            </a:r>
          </a:p>
          <a:p>
            <a:pPr eaLnBrk="1" hangingPunct="1"/>
            <a:r>
              <a:rPr lang="en-US" altLang="en-US" smtClean="0"/>
              <a:t>http://www.chipublib.org/004chicago/timeline/greatfire.html</a:t>
            </a:r>
          </a:p>
          <a:p>
            <a:pPr eaLnBrk="1" hangingPunct="1"/>
            <a:endParaRPr lang="en-US" altLang="en-US" smtClean="0"/>
          </a:p>
        </p:txBody>
      </p:sp>
    </p:spTree>
    <p:extLst>
      <p:ext uri="{BB962C8B-B14F-4D97-AF65-F5344CB8AC3E}">
        <p14:creationId xmlns:p14="http://schemas.microsoft.com/office/powerpoint/2010/main" val="3313578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457200" y="720725"/>
            <a:ext cx="6400800" cy="3600450"/>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41FEFD-E838-45CC-A723-656987B1892A}" type="slidenum">
              <a:rPr lang="en-US" altLang="en-US" sz="1300"/>
              <a:pPr>
                <a:spcBef>
                  <a:spcPct val="0"/>
                </a:spcBef>
              </a:pPr>
              <a:t>58</a:t>
            </a:fld>
            <a:endParaRPr lang="en-US" altLang="en-US" sz="1300"/>
          </a:p>
        </p:txBody>
      </p:sp>
    </p:spTree>
    <p:extLst>
      <p:ext uri="{BB962C8B-B14F-4D97-AF65-F5344CB8AC3E}">
        <p14:creationId xmlns:p14="http://schemas.microsoft.com/office/powerpoint/2010/main" val="2500140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31906F-77A2-47DA-834D-C4BC22288571}" type="slidenum">
              <a:rPr lang="en-US" altLang="en-US" sz="1300"/>
              <a:pPr>
                <a:spcBef>
                  <a:spcPct val="0"/>
                </a:spcBef>
              </a:pPr>
              <a:t>59</a:t>
            </a:fld>
            <a:endParaRPr lang="en-US" altLang="en-US" sz="1300"/>
          </a:p>
        </p:txBody>
      </p:sp>
      <p:sp>
        <p:nvSpPr>
          <p:cNvPr id="87043" name="Rectangle 2"/>
          <p:cNvSpPr>
            <a:spLocks noGrp="1" noRot="1" noChangeAspect="1" noChangeArrowheads="1" noTextEdit="1"/>
          </p:cNvSpPr>
          <p:nvPr>
            <p:ph type="sldImg"/>
          </p:nvPr>
        </p:nvSpPr>
        <p:spPr>
          <a:xfrm>
            <a:off x="457200" y="720725"/>
            <a:ext cx="6400800" cy="3600450"/>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smtClean="0"/>
              <a:t>http://www.chipublib.org/004chicago/disasters/great_fire.html</a:t>
            </a:r>
          </a:p>
          <a:p>
            <a:pPr eaLnBrk="1" hangingPunct="1">
              <a:spcBef>
                <a:spcPct val="0"/>
              </a:spcBef>
            </a:pPr>
            <a:r>
              <a:rPr lang="en-US" altLang="en-US" sz="1400" smtClean="0"/>
              <a:t>http://www.americaslibrary.gov/jb/recon/jb_recon_chicago_3_e.html</a:t>
            </a:r>
          </a:p>
          <a:p>
            <a:pPr eaLnBrk="1" hangingPunct="1"/>
            <a:endParaRPr lang="en-US" altLang="en-US" smtClean="0"/>
          </a:p>
        </p:txBody>
      </p:sp>
    </p:spTree>
    <p:extLst>
      <p:ext uri="{BB962C8B-B14F-4D97-AF65-F5344CB8AC3E}">
        <p14:creationId xmlns:p14="http://schemas.microsoft.com/office/powerpoint/2010/main" val="2037627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D31906F-77A2-47DA-834D-C4BC22288571}" type="slidenum">
              <a:rPr lang="en-US" altLang="en-US" sz="1300"/>
              <a:pPr>
                <a:spcBef>
                  <a:spcPct val="0"/>
                </a:spcBef>
              </a:pPr>
              <a:t>60</a:t>
            </a:fld>
            <a:endParaRPr lang="en-US" altLang="en-US" sz="1300"/>
          </a:p>
        </p:txBody>
      </p:sp>
      <p:sp>
        <p:nvSpPr>
          <p:cNvPr id="87043" name="Rectangle 2"/>
          <p:cNvSpPr>
            <a:spLocks noGrp="1" noRot="1" noChangeAspect="1" noChangeArrowheads="1" noTextEdit="1"/>
          </p:cNvSpPr>
          <p:nvPr>
            <p:ph type="sldImg"/>
          </p:nvPr>
        </p:nvSpPr>
        <p:spPr>
          <a:xfrm>
            <a:off x="457200" y="720725"/>
            <a:ext cx="6400800" cy="3600450"/>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smtClean="0"/>
              <a:t>http://www.chipublib.org/004chicago/disasters/great_fire.html</a:t>
            </a:r>
          </a:p>
          <a:p>
            <a:pPr eaLnBrk="1" hangingPunct="1">
              <a:spcBef>
                <a:spcPct val="0"/>
              </a:spcBef>
            </a:pPr>
            <a:r>
              <a:rPr lang="en-US" altLang="en-US" sz="1400" smtClean="0"/>
              <a:t>http://www.americaslibrary.gov/jb/recon/jb_recon_chicago_3_e.html</a:t>
            </a:r>
          </a:p>
          <a:p>
            <a:pPr eaLnBrk="1" hangingPunct="1"/>
            <a:endParaRPr lang="en-US" altLang="en-US" smtClean="0"/>
          </a:p>
        </p:txBody>
      </p:sp>
    </p:spTree>
    <p:extLst>
      <p:ext uri="{BB962C8B-B14F-4D97-AF65-F5344CB8AC3E}">
        <p14:creationId xmlns:p14="http://schemas.microsoft.com/office/powerpoint/2010/main" val="3771908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457200" y="720725"/>
            <a:ext cx="6400800" cy="360045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01EB38-D614-4545-859A-8850FB7F7C51}" type="slidenum">
              <a:rPr lang="en-US" altLang="en-US" sz="1300"/>
              <a:pPr>
                <a:spcBef>
                  <a:spcPct val="0"/>
                </a:spcBef>
              </a:pPr>
              <a:t>61</a:t>
            </a:fld>
            <a:endParaRPr lang="en-US" altLang="en-US" sz="1300"/>
          </a:p>
        </p:txBody>
      </p:sp>
    </p:spTree>
    <p:extLst>
      <p:ext uri="{BB962C8B-B14F-4D97-AF65-F5344CB8AC3E}">
        <p14:creationId xmlns:p14="http://schemas.microsoft.com/office/powerpoint/2010/main" val="1520183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C840E2-B99F-4621-8371-307EC6BBB1A8}" type="slidenum">
              <a:rPr lang="en-US" altLang="en-US" sz="1300"/>
              <a:pPr>
                <a:spcBef>
                  <a:spcPct val="0"/>
                </a:spcBef>
              </a:pPr>
              <a:t>62</a:t>
            </a:fld>
            <a:endParaRPr lang="en-US" altLang="en-US" sz="1300"/>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http://jocofd1.org/firepreventionweek/fireprevweek.htm</a:t>
            </a:r>
          </a:p>
        </p:txBody>
      </p:sp>
    </p:spTree>
    <p:extLst>
      <p:ext uri="{BB962C8B-B14F-4D97-AF65-F5344CB8AC3E}">
        <p14:creationId xmlns:p14="http://schemas.microsoft.com/office/powerpoint/2010/main" val="3768292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7C7A45-B1C3-4D01-8FA5-91351EEC3B64}" type="slidenum">
              <a:rPr lang="en-US" altLang="en-US" sz="1300"/>
              <a:pPr>
                <a:spcBef>
                  <a:spcPct val="0"/>
                </a:spcBef>
              </a:pPr>
              <a:t>63</a:t>
            </a:fld>
            <a:endParaRPr lang="en-US" altLang="en-US" sz="1300"/>
          </a:p>
        </p:txBody>
      </p:sp>
      <p:sp>
        <p:nvSpPr>
          <p:cNvPr id="93187" name="Rectangle 2"/>
          <p:cNvSpPr>
            <a:spLocks noGrp="1" noRot="1" noChangeAspect="1" noChangeArrowheads="1" noTextEdit="1"/>
          </p:cNvSpPr>
          <p:nvPr>
            <p:ph type="sldImg"/>
          </p:nvPr>
        </p:nvSpPr>
        <p:spPr>
          <a:xfrm>
            <a:off x="457200" y="720725"/>
            <a:ext cx="6400800" cy="360045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http://www.thechicagofire.com/exoneration.php</a:t>
            </a:r>
          </a:p>
        </p:txBody>
      </p:sp>
    </p:spTree>
    <p:extLst>
      <p:ext uri="{BB962C8B-B14F-4D97-AF65-F5344CB8AC3E}">
        <p14:creationId xmlns:p14="http://schemas.microsoft.com/office/powerpoint/2010/main" val="1938073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7C7A45-B1C3-4D01-8FA5-91351EEC3B64}" type="slidenum">
              <a:rPr lang="en-US" altLang="en-US" sz="1300"/>
              <a:pPr>
                <a:spcBef>
                  <a:spcPct val="0"/>
                </a:spcBef>
              </a:pPr>
              <a:t>65</a:t>
            </a:fld>
            <a:endParaRPr lang="en-US" altLang="en-US" sz="1300"/>
          </a:p>
        </p:txBody>
      </p:sp>
      <p:sp>
        <p:nvSpPr>
          <p:cNvPr id="93187" name="Rectangle 2"/>
          <p:cNvSpPr>
            <a:spLocks noGrp="1" noRot="1" noChangeAspect="1" noChangeArrowheads="1" noTextEdit="1"/>
          </p:cNvSpPr>
          <p:nvPr>
            <p:ph type="sldImg"/>
          </p:nvPr>
        </p:nvSpPr>
        <p:spPr>
          <a:xfrm>
            <a:off x="457200" y="720725"/>
            <a:ext cx="6400800" cy="360045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16663821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7C7A45-B1C3-4D01-8FA5-91351EEC3B64}" type="slidenum">
              <a:rPr lang="en-US" altLang="en-US" sz="1300"/>
              <a:pPr>
                <a:spcBef>
                  <a:spcPct val="0"/>
                </a:spcBef>
              </a:pPr>
              <a:t>66</a:t>
            </a:fld>
            <a:endParaRPr lang="en-US" altLang="en-US" sz="1300"/>
          </a:p>
        </p:txBody>
      </p:sp>
      <p:sp>
        <p:nvSpPr>
          <p:cNvPr id="93187" name="Rectangle 2"/>
          <p:cNvSpPr>
            <a:spLocks noGrp="1" noRot="1" noChangeAspect="1" noChangeArrowheads="1" noTextEdit="1"/>
          </p:cNvSpPr>
          <p:nvPr>
            <p:ph type="sldImg"/>
          </p:nvPr>
        </p:nvSpPr>
        <p:spPr>
          <a:xfrm>
            <a:off x="457200" y="720725"/>
            <a:ext cx="6400800" cy="360045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4107009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7C7A45-B1C3-4D01-8FA5-91351EEC3B64}" type="slidenum">
              <a:rPr lang="en-US" altLang="en-US" sz="1300"/>
              <a:pPr>
                <a:spcBef>
                  <a:spcPct val="0"/>
                </a:spcBef>
              </a:pPr>
              <a:t>67</a:t>
            </a:fld>
            <a:endParaRPr lang="en-US" altLang="en-US" sz="1300"/>
          </a:p>
        </p:txBody>
      </p:sp>
      <p:sp>
        <p:nvSpPr>
          <p:cNvPr id="93187" name="Rectangle 2"/>
          <p:cNvSpPr>
            <a:spLocks noGrp="1" noRot="1" noChangeAspect="1" noChangeArrowheads="1" noTextEdit="1"/>
          </p:cNvSpPr>
          <p:nvPr>
            <p:ph type="sldImg"/>
          </p:nvPr>
        </p:nvSpPr>
        <p:spPr>
          <a:xfrm>
            <a:off x="457200" y="720725"/>
            <a:ext cx="6400800" cy="360045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extLst>
      <p:ext uri="{BB962C8B-B14F-4D97-AF65-F5344CB8AC3E}">
        <p14:creationId xmlns:p14="http://schemas.microsoft.com/office/powerpoint/2010/main" val="4162436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6B1C42-5B9F-4DCC-A4E2-6EFC90EA199B}" type="slidenum">
              <a:rPr lang="en-US" altLang="en-US" sz="1300"/>
              <a:pPr>
                <a:spcBef>
                  <a:spcPct val="0"/>
                </a:spcBef>
              </a:pPr>
              <a:t>8</a:t>
            </a:fld>
            <a:endParaRPr lang="en-US" altLang="en-US" sz="1300"/>
          </a:p>
        </p:txBody>
      </p:sp>
      <p:sp>
        <p:nvSpPr>
          <p:cNvPr id="23555" name="Rectangle 2"/>
          <p:cNvSpPr>
            <a:spLocks noGrp="1" noRot="1" noChangeAspect="1" noChangeArrowheads="1" noTextEdit="1"/>
          </p:cNvSpPr>
          <p:nvPr>
            <p:ph type="sldImg"/>
          </p:nvPr>
        </p:nvSpPr>
        <p:spPr>
          <a:xfrm>
            <a:off x="457200" y="720725"/>
            <a:ext cx="6400800" cy="3600450"/>
          </a:xfrm>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http://fire.ucdavis.edu/main/ucdfdfiresuppression.htm</a:t>
            </a:r>
          </a:p>
        </p:txBody>
      </p:sp>
    </p:spTree>
    <p:extLst>
      <p:ext uri="{BB962C8B-B14F-4D97-AF65-F5344CB8AC3E}">
        <p14:creationId xmlns:p14="http://schemas.microsoft.com/office/powerpoint/2010/main" val="40443563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457200" y="720725"/>
            <a:ext cx="6400800" cy="3600450"/>
          </a:xfrm>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C69853-3974-43CD-93BD-5BF9C2297994}" type="slidenum">
              <a:rPr lang="en-US" altLang="en-US" sz="1300"/>
              <a:pPr>
                <a:spcBef>
                  <a:spcPct val="0"/>
                </a:spcBef>
              </a:pPr>
              <a:t>68</a:t>
            </a:fld>
            <a:endParaRPr lang="en-US" altLang="en-US" sz="1300"/>
          </a:p>
        </p:txBody>
      </p:sp>
    </p:spTree>
    <p:extLst>
      <p:ext uri="{BB962C8B-B14F-4D97-AF65-F5344CB8AC3E}">
        <p14:creationId xmlns:p14="http://schemas.microsoft.com/office/powerpoint/2010/main" val="29184595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457200" y="720725"/>
            <a:ext cx="6400800" cy="3600450"/>
          </a:xfrm>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C69853-3974-43CD-93BD-5BF9C2297994}" type="slidenum">
              <a:rPr lang="en-US" altLang="en-US" sz="1300"/>
              <a:pPr>
                <a:spcBef>
                  <a:spcPct val="0"/>
                </a:spcBef>
              </a:pPr>
              <a:t>69</a:t>
            </a:fld>
            <a:endParaRPr lang="en-US" altLang="en-US" sz="1300"/>
          </a:p>
        </p:txBody>
      </p:sp>
    </p:spTree>
    <p:extLst>
      <p:ext uri="{BB962C8B-B14F-4D97-AF65-F5344CB8AC3E}">
        <p14:creationId xmlns:p14="http://schemas.microsoft.com/office/powerpoint/2010/main" val="3065217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457200" y="720725"/>
            <a:ext cx="6400800" cy="3600450"/>
          </a:xfrm>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7A8405-C491-43EB-B6DA-9EAEAE844E72}" type="slidenum">
              <a:rPr lang="en-US" altLang="en-US" sz="1300"/>
              <a:pPr>
                <a:spcBef>
                  <a:spcPct val="0"/>
                </a:spcBef>
              </a:pPr>
              <a:t>70</a:t>
            </a:fld>
            <a:endParaRPr lang="en-US" altLang="en-US" sz="1300"/>
          </a:p>
        </p:txBody>
      </p:sp>
    </p:spTree>
    <p:extLst>
      <p:ext uri="{BB962C8B-B14F-4D97-AF65-F5344CB8AC3E}">
        <p14:creationId xmlns:p14="http://schemas.microsoft.com/office/powerpoint/2010/main" val="10384127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72</a:t>
            </a:fld>
            <a:endParaRPr lang="en-US"/>
          </a:p>
        </p:txBody>
      </p:sp>
    </p:spTree>
    <p:extLst>
      <p:ext uri="{BB962C8B-B14F-4D97-AF65-F5344CB8AC3E}">
        <p14:creationId xmlns:p14="http://schemas.microsoft.com/office/powerpoint/2010/main" val="24531735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73</a:t>
            </a:fld>
            <a:endParaRPr lang="en-US"/>
          </a:p>
        </p:txBody>
      </p:sp>
    </p:spTree>
    <p:extLst>
      <p:ext uri="{BB962C8B-B14F-4D97-AF65-F5344CB8AC3E}">
        <p14:creationId xmlns:p14="http://schemas.microsoft.com/office/powerpoint/2010/main" val="35742230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31230-FB62-457D-8D7F-6BAE1E6BE510}" type="slidenum">
              <a:rPr lang="en-US" altLang="en-US" sz="1300"/>
              <a:pPr>
                <a:spcBef>
                  <a:spcPct val="0"/>
                </a:spcBef>
              </a:pPr>
              <a:t>74</a:t>
            </a:fld>
            <a:endParaRPr lang="en-US" altLang="en-US" sz="130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http://www.firewise.org/pubs/protect/</a:t>
            </a:r>
          </a:p>
        </p:txBody>
      </p:sp>
    </p:spTree>
    <p:extLst>
      <p:ext uri="{BB962C8B-B14F-4D97-AF65-F5344CB8AC3E}">
        <p14:creationId xmlns:p14="http://schemas.microsoft.com/office/powerpoint/2010/main" val="10086660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31230-FB62-457D-8D7F-6BAE1E6BE510}" type="slidenum">
              <a:rPr lang="en-US" altLang="en-US" sz="1300"/>
              <a:pPr>
                <a:spcBef>
                  <a:spcPct val="0"/>
                </a:spcBef>
              </a:pPr>
              <a:t>76</a:t>
            </a:fld>
            <a:endParaRPr lang="en-US" altLang="en-US" sz="130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smtClean="0"/>
              <a:t> http://www.redcross.org/prepare/disaster/wildfire</a:t>
            </a:r>
          </a:p>
        </p:txBody>
      </p:sp>
    </p:spTree>
    <p:extLst>
      <p:ext uri="{BB962C8B-B14F-4D97-AF65-F5344CB8AC3E}">
        <p14:creationId xmlns:p14="http://schemas.microsoft.com/office/powerpoint/2010/main" val="31925749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77</a:t>
            </a:fld>
            <a:endParaRPr lang="en-US"/>
          </a:p>
        </p:txBody>
      </p:sp>
    </p:spTree>
    <p:extLst>
      <p:ext uri="{BB962C8B-B14F-4D97-AF65-F5344CB8AC3E}">
        <p14:creationId xmlns:p14="http://schemas.microsoft.com/office/powerpoint/2010/main" val="24334884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31230-FB62-457D-8D7F-6BAE1E6BE510}" type="slidenum">
              <a:rPr lang="en-US" altLang="en-US" sz="1300"/>
              <a:pPr>
                <a:spcBef>
                  <a:spcPct val="0"/>
                </a:spcBef>
              </a:pPr>
              <a:t>78</a:t>
            </a:fld>
            <a:endParaRPr lang="en-US" altLang="en-US" sz="130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smtClean="0"/>
              <a:t> http://www.redcross.org/prepare/disaster/wildfire</a:t>
            </a:r>
          </a:p>
        </p:txBody>
      </p:sp>
    </p:spTree>
    <p:extLst>
      <p:ext uri="{BB962C8B-B14F-4D97-AF65-F5344CB8AC3E}">
        <p14:creationId xmlns:p14="http://schemas.microsoft.com/office/powerpoint/2010/main" val="28759897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31230-FB62-457D-8D7F-6BAE1E6BE510}" type="slidenum">
              <a:rPr lang="en-US" altLang="en-US" sz="1300"/>
              <a:pPr>
                <a:spcBef>
                  <a:spcPct val="0"/>
                </a:spcBef>
              </a:pPr>
              <a:t>79</a:t>
            </a:fld>
            <a:endParaRPr lang="en-US" altLang="en-US" sz="130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smtClean="0"/>
              <a:t>http://www.ready.gov/wildfires</a:t>
            </a:r>
          </a:p>
        </p:txBody>
      </p:sp>
    </p:spTree>
    <p:extLst>
      <p:ext uri="{BB962C8B-B14F-4D97-AF65-F5344CB8AC3E}">
        <p14:creationId xmlns:p14="http://schemas.microsoft.com/office/powerpoint/2010/main" val="2471152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457200" y="720725"/>
            <a:ext cx="6400800" cy="36004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5BEBA0-3ABE-4666-9569-68BDC9811909}" type="slidenum">
              <a:rPr lang="en-US" altLang="en-US" sz="1300"/>
              <a:pPr>
                <a:spcBef>
                  <a:spcPct val="0"/>
                </a:spcBef>
              </a:pPr>
              <a:t>9</a:t>
            </a:fld>
            <a:endParaRPr lang="en-US" altLang="en-US" sz="1300"/>
          </a:p>
        </p:txBody>
      </p:sp>
    </p:spTree>
    <p:extLst>
      <p:ext uri="{BB962C8B-B14F-4D97-AF65-F5344CB8AC3E}">
        <p14:creationId xmlns:p14="http://schemas.microsoft.com/office/powerpoint/2010/main" val="36846424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31230-FB62-457D-8D7F-6BAE1E6BE510}" type="slidenum">
              <a:rPr lang="en-US" altLang="en-US" sz="1300"/>
              <a:pPr>
                <a:spcBef>
                  <a:spcPct val="0"/>
                </a:spcBef>
              </a:pPr>
              <a:t>81</a:t>
            </a:fld>
            <a:endParaRPr lang="en-US" altLang="en-US" sz="130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smtClean="0"/>
              <a:t>http://www.ready.gov/wildfires</a:t>
            </a:r>
          </a:p>
        </p:txBody>
      </p:sp>
    </p:spTree>
    <p:extLst>
      <p:ext uri="{BB962C8B-B14F-4D97-AF65-F5344CB8AC3E}">
        <p14:creationId xmlns:p14="http://schemas.microsoft.com/office/powerpoint/2010/main" val="35939823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E0D46C-7934-498C-96C2-6503A38A1AD6}" type="slidenum">
              <a:rPr lang="en-US" altLang="en-US" sz="1300"/>
              <a:pPr>
                <a:spcBef>
                  <a:spcPct val="0"/>
                </a:spcBef>
              </a:pPr>
              <a:t>84</a:t>
            </a:fld>
            <a:endParaRPr lang="en-US" altLang="en-US" sz="13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http://www.firewise.org/pubs/protect/</a:t>
            </a:r>
          </a:p>
        </p:txBody>
      </p:sp>
    </p:spTree>
    <p:extLst>
      <p:ext uri="{BB962C8B-B14F-4D97-AF65-F5344CB8AC3E}">
        <p14:creationId xmlns:p14="http://schemas.microsoft.com/office/powerpoint/2010/main" val="2791333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42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4916AD-A017-4E06-B7D6-FC815D398BA5}" type="slidenum">
              <a:rPr lang="en-US" altLang="en-US" sz="1300"/>
              <a:pPr>
                <a:spcBef>
                  <a:spcPct val="0"/>
                </a:spcBef>
              </a:pPr>
              <a:t>86</a:t>
            </a:fld>
            <a:endParaRPr lang="en-US" altLang="en-US" sz="1300"/>
          </a:p>
        </p:txBody>
      </p:sp>
    </p:spTree>
    <p:extLst>
      <p:ext uri="{BB962C8B-B14F-4D97-AF65-F5344CB8AC3E}">
        <p14:creationId xmlns:p14="http://schemas.microsoft.com/office/powerpoint/2010/main" val="27650336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A35546-3A8E-4318-85F8-DCE351DF8FE8}" type="slidenum">
              <a:rPr lang="en-US" altLang="en-US" sz="1300"/>
              <a:pPr>
                <a:spcBef>
                  <a:spcPct val="0"/>
                </a:spcBef>
              </a:pPr>
              <a:t>87</a:t>
            </a:fld>
            <a:endParaRPr lang="en-US" altLang="en-US" sz="1300"/>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http://www.firewise.org/pubs/protect/</a:t>
            </a:r>
          </a:p>
        </p:txBody>
      </p:sp>
    </p:spTree>
    <p:extLst>
      <p:ext uri="{BB962C8B-B14F-4D97-AF65-F5344CB8AC3E}">
        <p14:creationId xmlns:p14="http://schemas.microsoft.com/office/powerpoint/2010/main" val="31468914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When considering improvements to reduce wildfire vulnerability, the key is to consider the home in relation to its immediate surroundings within 100 to 200 feet. We call this area the Home Ignition Zone. The home’s vulnerability is determined by the exposure of its external materials and design to flames and firebrands during extreme wildfires. The higher the fire intensities within the home ignition zone, and the greater the firebrand exposure from the wildfire, the more you need nonflammable construction materials and a resistant building design.</a:t>
            </a:r>
          </a:p>
          <a:p>
            <a:endParaRPr lang="en-US" alt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E6E5AB0E-7EDA-4EB4-8405-C7EBD3AC3593}" type="slidenum">
              <a:rPr lang="en-US" altLang="en-US" sz="1200">
                <a:latin typeface="Times New Roman" panose="02020603050405020304" pitchFamily="18" charset="0"/>
              </a:rPr>
              <a:pPr/>
              <a:t>88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3585331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Let’s start with the home itself – the center of the home ignition zone 1.</a:t>
            </a:r>
          </a:p>
          <a:p>
            <a:endParaRPr lang="en-US" altLang="en-US" smtClean="0"/>
          </a:p>
          <a:p>
            <a:r>
              <a:rPr lang="en-US" altLang="en-US" smtClean="0"/>
              <a:t>Even if a landscape is designed in perfect compliance with Firewise recommendations, fire may still reach your home. Remember that heavy winds can carry firebrands over the tops of trees to land on a roof. If that were to happen to your home, your home’s exterior must play an important role in preventing ignitions that could lead to total home destruction. When considering improvements to reduce wildfire vulnerability, the key is to consider the home as part of the entire home ignition zone – the house itself and its immediate surroundings within 100 to 200 feet. The home’s vulnerability depends on how much flammable vegetation and other hazards are surrounding it, in relation to the vulnerability of the home’s construction materials. The higher the fire intensities within the home ignition zone, and the greater the firebrand exposure from the wildfire, the more you need non-flammable construction materials and a resistant building design.</a:t>
            </a:r>
          </a:p>
          <a:p>
            <a:endParaRPr lang="en-US" altLang="en-US" smtClean="0"/>
          </a:p>
          <a:p>
            <a:endParaRPr lang="en-US" alt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B5575700-4639-4123-9129-9D2CD1B7BB75}" type="slidenum">
              <a:rPr lang="en-US" altLang="en-US" sz="1200">
                <a:latin typeface="Times New Roman" panose="02020603050405020304" pitchFamily="18" charset="0"/>
              </a:rPr>
              <a:pPr/>
              <a:t>89</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3314022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Use Rated Roofing Material: </a:t>
            </a:r>
            <a:r>
              <a:rPr lang="en-US" altLang="en-US" smtClean="0"/>
              <a:t>The roof can be the part of your home most vulnerable during extreme wildfires. If firebrands fall on a roof with untreated, non-rated roofing, the entire roof can ignite, destroying the home. In contrast, roofing material with a Class A, B, or C rating, such as composition shingle, metal, and clay or cement tile, is fire resistant and will help keep the flame from spreading. </a:t>
            </a:r>
          </a:p>
          <a:p>
            <a:endParaRPr lang="en-US" altLang="en-US" smtClean="0"/>
          </a:p>
          <a:p>
            <a:r>
              <a:rPr lang="en-US" altLang="en-US" b="1" smtClean="0"/>
              <a:t>Use Fire-Resistant Building Materials on Exterior Walls: </a:t>
            </a:r>
            <a:r>
              <a:rPr lang="en-US" altLang="en-US" smtClean="0"/>
              <a:t>Wall materials that resist heat and flames include cement, plaster, stucco and masonry such as concrete, stone, brick or block. Though some materials, such as vinyl, are difficult to ignite, exposure to extreme heat causes a loss of integrity. These materials may fall away or melt, providing the firebrands with a direct path into the home. If your home has vinyl siding, use metal screening over openings that will become exposed if the siding falls away.  However, if an existing home has been constructed with flammable material, such as wood, the hazard can be reduced by reducing vegetation around the home, which we will talk about in a few minutes.</a:t>
            </a:r>
          </a:p>
          <a:p>
            <a:endParaRPr lang="en-US" alt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EFDCAAC1-BF2C-4437-8D22-6DB621E758D7}" type="slidenum">
              <a:rPr lang="en-US" altLang="en-US" sz="1200">
                <a:latin typeface="Times New Roman" panose="02020603050405020304" pitchFamily="18" charset="0"/>
              </a:rPr>
              <a:pPr/>
              <a:t>90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4696168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smtClean="0"/>
              <a:t>Use Double-Paned or Tempered Glass: </a:t>
            </a:r>
            <a:r>
              <a:rPr lang="en-US" altLang="en-US" smtClean="0"/>
              <a:t>Exposure to the heat of a wildfire can cause glass on exterior windows to fracture and collapse, allowing firebrands to enter the home. Double pane glass can help reduce this risk by providing an added layer of protection. Tempered glass is the most effective option, as it has a higher heat tolerance and is less likely to break. For skylights, glass is less penetrable than plastic or fiberglass, which can melt at lower temperatures. </a:t>
            </a:r>
          </a:p>
          <a:p>
            <a:pPr>
              <a:lnSpc>
                <a:spcPct val="90000"/>
              </a:lnSpc>
            </a:pPr>
            <a:endParaRPr lang="en-US" altLang="en-US" smtClean="0"/>
          </a:p>
          <a:p>
            <a:pPr>
              <a:lnSpc>
                <a:spcPct val="90000"/>
              </a:lnSpc>
            </a:pPr>
            <a:r>
              <a:rPr lang="en-US" altLang="en-US" b="1" smtClean="0"/>
              <a:t>Enclose Eaves, Fascias, Soffits, and Vents: </a:t>
            </a:r>
            <a:r>
              <a:rPr lang="en-US" altLang="en-US" smtClean="0"/>
              <a:t>Eaves, fascias, soffits, and vents should be ‘boxed’ or enclosed with metal screens to reduce the size of the openings. Vent openings should be screened to help prevent firebrands or other objects larger than 1/8” from entering your home. </a:t>
            </a:r>
          </a:p>
          <a:p>
            <a:pPr>
              <a:lnSpc>
                <a:spcPct val="90000"/>
              </a:lnSpc>
            </a:pPr>
            <a:endParaRPr lang="en-US" altLang="en-US" b="1" smtClean="0"/>
          </a:p>
          <a:p>
            <a:pPr>
              <a:lnSpc>
                <a:spcPct val="90000"/>
              </a:lnSpc>
            </a:pPr>
            <a:r>
              <a:rPr lang="en-US" altLang="en-US" b="1" smtClean="0"/>
              <a:t>Protect Overhangs and Other Attachments: </a:t>
            </a:r>
            <a:r>
              <a:rPr lang="en-US" altLang="en-US" smtClean="0"/>
              <a:t>Overhangs and other attachments, such as room additions, bay windows, decks, porches, carports and fences, are often very vulnerable to flames or firebrands. Remove all fuels from around these areas. Box in the undersides of the overhangs, decks and balconies with noncombustible or fire-resistant materials to reduce the possibility of ignition. Make sure fences constructed of flammable materials, such as wood, don’t attach directly to your home. Remember: if it is attached to house, it’s part of your house. </a:t>
            </a:r>
          </a:p>
          <a:p>
            <a:endParaRPr lang="en-US" alt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D5CF4E3C-0518-4377-A08D-A5731BE04791}" type="slidenum">
              <a:rPr lang="en-US" altLang="en-US" sz="1200">
                <a:latin typeface="Times New Roman" panose="02020603050405020304" pitchFamily="18" charset="0"/>
              </a:rPr>
              <a:pPr/>
              <a:t>91</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827045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46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EA02482-AAA9-425B-8DEE-73AF280AAD58}" type="slidenum">
              <a:rPr lang="en-US" altLang="en-US" sz="1300"/>
              <a:pPr>
                <a:spcBef>
                  <a:spcPct val="0"/>
                </a:spcBef>
              </a:pPr>
              <a:t>92</a:t>
            </a:fld>
            <a:endParaRPr lang="en-US" altLang="en-US" sz="1300"/>
          </a:p>
        </p:txBody>
      </p:sp>
    </p:spTree>
    <p:extLst>
      <p:ext uri="{BB962C8B-B14F-4D97-AF65-F5344CB8AC3E}">
        <p14:creationId xmlns:p14="http://schemas.microsoft.com/office/powerpoint/2010/main" val="17354625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7731230-FB62-457D-8D7F-6BAE1E6BE510}" type="slidenum">
              <a:rPr lang="en-US" altLang="en-US" sz="1300"/>
              <a:pPr>
                <a:spcBef>
                  <a:spcPct val="0"/>
                </a:spcBef>
              </a:pPr>
              <a:t>93</a:t>
            </a:fld>
            <a:endParaRPr lang="en-US" altLang="en-US" sz="1300"/>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t>http://www.firewise.org/pubs/protect/</a:t>
            </a:r>
          </a:p>
        </p:txBody>
      </p:sp>
    </p:spTree>
    <p:extLst>
      <p:ext uri="{BB962C8B-B14F-4D97-AF65-F5344CB8AC3E}">
        <p14:creationId xmlns:p14="http://schemas.microsoft.com/office/powerpoint/2010/main" val="96627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457200" y="720725"/>
            <a:ext cx="6400800" cy="3600450"/>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3C032F8-E754-4217-83F3-82971B4992BE}" type="slidenum">
              <a:rPr lang="en-US" altLang="en-US" sz="1300"/>
              <a:pPr>
                <a:spcBef>
                  <a:spcPct val="0"/>
                </a:spcBef>
              </a:pPr>
              <a:t>10</a:t>
            </a:fld>
            <a:endParaRPr lang="en-US" altLang="en-US" sz="1300"/>
          </a:p>
        </p:txBody>
      </p:sp>
    </p:spTree>
    <p:extLst>
      <p:ext uri="{BB962C8B-B14F-4D97-AF65-F5344CB8AC3E}">
        <p14:creationId xmlns:p14="http://schemas.microsoft.com/office/powerpoint/2010/main" val="17746733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lnSpc>
                <a:spcPct val="80000"/>
              </a:lnSpc>
              <a:defRPr/>
            </a:pPr>
            <a:r>
              <a:rPr lang="en-US" dirty="0" smtClean="0"/>
              <a:t>NOTE TO PRESENTER: For a plant list for your area, visit www.firewise.org, or contact your state forester, a local landscape specialist, or university extension service.</a:t>
            </a:r>
          </a:p>
          <a:p>
            <a:pPr>
              <a:lnSpc>
                <a:spcPct val="80000"/>
              </a:lnSpc>
              <a:defRPr/>
            </a:pPr>
            <a:endParaRPr lang="en-US" dirty="0" smtClean="0"/>
          </a:p>
          <a:p>
            <a:pPr>
              <a:lnSpc>
                <a:spcPct val="80000"/>
              </a:lnSpc>
              <a:defRPr/>
            </a:pPr>
            <a:r>
              <a:rPr lang="en-US" b="1" dirty="0" smtClean="0"/>
              <a:t>ZONE 1: 30 feet adjacent to the home (All Hazard Areas)</a:t>
            </a:r>
          </a:p>
          <a:p>
            <a:pPr>
              <a:lnSpc>
                <a:spcPct val="80000"/>
              </a:lnSpc>
              <a:defRPr/>
            </a:pPr>
            <a:r>
              <a:rPr lang="en-US" dirty="0" smtClean="0"/>
              <a:t>For all hazard levels, this area should be well-irrigated and free from fuels that may ignite your home, such as dry vegetation, clutter, and debris. Flammable attachments to the home, such as wooden decks, fences, and boardwalks, are considered part of the house. The perimeter should extend 30 feet beyond these attachments. </a:t>
            </a:r>
          </a:p>
          <a:p>
            <a:pPr>
              <a:lnSpc>
                <a:spcPct val="80000"/>
              </a:lnSpc>
              <a:defRPr/>
            </a:pPr>
            <a:r>
              <a:rPr lang="en-US" i="1" dirty="0" smtClean="0"/>
              <a:t>Lean</a:t>
            </a:r>
          </a:p>
          <a:p>
            <a:pPr>
              <a:lnSpc>
                <a:spcPct val="80000"/>
              </a:lnSpc>
              <a:buFontTx/>
              <a:buChar char="•"/>
              <a:defRPr/>
            </a:pPr>
            <a:r>
              <a:rPr lang="en-US" dirty="0" smtClean="0"/>
              <a:t>Plants in this area should be limited to carefully spaced plantings that are low-growing and free of resins, oils, and waxes that burn easily. For a list of low-flammability vegetation for your area, contact your state forester, forestry office, or local landscape specialist. </a:t>
            </a:r>
            <a:endParaRPr lang="en-US" i="1" dirty="0" smtClean="0"/>
          </a:p>
          <a:p>
            <a:pPr>
              <a:lnSpc>
                <a:spcPct val="80000"/>
              </a:lnSpc>
              <a:buFontTx/>
              <a:buChar char="•"/>
              <a:defRPr/>
            </a:pPr>
            <a:r>
              <a:rPr lang="en-US" dirty="0" smtClean="0"/>
              <a:t>Mow the lawn regularly. Prune all trees so the lowest limbs are at least six to 10 feet from the ground.</a:t>
            </a:r>
          </a:p>
          <a:p>
            <a:pPr>
              <a:lnSpc>
                <a:spcPct val="80000"/>
              </a:lnSpc>
              <a:buFontTx/>
              <a:buChar char="•"/>
              <a:defRPr/>
            </a:pPr>
            <a:r>
              <a:rPr lang="en-US" dirty="0" smtClean="0"/>
              <a:t>Space flammable conifer trees generously (approximately 30 feet between crowns) to reduce the risk of crown fire. Remember, trees that hang over the house will deposit leaves and branches on the house and immediate area.</a:t>
            </a:r>
          </a:p>
          <a:p>
            <a:pPr>
              <a:lnSpc>
                <a:spcPct val="80000"/>
              </a:lnSpc>
              <a:buFontTx/>
              <a:buChar char="•"/>
              <a:defRPr/>
            </a:pPr>
            <a:r>
              <a:rPr lang="en-US" dirty="0" smtClean="0"/>
              <a:t>Within five feet of the home, use non-flammable landscaping materials such as rock, pavers, annuals, and high moisture content perennials. Be sure to remove dead leaves and stems immediately.</a:t>
            </a:r>
          </a:p>
          <a:p>
            <a:pPr>
              <a:lnSpc>
                <a:spcPct val="80000"/>
              </a:lnSpc>
              <a:defRPr/>
            </a:pPr>
            <a:r>
              <a:rPr lang="en-US" i="1" dirty="0" smtClean="0"/>
              <a:t>Clean</a:t>
            </a:r>
          </a:p>
          <a:p>
            <a:pPr>
              <a:lnSpc>
                <a:spcPct val="80000"/>
              </a:lnSpc>
              <a:buFontTx/>
              <a:buChar char="•"/>
              <a:defRPr/>
            </a:pPr>
            <a:r>
              <a:rPr lang="en-US" dirty="0" smtClean="0"/>
              <a:t>Remove dead vegetation, such as leaves and pine needles from gutters, under your deck, and within 10 feet of your home. Be sure to keep the area clean of flammable debris. </a:t>
            </a:r>
            <a:endParaRPr lang="en-US" i="1" dirty="0" smtClean="0"/>
          </a:p>
          <a:p>
            <a:pPr>
              <a:lnSpc>
                <a:spcPct val="80000"/>
              </a:lnSpc>
              <a:buFontTx/>
              <a:buChar char="•"/>
              <a:defRPr/>
            </a:pPr>
            <a:r>
              <a:rPr lang="en-US" dirty="0" smtClean="0"/>
              <a:t>This is generally where patio furniture, swing sets, and other accessories are located. If you live in a moderate to high hazard area, consider fire resistant material for these accessories, and be sure to keep the area around them clear of debris. Keep patio cushions inside the house when not in use during periods of high fire potential.</a:t>
            </a:r>
          </a:p>
          <a:p>
            <a:pPr>
              <a:lnSpc>
                <a:spcPct val="80000"/>
              </a:lnSpc>
              <a:buFontTx/>
              <a:buChar char="•"/>
              <a:defRPr/>
            </a:pPr>
            <a:r>
              <a:rPr lang="en-US" dirty="0" smtClean="0"/>
              <a:t>Firewood stacks and propane tanks should not be located in this area. Keep them at least 30 feet from the home. </a:t>
            </a:r>
            <a:endParaRPr lang="en-US" i="1" dirty="0" smtClean="0"/>
          </a:p>
          <a:p>
            <a:pPr>
              <a:lnSpc>
                <a:spcPct val="80000"/>
              </a:lnSpc>
              <a:defRPr/>
            </a:pPr>
            <a:r>
              <a:rPr lang="en-US" i="1" dirty="0" smtClean="0"/>
              <a:t>Green</a:t>
            </a:r>
          </a:p>
          <a:p>
            <a:pPr>
              <a:lnSpc>
                <a:spcPct val="80000"/>
              </a:lnSpc>
              <a:buFontTx/>
              <a:buChar char="•"/>
              <a:defRPr/>
            </a:pPr>
            <a:r>
              <a:rPr lang="en-US" dirty="0" smtClean="0"/>
              <a:t>Water plants and trees regularly to ensure they are healthy and green, especially during the fire season. Mulch also should be kept watered, as it can become flammable when dry. </a:t>
            </a:r>
            <a:endParaRPr lang="en-US" i="1" dirty="0" smtClean="0"/>
          </a:p>
          <a:p>
            <a:pPr>
              <a:lnSpc>
                <a:spcPct val="80000"/>
              </a:lnSpc>
              <a:buFontTx/>
              <a:buChar char="•"/>
              <a:defRPr/>
            </a:pPr>
            <a:r>
              <a:rPr lang="en-US" dirty="0" smtClean="0"/>
              <a:t>Consider </a:t>
            </a:r>
            <a:r>
              <a:rPr lang="en-US" dirty="0" err="1" smtClean="0"/>
              <a:t>xeriscaping</a:t>
            </a:r>
            <a:r>
              <a:rPr lang="en-US" dirty="0" smtClean="0"/>
              <a:t>, especially in areas with low water supply and/or water use restrictions. </a:t>
            </a:r>
            <a:r>
              <a:rPr lang="en-US" dirty="0" err="1" smtClean="0"/>
              <a:t>Xeriscaping</a:t>
            </a:r>
            <a:r>
              <a:rPr lang="en-US" dirty="0" smtClean="0"/>
              <a:t> is a popular method for conserving water through creative use of landscaping features that are fire resistant, yet require limited irrigation. Contact your local nursery or landscape architect for more information.</a:t>
            </a:r>
          </a:p>
          <a:p>
            <a:pPr>
              <a:lnSpc>
                <a:spcPct val="80000"/>
              </a:lnSpc>
              <a:buFontTx/>
              <a:buChar char="•"/>
              <a:defRPr/>
            </a:pPr>
            <a:endParaRPr lang="en-US" dirty="0" smtClean="0"/>
          </a:p>
          <a:p>
            <a:pPr>
              <a:lnSpc>
                <a:spcPct val="80000"/>
              </a:lnSpc>
              <a:defRPr/>
            </a:pPr>
            <a:r>
              <a:rPr lang="en-US" dirty="0" smtClean="0"/>
              <a:t>ALSO – Propane tanks should not be located in zone 1, nor should stacks of firewood during dry seasons. It’s fine to keep close to the house during wet winter weather, but move it out during the dry seasons – or store it in a fire-resistant container with a lid that has an incline so it doesn’t collect debris.</a:t>
            </a:r>
          </a:p>
          <a:p>
            <a:pPr>
              <a:defRPr/>
            </a:pPr>
            <a:endParaRPr lang="en-US" dirty="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AC4A039B-F3DE-40AD-8DA5-1A49FE061FFB}" type="slidenum">
              <a:rPr lang="en-US" altLang="en-US" sz="1200">
                <a:latin typeface="Times New Roman" panose="02020603050405020304" pitchFamily="18" charset="0"/>
              </a:rPr>
              <a:pPr/>
              <a:t>94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5151395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ZONE 2: 30-100 feet from the home (Moderate and High Hazard Areas)</a:t>
            </a:r>
          </a:p>
          <a:p>
            <a:r>
              <a:rPr lang="en-US" altLang="en-US" smtClean="0"/>
              <a:t>For moderate and high hazard areas, Zone 2 extends 30 feet to 100 feet from the home. Plants in this zone should be low-growing, well-irrigated, and less flammable.</a:t>
            </a:r>
          </a:p>
          <a:p>
            <a:pPr>
              <a:buFontTx/>
              <a:buChar char="•"/>
            </a:pPr>
            <a:r>
              <a:rPr lang="en-US" altLang="en-US" smtClean="0"/>
              <a:t>Leave 30 feet between clusters of two to three trees, or 20 feet between individual trees.</a:t>
            </a:r>
            <a:endParaRPr lang="en-US" altLang="en-US" i="1" smtClean="0"/>
          </a:p>
          <a:p>
            <a:pPr>
              <a:buFontTx/>
              <a:buChar char="•"/>
            </a:pPr>
            <a:r>
              <a:rPr lang="en-US" altLang="en-US" smtClean="0"/>
              <a:t>Encourage a mixture of deciduous and coniferous trees. Most deciduous trees do not support high intensity fires.</a:t>
            </a:r>
          </a:p>
          <a:p>
            <a:pPr>
              <a:buFontTx/>
              <a:buChar char="•"/>
            </a:pPr>
            <a:r>
              <a:rPr lang="en-US" altLang="en-US" smtClean="0"/>
              <a:t>Give yourself added protection with “fuel breaks,” such as driveways, gravel walkways, and lawns.</a:t>
            </a:r>
            <a:endParaRPr lang="en-US" altLang="en-US" i="1" smtClean="0"/>
          </a:p>
          <a:p>
            <a:pPr>
              <a:buFontTx/>
              <a:buChar char="•"/>
            </a:pPr>
            <a:r>
              <a:rPr lang="en-US" altLang="en-US" smtClean="0"/>
              <a:t>Prune trees so branches and leaves are at least 6 to 10 feet above the ground. Remove heavy accumulations of flammable debris, such as dried leaves, pine needles, pine cones, etc. </a:t>
            </a:r>
            <a:endParaRPr lang="en-US" altLang="en-US" i="1" smtClean="0"/>
          </a:p>
          <a:p>
            <a:endParaRPr lang="en-US" altLang="en-US" smtClean="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C4278932-D6D0-4A88-8B26-CB90DFDCEA9E}" type="slidenum">
              <a:rPr lang="en-US" altLang="en-US" sz="1200">
                <a:latin typeface="Times New Roman" panose="02020603050405020304" pitchFamily="18" charset="0"/>
              </a:rPr>
              <a:pPr/>
              <a:t>95</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203324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t>ZONE 3: 100 to 200 feet from home (High Hazard Areas)</a:t>
            </a:r>
          </a:p>
          <a:p>
            <a:r>
              <a:rPr lang="en-US" altLang="en-US" smtClean="0"/>
              <a:t>In high hazard conditions, this area should be thinned out as well, though less space is required than in Zone 2. Remove heavy accumulation of woody debris, such as piles of stem wood or branches. Thin trees to remove smaller conifers that are growing between taller trees. Reduce the density of tall trees so canopies are not touching to reduce the ability for high intensity crown fire to reach your home.</a:t>
            </a:r>
          </a:p>
          <a:p>
            <a:endParaRPr lang="en-US" altLang="en-US"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48F30494-6265-47C9-8473-C5C35F3A09BC}" type="slidenum">
              <a:rPr lang="en-US" altLang="en-US" sz="1200">
                <a:latin typeface="Times New Roman" panose="02020603050405020304" pitchFamily="18" charset="0"/>
              </a:rPr>
              <a:pPr/>
              <a:t>96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1957403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C03673-CD3D-469C-A166-DAB1E3EC42B7}" type="slidenum">
              <a:rPr lang="en-US" altLang="en-US" sz="1300"/>
              <a:pPr>
                <a:spcBef>
                  <a:spcPct val="0"/>
                </a:spcBef>
              </a:pPr>
              <a:t>97</a:t>
            </a:fld>
            <a:endParaRPr lang="en-US" altLang="en-US" sz="1300"/>
          </a:p>
        </p:txBody>
      </p:sp>
    </p:spTree>
    <p:extLst>
      <p:ext uri="{BB962C8B-B14F-4D97-AF65-F5344CB8AC3E}">
        <p14:creationId xmlns:p14="http://schemas.microsoft.com/office/powerpoint/2010/main" val="40979045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mtClean="0"/>
              <a:t>http://www.deviantart.com/art/Fire-Prevention-Week-Dragon-11024052</a:t>
            </a:r>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98</a:t>
            </a:fld>
            <a:endParaRPr lang="en-US"/>
          </a:p>
        </p:txBody>
      </p:sp>
    </p:spTree>
    <p:extLst>
      <p:ext uri="{BB962C8B-B14F-4D97-AF65-F5344CB8AC3E}">
        <p14:creationId xmlns:p14="http://schemas.microsoft.com/office/powerpoint/2010/main" val="4038148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457200" y="720725"/>
            <a:ext cx="6400800" cy="3600450"/>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B79A8E-0376-4F73-AD8F-FAECB2AF5BC9}" type="slidenum">
              <a:rPr lang="en-US" altLang="en-US" sz="1300"/>
              <a:pPr>
                <a:spcBef>
                  <a:spcPct val="0"/>
                </a:spcBef>
              </a:pPr>
              <a:t>11</a:t>
            </a:fld>
            <a:endParaRPr lang="en-US" altLang="en-US" sz="1300"/>
          </a:p>
        </p:txBody>
      </p:sp>
    </p:spTree>
    <p:extLst>
      <p:ext uri="{BB962C8B-B14F-4D97-AF65-F5344CB8AC3E}">
        <p14:creationId xmlns:p14="http://schemas.microsoft.com/office/powerpoint/2010/main" val="3133304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9"/>
          <p:cNvSpPr>
            <a:spLocks noGrp="1" noChangeArrowheads="1"/>
          </p:cNvSpPr>
          <p:nvPr>
            <p:ph type="sldNum" sz="quarter" idx="10"/>
          </p:nvPr>
        </p:nvSpPr>
        <p:spPr>
          <a:ln/>
        </p:spPr>
        <p:txBody>
          <a:bodyPr/>
          <a:lstStyle>
            <a:lvl1pPr>
              <a:defRPr/>
            </a:lvl1pPr>
          </a:lstStyle>
          <a:p>
            <a:pPr>
              <a:defRPr/>
            </a:pPr>
            <a:fld id="{A3570548-8D8E-4C4C-9CE7-ACCE3C7A284E}"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1780875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sldNum" sz="quarter" idx="10"/>
          </p:nvPr>
        </p:nvSpPr>
        <p:spPr>
          <a:ln/>
        </p:spPr>
        <p:txBody>
          <a:bodyPr/>
          <a:lstStyle>
            <a:lvl1pPr>
              <a:defRPr/>
            </a:lvl1pPr>
          </a:lstStyle>
          <a:p>
            <a:pPr>
              <a:defRPr/>
            </a:pPr>
            <a:fld id="{AF0E3E53-BE65-4E65-BF5C-0D0B43F1F052}"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88850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285" y="87314"/>
            <a:ext cx="2745316" cy="65420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97985" y="87314"/>
            <a:ext cx="8039100" cy="6542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sldNum" sz="quarter" idx="10"/>
          </p:nvPr>
        </p:nvSpPr>
        <p:spPr>
          <a:ln/>
        </p:spPr>
        <p:txBody>
          <a:bodyPr/>
          <a:lstStyle>
            <a:lvl1pPr>
              <a:defRPr/>
            </a:lvl1pPr>
          </a:lstStyle>
          <a:p>
            <a:pPr>
              <a:defRPr/>
            </a:pPr>
            <a:fld id="{BFB92E80-E3EC-49D0-848D-71A2CFB8FEB5}"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3368213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97984" y="87313"/>
            <a:ext cx="10987616"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97984" y="1524000"/>
            <a:ext cx="10987616" cy="5105400"/>
          </a:xfrm>
        </p:spPr>
        <p:txBody>
          <a:bodyPr/>
          <a:lstStyle/>
          <a:p>
            <a:pPr lvl="0"/>
            <a:endParaRPr lang="en-US" noProof="0" smtClean="0"/>
          </a:p>
        </p:txBody>
      </p:sp>
      <p:sp>
        <p:nvSpPr>
          <p:cNvPr id="4" name="Rectangle 19"/>
          <p:cNvSpPr>
            <a:spLocks noGrp="1" noChangeArrowheads="1"/>
          </p:cNvSpPr>
          <p:nvPr>
            <p:ph type="sldNum" sz="quarter" idx="10"/>
          </p:nvPr>
        </p:nvSpPr>
        <p:spPr>
          <a:ln/>
        </p:spPr>
        <p:txBody>
          <a:bodyPr/>
          <a:lstStyle>
            <a:lvl1pPr>
              <a:defRPr/>
            </a:lvl1pPr>
          </a:lstStyle>
          <a:p>
            <a:pPr>
              <a:defRPr/>
            </a:pPr>
            <a:fld id="{73A6F8C3-9EB9-468E-BB7C-F71DC60B1A8F}"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392905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9"/>
          <p:cNvSpPr>
            <a:spLocks noGrp="1" noChangeArrowheads="1"/>
          </p:cNvSpPr>
          <p:nvPr>
            <p:ph type="sldNum" sz="quarter" idx="10"/>
          </p:nvPr>
        </p:nvSpPr>
        <p:spPr>
          <a:ln/>
        </p:spPr>
        <p:txBody>
          <a:bodyPr/>
          <a:lstStyle>
            <a:lvl1pPr>
              <a:defRPr/>
            </a:lvl1pPr>
          </a:lstStyle>
          <a:p>
            <a:pPr>
              <a:defRPr/>
            </a:pPr>
            <a:fld id="{F3F78D7D-0516-42C3-B782-54A0BBF14529}"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4101805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sldNum" sz="quarter" idx="10"/>
          </p:nvPr>
        </p:nvSpPr>
        <p:spPr>
          <a:ln/>
        </p:spPr>
        <p:txBody>
          <a:bodyPr/>
          <a:lstStyle>
            <a:lvl1pPr>
              <a:defRPr/>
            </a:lvl1pPr>
          </a:lstStyle>
          <a:p>
            <a:pPr>
              <a:defRPr/>
            </a:pPr>
            <a:fld id="{BDBCC0AD-7FC0-4C86-BF4C-6A1F064F26C1}"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3175566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7984" y="1524000"/>
            <a:ext cx="5391149"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92333" y="1524000"/>
            <a:ext cx="5393267"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9"/>
          <p:cNvSpPr>
            <a:spLocks noGrp="1" noChangeArrowheads="1"/>
          </p:cNvSpPr>
          <p:nvPr>
            <p:ph type="sldNum" sz="quarter" idx="10"/>
          </p:nvPr>
        </p:nvSpPr>
        <p:spPr>
          <a:ln/>
        </p:spPr>
        <p:txBody>
          <a:bodyPr/>
          <a:lstStyle>
            <a:lvl1pPr>
              <a:defRPr/>
            </a:lvl1pPr>
          </a:lstStyle>
          <a:p>
            <a:pPr>
              <a:defRPr/>
            </a:pPr>
            <a:fld id="{829B57F6-0C19-470D-B422-74DEB40D87D5}"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1571001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9"/>
          <p:cNvSpPr>
            <a:spLocks noGrp="1" noChangeArrowheads="1"/>
          </p:cNvSpPr>
          <p:nvPr>
            <p:ph type="sldNum" sz="quarter" idx="10"/>
          </p:nvPr>
        </p:nvSpPr>
        <p:spPr>
          <a:ln/>
        </p:spPr>
        <p:txBody>
          <a:bodyPr/>
          <a:lstStyle>
            <a:lvl1pPr>
              <a:defRPr/>
            </a:lvl1pPr>
          </a:lstStyle>
          <a:p>
            <a:pPr>
              <a:defRPr/>
            </a:pPr>
            <a:fld id="{2AA06E7B-9437-4A3F-B010-2A015649014F}"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1047541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9"/>
          <p:cNvSpPr>
            <a:spLocks noGrp="1" noChangeArrowheads="1"/>
          </p:cNvSpPr>
          <p:nvPr>
            <p:ph type="sldNum" sz="quarter" idx="10"/>
          </p:nvPr>
        </p:nvSpPr>
        <p:spPr>
          <a:ln/>
        </p:spPr>
        <p:txBody>
          <a:bodyPr/>
          <a:lstStyle>
            <a:lvl1pPr>
              <a:defRPr/>
            </a:lvl1pPr>
          </a:lstStyle>
          <a:p>
            <a:pPr>
              <a:defRPr/>
            </a:pPr>
            <a:fld id="{8DD84BCA-2ED3-4236-86E9-9DB5185D5ABF}"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2778410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sldNum" sz="quarter" idx="10"/>
          </p:nvPr>
        </p:nvSpPr>
        <p:spPr>
          <a:ln/>
        </p:spPr>
        <p:txBody>
          <a:bodyPr/>
          <a:lstStyle>
            <a:lvl1pPr>
              <a:defRPr/>
            </a:lvl1pPr>
          </a:lstStyle>
          <a:p>
            <a:pPr>
              <a:defRPr/>
            </a:pPr>
            <a:fld id="{EC5200AB-D6A4-4445-ABA3-8DFA00B136BF}"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79688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sldNum" sz="quarter" idx="10"/>
          </p:nvPr>
        </p:nvSpPr>
        <p:spPr>
          <a:ln/>
        </p:spPr>
        <p:txBody>
          <a:bodyPr/>
          <a:lstStyle>
            <a:lvl1pPr>
              <a:defRPr/>
            </a:lvl1pPr>
          </a:lstStyle>
          <a:p>
            <a:pPr>
              <a:defRPr/>
            </a:pPr>
            <a:fld id="{BA2023EF-D208-466E-89C8-70D1C4DE45A8}"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286796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sldNum" sz="quarter" idx="10"/>
          </p:nvPr>
        </p:nvSpPr>
        <p:spPr>
          <a:ln/>
        </p:spPr>
        <p:txBody>
          <a:bodyPr/>
          <a:lstStyle>
            <a:lvl1pPr>
              <a:defRPr/>
            </a:lvl1pPr>
          </a:lstStyle>
          <a:p>
            <a:pPr>
              <a:defRPr/>
            </a:pPr>
            <a:fld id="{043FD7F7-D9FF-479D-B858-BC838D122066}" type="slidenum">
              <a:rPr lang="en-US" altLang="en-US"/>
              <a:pPr>
                <a:defRPr/>
              </a:pPr>
              <a:t>‹#›</a:t>
            </a:fld>
            <a:r>
              <a:rPr lang="en-US" altLang="en-US" dirty="0"/>
              <a:t> </a:t>
            </a:r>
            <a:r>
              <a:rPr lang="en-US" altLang="en-US" dirty="0" smtClean="0"/>
              <a:t>/ 99</a:t>
            </a:r>
            <a:endParaRPr lang="en-US" altLang="en-US" dirty="0"/>
          </a:p>
        </p:txBody>
      </p:sp>
    </p:spTree>
    <p:extLst>
      <p:ext uri="{BB962C8B-B14F-4D97-AF65-F5344CB8AC3E}">
        <p14:creationId xmlns:p14="http://schemas.microsoft.com/office/powerpoint/2010/main" val="324723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97984" y="87313"/>
            <a:ext cx="109876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97984" y="1524000"/>
            <a:ext cx="10987616"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18"/>
          <p:cNvPicPr>
            <a:picLocks noChangeAspect="1" noChangeArrowheads="1"/>
          </p:cNvPicPr>
          <p:nvPr userDrawn="1"/>
        </p:nvPicPr>
        <p:blipFill>
          <a:blip r:embed="rId14">
            <a:extLst>
              <a:ext uri="{28A0092B-C50C-407E-A947-70E740481C1C}">
                <a14:useLocalDpi xmlns:a14="http://schemas.microsoft.com/office/drawing/2010/main" val="0"/>
              </a:ext>
            </a:extLst>
          </a:blip>
          <a:srcRect l="52821" r="42708"/>
          <a:stretch>
            <a:fillRect/>
          </a:stretch>
        </p:blipFill>
        <p:spPr bwMode="auto">
          <a:xfrm>
            <a:off x="1" y="-6350"/>
            <a:ext cx="61383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19"/>
          <p:cNvSpPr>
            <a:spLocks noGrp="1" noChangeArrowheads="1"/>
          </p:cNvSpPr>
          <p:nvPr>
            <p:ph type="sldNum" sz="quarter" idx="4"/>
          </p:nvPr>
        </p:nvSpPr>
        <p:spPr bwMode="auto">
          <a:xfrm>
            <a:off x="10706100" y="6590104"/>
            <a:ext cx="1485900" cy="2651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smtClean="0">
                <a:solidFill>
                  <a:schemeClr val="hlink"/>
                </a:solidFill>
              </a:defRPr>
            </a:lvl1pPr>
          </a:lstStyle>
          <a:p>
            <a:pPr>
              <a:defRPr/>
            </a:pPr>
            <a:fld id="{807C1F91-F969-4BC6-A652-B478310E8912}" type="slidenum">
              <a:rPr lang="en-US" altLang="en-US" smtClean="0"/>
              <a:pPr>
                <a:defRPr/>
              </a:pPr>
              <a:t>‹#›</a:t>
            </a:fld>
            <a:r>
              <a:rPr lang="en-US" altLang="en-US" dirty="0" smtClean="0"/>
              <a:t> / 99</a:t>
            </a:r>
            <a:endParaRPr lang="en-US" alt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rtl="0" eaLnBrk="0" fontAlgn="base" hangingPunct="0">
        <a:spcBef>
          <a:spcPct val="0"/>
        </a:spcBef>
        <a:spcAft>
          <a:spcPct val="0"/>
        </a:spcAft>
        <a:defRPr sz="4000" b="1">
          <a:solidFill>
            <a:srgbClr val="FF6600"/>
          </a:solidFill>
          <a:latin typeface="+mj-lt"/>
          <a:ea typeface="+mj-ea"/>
          <a:cs typeface="+mj-cs"/>
        </a:defRPr>
      </a:lvl1pPr>
      <a:lvl2pPr algn="l" rtl="0" eaLnBrk="0" fontAlgn="base" hangingPunct="0">
        <a:spcBef>
          <a:spcPct val="0"/>
        </a:spcBef>
        <a:spcAft>
          <a:spcPct val="0"/>
        </a:spcAft>
        <a:defRPr sz="4000" b="1">
          <a:solidFill>
            <a:srgbClr val="FF6600"/>
          </a:solidFill>
          <a:latin typeface="Papyrus" pitchFamily="66" charset="0"/>
        </a:defRPr>
      </a:lvl2pPr>
      <a:lvl3pPr algn="l" rtl="0" eaLnBrk="0" fontAlgn="base" hangingPunct="0">
        <a:spcBef>
          <a:spcPct val="0"/>
        </a:spcBef>
        <a:spcAft>
          <a:spcPct val="0"/>
        </a:spcAft>
        <a:defRPr sz="4000" b="1">
          <a:solidFill>
            <a:srgbClr val="FF6600"/>
          </a:solidFill>
          <a:latin typeface="Papyrus" pitchFamily="66" charset="0"/>
        </a:defRPr>
      </a:lvl3pPr>
      <a:lvl4pPr algn="l" rtl="0" eaLnBrk="0" fontAlgn="base" hangingPunct="0">
        <a:spcBef>
          <a:spcPct val="0"/>
        </a:spcBef>
        <a:spcAft>
          <a:spcPct val="0"/>
        </a:spcAft>
        <a:defRPr sz="4000" b="1">
          <a:solidFill>
            <a:srgbClr val="FF6600"/>
          </a:solidFill>
          <a:latin typeface="Papyrus" pitchFamily="66" charset="0"/>
        </a:defRPr>
      </a:lvl4pPr>
      <a:lvl5pPr algn="l" rtl="0" eaLnBrk="0" fontAlgn="base" hangingPunct="0">
        <a:spcBef>
          <a:spcPct val="0"/>
        </a:spcBef>
        <a:spcAft>
          <a:spcPct val="0"/>
        </a:spcAft>
        <a:defRPr sz="4000" b="1">
          <a:solidFill>
            <a:srgbClr val="FF6600"/>
          </a:solidFill>
          <a:latin typeface="Papyrus" pitchFamily="66" charset="0"/>
        </a:defRPr>
      </a:lvl5pPr>
      <a:lvl6pPr marL="457200" algn="l" rtl="0" fontAlgn="base">
        <a:spcBef>
          <a:spcPct val="0"/>
        </a:spcBef>
        <a:spcAft>
          <a:spcPct val="0"/>
        </a:spcAft>
        <a:defRPr sz="4000" b="1">
          <a:solidFill>
            <a:srgbClr val="FF6600"/>
          </a:solidFill>
          <a:latin typeface="Papyrus" pitchFamily="66" charset="0"/>
        </a:defRPr>
      </a:lvl6pPr>
      <a:lvl7pPr marL="914400" algn="l" rtl="0" fontAlgn="base">
        <a:spcBef>
          <a:spcPct val="0"/>
        </a:spcBef>
        <a:spcAft>
          <a:spcPct val="0"/>
        </a:spcAft>
        <a:defRPr sz="4000" b="1">
          <a:solidFill>
            <a:srgbClr val="FF6600"/>
          </a:solidFill>
          <a:latin typeface="Papyrus" pitchFamily="66" charset="0"/>
        </a:defRPr>
      </a:lvl7pPr>
      <a:lvl8pPr marL="1371600" algn="l" rtl="0" fontAlgn="base">
        <a:spcBef>
          <a:spcPct val="0"/>
        </a:spcBef>
        <a:spcAft>
          <a:spcPct val="0"/>
        </a:spcAft>
        <a:defRPr sz="4000" b="1">
          <a:solidFill>
            <a:srgbClr val="FF6600"/>
          </a:solidFill>
          <a:latin typeface="Papyrus" pitchFamily="66" charset="0"/>
        </a:defRPr>
      </a:lvl8pPr>
      <a:lvl9pPr marL="1828800" algn="l" rtl="0" fontAlgn="base">
        <a:spcBef>
          <a:spcPct val="0"/>
        </a:spcBef>
        <a:spcAft>
          <a:spcPct val="0"/>
        </a:spcAft>
        <a:defRPr sz="4000" b="1">
          <a:solidFill>
            <a:srgbClr val="FF6600"/>
          </a:solidFill>
          <a:latin typeface="Papyrus" pitchFamily="66" charset="0"/>
        </a:defRPr>
      </a:lvl9pPr>
    </p:titleStyle>
    <p:bodyStyle>
      <a:lvl1pPr marL="342900" indent="-342900" algn="l" rtl="0" eaLnBrk="0" fontAlgn="base" hangingPunct="0">
        <a:spcBef>
          <a:spcPct val="20000"/>
        </a:spcBef>
        <a:spcAft>
          <a:spcPct val="0"/>
        </a:spcAft>
        <a:buChar char="•"/>
        <a:defRPr sz="3200">
          <a:solidFill>
            <a:srgbClr val="FF99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9900"/>
          </a:solidFill>
          <a:latin typeface="+mn-lt"/>
        </a:defRPr>
      </a:lvl2pPr>
      <a:lvl3pPr marL="1143000" indent="-228600" algn="l" rtl="0" eaLnBrk="0" fontAlgn="base" hangingPunct="0">
        <a:spcBef>
          <a:spcPct val="20000"/>
        </a:spcBef>
        <a:spcAft>
          <a:spcPct val="0"/>
        </a:spcAft>
        <a:buChar char="•"/>
        <a:defRPr sz="2400">
          <a:solidFill>
            <a:srgbClr val="FF9900"/>
          </a:solidFill>
          <a:latin typeface="+mn-lt"/>
        </a:defRPr>
      </a:lvl3pPr>
      <a:lvl4pPr marL="1600200" indent="-228600" algn="l" rtl="0" eaLnBrk="0" fontAlgn="base" hangingPunct="0">
        <a:spcBef>
          <a:spcPct val="20000"/>
        </a:spcBef>
        <a:spcAft>
          <a:spcPct val="0"/>
        </a:spcAft>
        <a:buChar char="–"/>
        <a:defRPr sz="2400">
          <a:solidFill>
            <a:srgbClr val="FF9900"/>
          </a:solidFill>
          <a:latin typeface="+mn-lt"/>
        </a:defRPr>
      </a:lvl4pPr>
      <a:lvl5pPr marL="2057400" indent="-228600" algn="l" rtl="0" eaLnBrk="0" fontAlgn="base" hangingPunct="0">
        <a:spcBef>
          <a:spcPct val="20000"/>
        </a:spcBef>
        <a:spcAft>
          <a:spcPct val="0"/>
        </a:spcAft>
        <a:buChar char="»"/>
        <a:defRPr sz="2400">
          <a:solidFill>
            <a:srgbClr val="FF9900"/>
          </a:solidFill>
          <a:latin typeface="+mn-lt"/>
        </a:defRPr>
      </a:lvl5pPr>
      <a:lvl6pPr marL="2514600" indent="-228600" algn="l" rtl="0" fontAlgn="base">
        <a:spcBef>
          <a:spcPct val="20000"/>
        </a:spcBef>
        <a:spcAft>
          <a:spcPct val="0"/>
        </a:spcAft>
        <a:buChar char="»"/>
        <a:defRPr sz="2400">
          <a:solidFill>
            <a:srgbClr val="FF9900"/>
          </a:solidFill>
          <a:latin typeface="+mn-lt"/>
        </a:defRPr>
      </a:lvl6pPr>
      <a:lvl7pPr marL="2971800" indent="-228600" algn="l" rtl="0" fontAlgn="base">
        <a:spcBef>
          <a:spcPct val="20000"/>
        </a:spcBef>
        <a:spcAft>
          <a:spcPct val="0"/>
        </a:spcAft>
        <a:buChar char="»"/>
        <a:defRPr sz="2400">
          <a:solidFill>
            <a:srgbClr val="FF9900"/>
          </a:solidFill>
          <a:latin typeface="+mn-lt"/>
        </a:defRPr>
      </a:lvl7pPr>
      <a:lvl8pPr marL="3429000" indent="-228600" algn="l" rtl="0" fontAlgn="base">
        <a:spcBef>
          <a:spcPct val="20000"/>
        </a:spcBef>
        <a:spcAft>
          <a:spcPct val="0"/>
        </a:spcAft>
        <a:buChar char="»"/>
        <a:defRPr sz="2400">
          <a:solidFill>
            <a:srgbClr val="FF9900"/>
          </a:solidFill>
          <a:latin typeface="+mn-lt"/>
        </a:defRPr>
      </a:lvl8pPr>
      <a:lvl9pPr marL="3886200" indent="-228600" algn="l" rtl="0" fontAlgn="base">
        <a:spcBef>
          <a:spcPct val="20000"/>
        </a:spcBef>
        <a:spcAft>
          <a:spcPct val="0"/>
        </a:spcAft>
        <a:buChar char="»"/>
        <a:defRPr sz="2400">
          <a:solidFill>
            <a:srgbClr val="FF99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amyd.textamerica.com/?r=191717"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tinyurl.com/ouf729q"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fire.ca.gov/fire_protection/downloads/SuppressionCostsOnepage.pdf" TargetMode="Externa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hyperlink" Target="http://www.nifc.gov/" TargetMode="Externa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hyperlink" Target="http://www.nifc.gov/" TargetMode="External"/><Relationship Id="rId5" Type="http://schemas.openxmlformats.org/officeDocument/2006/relationships/image" Target="../media/image20.emf"/><Relationship Id="rId4" Type="http://schemas.openxmlformats.org/officeDocument/2006/relationships/oleObject" Target="../embeddings/Microsoft_Excel_97-2003_Worksheet1.xls"/></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www.predictiveservices.nifc.gov/outlooks/outlooks.htm"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ps.gov/fire/wildland-fire/learning-center/fire-in-depth/classifications.cf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nps.gov/fire/wildland-fire/learning-center/fire-in-depth/fire-spread.cf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Fir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www.cnn.com/2003/US/West/10/27/california.wildfire/"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www.nps.gov/fire/wildland-fire/learning-center/fire-in-depth/wildfire-causes.cfm"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www.nps.gov/fire/wildland-fire/learning-center/fire-in-depth/fire-behavior.cf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californiachaparral.org/fire.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ucanr.edu/sites/SAFELandscapes/Fire_in_Southern_California_Ecosystems/" TargetMode="External"/><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ucanr.edu/sites/SAFELandscapes/Fire_in_Southern_California_Ecosystems/" TargetMode="External"/><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www.nps.gov/fire/wildland-fire/learning-center/fire-in-depth/fire-behavior.cf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nps.gov/fire/wildland-fire/learning-center/fire-in-depth/fire-behavior.cf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nps.gov/samo/learn/management/fireecology.htm" TargetMode="External"/><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hyperlink" Target="http://www.ecnca.org/hiking_trails/fire_ecology_trail.ht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californiachaparral.org/chaparralmyths.html"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outhport.jpl.nasa.gov/pio/srl2/sirc/srl2-yellowstone.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hyperlink" Target="http://www.cotf.edu/ete/modules/yellowstone/YFsituation.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outhport.jpl.nasa.gov/pio/srl2/sirc/srl2-yellowstone.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vs.gsfc.nasa.gov/vis/a010000/a010800/a010864/index_svs.html"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www.library.wisc.edu/etext/WIReader/" TargetMode="External"/><Relationship Id="rId4" Type="http://schemas.openxmlformats.org/officeDocument/2006/relationships/hyperlink" Target="http://www.peshtigofire.info/"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www.angelfire.com/mi2/gfmeteor/fires.htm" TargetMode="Externa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hyperlink" Target="http://www.library.wisc.edu/etext/WIReader/" TargetMode="External"/><Relationship Id="rId4" Type="http://schemas.openxmlformats.org/officeDocument/2006/relationships/hyperlink" Target="http://www.peshtigofire.info/"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www.nifc.gov/"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peshtigofire.info/"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peshtigofire.info/"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thechicagofire.com/"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chipublib.org/004chicago/timeline/greatfire.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hyperlink" Target="http://www.chipublib.org/004chicago/timeline/greatfire.html" TargetMode="External"/><Relationship Id="rId4" Type="http://schemas.openxmlformats.org/officeDocument/2006/relationships/hyperlink" Target="http://www.thechicagofire.com/"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thechicagofire.co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chipublib.org/004chicago/timeline/greatfire.html"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www.thechicagofire.com/"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www.chipublib.org/004chicago/timeline/greatfire.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hyperlink" Target="http://www.chipublib.org/004chicago/timeline/greatfire.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fire.ucdavis.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chicagohistory.org/fire/conflag/pic-firemap.html"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jocofd1.org/firepreventionweek/fireprevweek.htm"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thechicagofire.com/exoneration.php"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bostonfirehistory.org/modernengine07.html" TargetMode="External"/><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fire.ucdavis.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http://www.redcross.org/prepare/disaster/wildfire"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www.redcross.org/prepare/disaster/wildfire"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redcross.org/prepare/disaster/wildfire"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foxnews.com/us/2015/02/09/evacuations-remain-after-wildfire-chars-california-towns/" TargetMode="External"/><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hyperlink" Target="http://www.redcross.org/prepare/disaster/wildfire"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safeandwell.communityos.org/cms/index.php"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redcross.org/prepare/disaster/wildfire"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ready.gov/wildfires"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fire.ucdavis.edu/"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sacbee.com/news/state/california/fires/article35562669.html" TargetMode="External"/><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hyperlink" Target="http://www.ready.gov/wildfires"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firewise.org/"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hyperlink" Target="http://www.firewise.org/pubs/protect/" TargetMode="External"/><Relationship Id="rId4" Type="http://schemas.openxmlformats.org/officeDocument/2006/relationships/image" Target="../media/image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hyperlink" Target="http://www.firewise.org/pubs/protect/" TargetMode="Externa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firewise.org/"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hyperlink" Target="http://www.firewise.org/pubs/protect/" TargetMode="External"/><Relationship Id="rId4" Type="http://schemas.openxmlformats.org/officeDocument/2006/relationships/image" Target="../media/image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hyperlink" Target="http://www.firewise.org/wildfire-preparedness/teaching-tools/presentations-and-documents.aspx?sso=0" TargetMode="External"/><Relationship Id="rId5" Type="http://schemas.openxmlformats.org/officeDocument/2006/relationships/image" Target="../media/image53.png"/><Relationship Id="rId4" Type="http://schemas.openxmlformats.org/officeDocument/2006/relationships/oleObject" Target="../embeddings/oleObject2.bin"/></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www.firewise.org/wildfire-preparedness/teaching-tools/presentations-and-documents.aspx?sso=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hyperlink" Target="http://www.firewise.org/" TargetMode="External"/></Relationships>
</file>

<file path=ppt/slides/_rels/slide9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hyperlink" Target="http://www.firewise.org/wildfire-preparedness/teaching-tools/presentations-and-documents.aspx?sso=0" TargetMode="External"/><Relationship Id="rId4" Type="http://schemas.openxmlformats.org/officeDocument/2006/relationships/image" Target="../media/image56.jpeg"/><Relationship Id="rId9" Type="http://schemas.openxmlformats.org/officeDocument/2006/relationships/image" Target="../media/image61.jpeg"/></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hyperlink" Target="http://www.firewise.org/"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hyperlink" Target="http://www.firewise.org/pubs/protect/" TargetMode="External"/><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3.png"/><Relationship Id="rId4" Type="http://schemas.openxmlformats.org/officeDocument/2006/relationships/oleObject" Target="../embeddings/oleObject3.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3.png"/><Relationship Id="rId4" Type="http://schemas.openxmlformats.org/officeDocument/2006/relationships/oleObject" Target="../embeddings/oleObject4.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3.png"/><Relationship Id="rId4" Type="http://schemas.openxmlformats.org/officeDocument/2006/relationships/oleObject" Target="../embeddings/oleObject5.bin"/></Relationships>
</file>

<file path=ppt/slides/_rels/slide97.xml.rels><?xml version="1.0" encoding="UTF-8" standalone="yes"?>
<Relationships xmlns="http://schemas.openxmlformats.org/package/2006/relationships"><Relationship Id="rId3" Type="http://schemas.openxmlformats.org/officeDocument/2006/relationships/hyperlink" Target="http://www.firewise.org/" TargetMode="External"/><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hyperlink" Target="http://www.firewise.org/pubs/protect/" TargetMode="External"/><Relationship Id="rId4" Type="http://schemas.openxmlformats.org/officeDocument/2006/relationships/image" Target="../media/image6.png"/></Relationships>
</file>

<file path=ppt/slides/_rels/slide9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9" name="Picture 6" descr="fir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142" y="0"/>
            <a:ext cx="10210801" cy="679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1785938" y="104775"/>
            <a:ext cx="8610600" cy="1143000"/>
          </a:xfrm>
        </p:spPr>
        <p:txBody>
          <a:bodyPr/>
          <a:lstStyle/>
          <a:p>
            <a:pPr algn="ctr" eaLnBrk="1" hangingPunct="1"/>
            <a:r>
              <a:rPr lang="en-US" altLang="en-US" sz="6000" dirty="0" smtClean="0"/>
              <a:t>Wildfires</a:t>
            </a:r>
            <a:endParaRPr lang="en-US" altLang="en-US" sz="6000" dirty="0"/>
          </a:p>
        </p:txBody>
      </p:sp>
      <p:sp>
        <p:nvSpPr>
          <p:cNvPr id="4100" name="Text Box 7"/>
          <p:cNvSpPr txBox="1">
            <a:spLocks noChangeArrowheads="1"/>
          </p:cNvSpPr>
          <p:nvPr/>
        </p:nvSpPr>
        <p:spPr bwMode="auto">
          <a:xfrm>
            <a:off x="2041526" y="6324600"/>
            <a:ext cx="816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algn="ctr" eaLnBrk="1" hangingPunct="1">
              <a:spcBef>
                <a:spcPct val="0"/>
              </a:spcBef>
              <a:buFontTx/>
              <a:buNone/>
            </a:pPr>
            <a:r>
              <a:rPr lang="en-US" altLang="en-US" sz="2400">
                <a:solidFill>
                  <a:schemeClr val="tx1"/>
                </a:solidFill>
                <a:hlinkClick r:id="rId4"/>
              </a:rPr>
              <a:t>Nov 25, 2003 San Diego Wild Fire</a:t>
            </a:r>
            <a:r>
              <a:rPr lang="en-US" altLang="en-US" sz="2400">
                <a:solidFill>
                  <a:schemeClr val="tx1"/>
                </a:solidFill>
              </a:rPr>
              <a:t> </a:t>
            </a:r>
          </a:p>
        </p:txBody>
      </p:sp>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a:t>
            </a:fld>
            <a:r>
              <a:rPr lang="en-US" altLang="en-US" smtClean="0"/>
              <a:t> / 99</a:t>
            </a:r>
            <a:endParaRPr lang="en-US"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 </a:t>
            </a:r>
            <a:br>
              <a:rPr lang="en-US" altLang="en-US" sz="3600"/>
            </a:br>
            <a:r>
              <a:rPr lang="en-US" altLang="en-US" sz="3600"/>
              <a:t>February</a:t>
            </a:r>
          </a:p>
        </p:txBody>
      </p:sp>
      <p:pic>
        <p:nvPicPr>
          <p:cNvPr id="34819" name="Picture 3" descr="f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10</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 </a:t>
            </a:r>
            <a:br>
              <a:rPr lang="en-US" altLang="en-US" sz="3600"/>
            </a:br>
            <a:r>
              <a:rPr lang="en-US" altLang="en-US" sz="3600"/>
              <a:t>March</a:t>
            </a:r>
          </a:p>
        </p:txBody>
      </p:sp>
      <p:pic>
        <p:nvPicPr>
          <p:cNvPr id="36867" name="Picture 3" descr="m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11</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 </a:t>
            </a:r>
            <a:br>
              <a:rPr lang="en-US" altLang="en-US" sz="3600"/>
            </a:br>
            <a:r>
              <a:rPr lang="en-US" altLang="en-US" sz="3600"/>
              <a:t>April</a:t>
            </a:r>
          </a:p>
        </p:txBody>
      </p:sp>
      <p:pic>
        <p:nvPicPr>
          <p:cNvPr id="38915" name="Picture 3" descr="a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12</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 </a:t>
            </a:r>
            <a:br>
              <a:rPr lang="en-US" altLang="en-US" sz="3600"/>
            </a:br>
            <a:r>
              <a:rPr lang="en-US" altLang="en-US" sz="3600"/>
              <a:t>May</a:t>
            </a:r>
          </a:p>
        </p:txBody>
      </p:sp>
      <p:pic>
        <p:nvPicPr>
          <p:cNvPr id="40963" name="Picture 3" descr="m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13</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a:t>
            </a:r>
            <a:br>
              <a:rPr lang="en-US" altLang="en-US" sz="3600"/>
            </a:br>
            <a:r>
              <a:rPr lang="en-US" altLang="en-US" sz="3600"/>
              <a:t>June</a:t>
            </a:r>
          </a:p>
        </p:txBody>
      </p:sp>
      <p:pic>
        <p:nvPicPr>
          <p:cNvPr id="43011" name="Picture 3" descr="j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14</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a:t>
            </a:r>
            <a:br>
              <a:rPr lang="en-US" altLang="en-US" sz="3600"/>
            </a:br>
            <a:r>
              <a:rPr lang="en-US" altLang="en-US" sz="3600"/>
              <a:t>July</a:t>
            </a:r>
          </a:p>
        </p:txBody>
      </p:sp>
      <p:pic>
        <p:nvPicPr>
          <p:cNvPr id="45059" name="Picture 3" descr="j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15</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a:t>
            </a:r>
            <a:br>
              <a:rPr lang="en-US" altLang="en-US" sz="3600"/>
            </a:br>
            <a:r>
              <a:rPr lang="en-US" altLang="en-US" sz="3600"/>
              <a:t>August</a:t>
            </a:r>
          </a:p>
        </p:txBody>
      </p:sp>
      <p:pic>
        <p:nvPicPr>
          <p:cNvPr id="47107" name="Picture 3" descr="a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16</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a:t>
            </a:r>
            <a:br>
              <a:rPr lang="en-US" altLang="en-US" sz="3600"/>
            </a:br>
            <a:r>
              <a:rPr lang="en-US" altLang="en-US" sz="3600"/>
              <a:t>September</a:t>
            </a:r>
          </a:p>
        </p:txBody>
      </p:sp>
      <p:pic>
        <p:nvPicPr>
          <p:cNvPr id="49155" name="Picture 3" descr="se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17</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a:t>
            </a:r>
            <a:br>
              <a:rPr lang="en-US" altLang="en-US" sz="3600"/>
            </a:br>
            <a:r>
              <a:rPr lang="en-US" altLang="en-US" sz="3600"/>
              <a:t>October</a:t>
            </a:r>
          </a:p>
        </p:txBody>
      </p:sp>
      <p:pic>
        <p:nvPicPr>
          <p:cNvPr id="51203" name="Picture 3" descr="o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18</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a:t>
            </a:r>
            <a:br>
              <a:rPr lang="en-US" altLang="en-US" sz="3600"/>
            </a:br>
            <a:r>
              <a:rPr lang="en-US" altLang="en-US" sz="3600"/>
              <a:t>November</a:t>
            </a:r>
          </a:p>
        </p:txBody>
      </p:sp>
      <p:pic>
        <p:nvPicPr>
          <p:cNvPr id="53251" name="Picture 3" descr="n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19</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Assessing the risk</a:t>
            </a:r>
            <a:endParaRPr lang="en-US" dirty="0"/>
          </a:p>
        </p:txBody>
      </p:sp>
      <p:sp>
        <p:nvSpPr>
          <p:cNvPr id="3" name="Subtitle 2"/>
          <p:cNvSpPr>
            <a:spLocks noGrp="1"/>
          </p:cNvSpPr>
          <p:nvPr>
            <p:ph type="body" idx="1"/>
          </p:nvPr>
        </p:nvSpPr>
        <p:spPr/>
        <p:txBody>
          <a:bodyPr/>
          <a:lstStyle/>
          <a:p>
            <a:r>
              <a:rPr lang="en-US" smtClean="0"/>
              <a:t>How common is this disaster and where does this disaster normally occur?</a:t>
            </a:r>
            <a:endParaRPr lang="en-US" dirty="0"/>
          </a:p>
        </p:txBody>
      </p:sp>
      <p:sp>
        <p:nvSpPr>
          <p:cNvPr id="4" name="Slide Number Placeholder 3"/>
          <p:cNvSpPr>
            <a:spLocks noGrp="1"/>
          </p:cNvSpPr>
          <p:nvPr>
            <p:ph type="sldNum" sz="quarter" idx="10"/>
          </p:nvPr>
        </p:nvSpPr>
        <p:spPr/>
        <p:txBody>
          <a:bodyPr/>
          <a:lstStyle/>
          <a:p>
            <a:pPr>
              <a:defRPr/>
            </a:pPr>
            <a:fld id="{BDBCC0AD-7FC0-4C86-BF4C-6A1F064F26C1}" type="slidenum">
              <a:rPr lang="en-US" altLang="en-US" smtClean="0"/>
              <a:pPr>
                <a:defRPr/>
              </a:pPr>
              <a:t>2</a:t>
            </a:fld>
            <a:r>
              <a:rPr lang="en-US" altLang="en-US" smtClean="0"/>
              <a:t> / 99</a:t>
            </a:r>
            <a:endParaRPr lang="en-US" altLang="en-US" dirty="0"/>
          </a:p>
        </p:txBody>
      </p:sp>
    </p:spTree>
    <p:extLst>
      <p:ext uri="{BB962C8B-B14F-4D97-AF65-F5344CB8AC3E}">
        <p14:creationId xmlns:p14="http://schemas.microsoft.com/office/powerpoint/2010/main" val="3256495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a:t>
            </a:r>
            <a:br>
              <a:rPr lang="en-US" altLang="en-US" sz="3600"/>
            </a:br>
            <a:r>
              <a:rPr lang="en-US" altLang="en-US" sz="3600"/>
              <a:t>December</a:t>
            </a:r>
          </a:p>
        </p:txBody>
      </p:sp>
      <p:pic>
        <p:nvPicPr>
          <p:cNvPr id="55299" name="Picture 3" descr="d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20</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 y="1093718"/>
            <a:ext cx="12188952" cy="5746475"/>
          </a:xfrm>
          <a:prstGeom prst="rect">
            <a:avLst/>
          </a:prstGeom>
        </p:spPr>
      </p:pic>
      <p:sp>
        <p:nvSpPr>
          <p:cNvPr id="3" name="Title 2"/>
          <p:cNvSpPr>
            <a:spLocks noGrp="1"/>
          </p:cNvSpPr>
          <p:nvPr>
            <p:ph type="title"/>
          </p:nvPr>
        </p:nvSpPr>
        <p:spPr/>
        <p:txBody>
          <a:bodyPr/>
          <a:lstStyle/>
          <a:p>
            <a:r>
              <a:rPr lang="en-US" dirty="0" smtClean="0"/>
              <a:t>2015 California Active Fire Map</a:t>
            </a:r>
            <a:endParaRPr lang="en-US" dirty="0"/>
          </a:p>
        </p:txBody>
      </p:sp>
      <p:sp>
        <p:nvSpPr>
          <p:cNvPr id="4" name="Text Box 4"/>
          <p:cNvSpPr txBox="1">
            <a:spLocks noChangeArrowheads="1"/>
          </p:cNvSpPr>
          <p:nvPr/>
        </p:nvSpPr>
        <p:spPr bwMode="auto">
          <a:xfrm>
            <a:off x="634672" y="6461125"/>
            <a:ext cx="33041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600" dirty="0">
                <a:solidFill>
                  <a:schemeClr val="tx1"/>
                </a:solidFill>
              </a:rPr>
              <a:t>Source:  </a:t>
            </a:r>
            <a:r>
              <a:rPr lang="en-US" sz="1600" b="1" dirty="0">
                <a:hlinkClick r:id="rId4"/>
              </a:rPr>
              <a:t>http://</a:t>
            </a:r>
            <a:r>
              <a:rPr lang="en-US" sz="1600" b="1" dirty="0" smtClean="0">
                <a:hlinkClick r:id="rId4"/>
              </a:rPr>
              <a:t>tinyurl.com/ouf729q</a:t>
            </a:r>
            <a:r>
              <a:rPr lang="en-US" sz="1600" b="1" dirty="0" smtClean="0"/>
              <a:t> </a:t>
            </a:r>
            <a:endParaRPr lang="en-US" altLang="en-US" sz="2400" dirty="0">
              <a:solidFill>
                <a:schemeClr val="tx1"/>
              </a:solidFill>
            </a:endParaRPr>
          </a:p>
        </p:txBody>
      </p:sp>
      <p:sp>
        <p:nvSpPr>
          <p:cNvPr id="5" name="Slide Number Placeholder 4"/>
          <p:cNvSpPr>
            <a:spLocks noGrp="1"/>
          </p:cNvSpPr>
          <p:nvPr>
            <p:ph type="sldNum" sz="quarter" idx="10"/>
          </p:nvPr>
        </p:nvSpPr>
        <p:spPr/>
        <p:txBody>
          <a:bodyPr/>
          <a:lstStyle/>
          <a:p>
            <a:pPr>
              <a:defRPr/>
            </a:pPr>
            <a:fld id="{8DD84BCA-2ED3-4236-86E9-9DB5185D5ABF}" type="slidenum">
              <a:rPr lang="en-US" altLang="en-US" smtClean="0"/>
              <a:pPr>
                <a:defRPr/>
              </a:pPr>
              <a:t>21</a:t>
            </a:fld>
            <a:r>
              <a:rPr lang="en-US" altLang="en-US" smtClean="0"/>
              <a:t> / 99</a:t>
            </a:r>
            <a:endParaRPr lang="en-US" altLang="en-US" dirty="0"/>
          </a:p>
        </p:txBody>
      </p:sp>
    </p:spTree>
    <p:extLst>
      <p:ext uri="{BB962C8B-B14F-4D97-AF65-F5344CB8AC3E}">
        <p14:creationId xmlns:p14="http://schemas.microsoft.com/office/powerpoint/2010/main" val="1321251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California Department of Forestry and Fire </a:t>
            </a:r>
            <a:r>
              <a:rPr lang="en-US" sz="3200" dirty="0" smtClean="0"/>
              <a:t>Protection</a:t>
            </a:r>
            <a:br>
              <a:rPr lang="en-US" sz="3200" dirty="0" smtClean="0"/>
            </a:br>
            <a:r>
              <a:rPr lang="en-US" sz="3200" dirty="0" smtClean="0"/>
              <a:t>Fire </a:t>
            </a:r>
            <a:r>
              <a:rPr lang="en-US" sz="3200" dirty="0"/>
              <a:t>Suppression Expenditures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2496463"/>
              </p:ext>
            </p:extLst>
          </p:nvPr>
        </p:nvGraphicFramePr>
        <p:xfrm>
          <a:off x="798513" y="1524000"/>
          <a:ext cx="11236171" cy="471456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4"/>
          <p:cNvSpPr txBox="1">
            <a:spLocks noChangeArrowheads="1"/>
          </p:cNvSpPr>
          <p:nvPr/>
        </p:nvSpPr>
        <p:spPr bwMode="auto">
          <a:xfrm>
            <a:off x="634672" y="6461125"/>
            <a:ext cx="7944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600" dirty="0">
                <a:solidFill>
                  <a:schemeClr val="tx1"/>
                </a:solidFill>
              </a:rPr>
              <a:t>Source:  </a:t>
            </a:r>
            <a:r>
              <a:rPr lang="en-US" sz="1600" b="1" dirty="0">
                <a:hlinkClick r:id="rId3"/>
              </a:rPr>
              <a:t>http://</a:t>
            </a:r>
            <a:r>
              <a:rPr lang="en-US" sz="1600" b="1" dirty="0" smtClean="0">
                <a:hlinkClick r:id="rId3"/>
              </a:rPr>
              <a:t>www.fire.ca.gov/fire_protection/downloads/SuppressionCostsOnepage.pdf</a:t>
            </a:r>
            <a:r>
              <a:rPr lang="en-US" sz="1600" b="1" dirty="0" smtClean="0"/>
              <a:t> </a:t>
            </a:r>
            <a:endParaRPr lang="en-US" altLang="en-US" sz="2400" dirty="0">
              <a:solidFill>
                <a:schemeClr val="tx1"/>
              </a:solidFill>
            </a:endParaRPr>
          </a:p>
        </p:txBody>
      </p:sp>
      <p:sp>
        <p:nvSpPr>
          <p:cNvPr id="3" name="Slide Number Placeholder 2"/>
          <p:cNvSpPr>
            <a:spLocks noGrp="1"/>
          </p:cNvSpPr>
          <p:nvPr>
            <p:ph type="sldNum" sz="quarter" idx="10"/>
          </p:nvPr>
        </p:nvSpPr>
        <p:spPr/>
        <p:txBody>
          <a:bodyPr/>
          <a:lstStyle/>
          <a:p>
            <a:pPr>
              <a:defRPr/>
            </a:pPr>
            <a:fld id="{F3F78D7D-0516-42C3-B782-54A0BBF14529}" type="slidenum">
              <a:rPr lang="en-US" altLang="en-US" smtClean="0"/>
              <a:pPr>
                <a:defRPr/>
              </a:pPr>
              <a:t>22</a:t>
            </a:fld>
            <a:r>
              <a:rPr lang="en-US" altLang="en-US" smtClean="0"/>
              <a:t> / 99</a:t>
            </a:r>
            <a:endParaRPr lang="en-US" altLang="en-US" dirty="0"/>
          </a:p>
        </p:txBody>
      </p:sp>
    </p:spTree>
    <p:extLst>
      <p:ext uri="{BB962C8B-B14F-4D97-AF65-F5344CB8AC3E}">
        <p14:creationId xmlns:p14="http://schemas.microsoft.com/office/powerpoint/2010/main" val="22194107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a:xfrm>
            <a:off x="2187576" y="87313"/>
            <a:ext cx="8175625" cy="1143000"/>
          </a:xfrm>
        </p:spPr>
        <p:txBody>
          <a:bodyPr/>
          <a:lstStyle/>
          <a:p>
            <a:pPr algn="ctr" eaLnBrk="1" hangingPunct="1"/>
            <a:r>
              <a:rPr lang="en-US" altLang="en-US" sz="3200"/>
              <a:t>Total Fires and Acres 1995 - 2004</a:t>
            </a:r>
          </a:p>
        </p:txBody>
      </p:sp>
      <p:graphicFrame>
        <p:nvGraphicFramePr>
          <p:cNvPr id="28675" name="Object 1085"/>
          <p:cNvGraphicFramePr>
            <a:graphicFrameLocks noChangeAspect="1"/>
          </p:cNvGraphicFramePr>
          <p:nvPr/>
        </p:nvGraphicFramePr>
        <p:xfrm>
          <a:off x="3695700" y="1090614"/>
          <a:ext cx="4800600" cy="4676775"/>
        </p:xfrm>
        <a:graphic>
          <a:graphicData uri="http://schemas.openxmlformats.org/presentationml/2006/ole">
            <mc:AlternateContent xmlns:mc="http://schemas.openxmlformats.org/markup-compatibility/2006">
              <mc:Choice xmlns:v="urn:schemas-microsoft-com:vml" Requires="v">
                <p:oleObj spid="_x0000_s32780" name="Worksheet" r:id="rId4" imgW="1838554" imgH="1791005" progId="Excel.Sheet.8">
                  <p:embed/>
                </p:oleObj>
              </mc:Choice>
              <mc:Fallback>
                <p:oleObj name="Worksheet" r:id="rId4" imgW="1838554" imgH="1791005"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700" y="1090614"/>
                        <a:ext cx="4800600" cy="467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76" name="Text Box 1086"/>
          <p:cNvSpPr txBox="1">
            <a:spLocks noChangeArrowheads="1"/>
          </p:cNvSpPr>
          <p:nvPr/>
        </p:nvSpPr>
        <p:spPr bwMode="auto">
          <a:xfrm>
            <a:off x="1752600" y="5905501"/>
            <a:ext cx="8915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800">
                <a:solidFill>
                  <a:schemeClr val="tx1"/>
                </a:solidFill>
              </a:rPr>
              <a:t>These figures are based on end-of-year reports compiled by all wildland fire agencies after each fire season, and are updated by March of each year. </a:t>
            </a:r>
          </a:p>
          <a:p>
            <a:pPr eaLnBrk="1" hangingPunct="1">
              <a:spcBef>
                <a:spcPct val="0"/>
              </a:spcBef>
              <a:buFontTx/>
              <a:buNone/>
            </a:pPr>
            <a:r>
              <a:rPr lang="en-US" altLang="en-US" sz="1600">
                <a:solidFill>
                  <a:schemeClr val="tx1"/>
                </a:solidFill>
              </a:rPr>
              <a:t>Source:  </a:t>
            </a:r>
            <a:r>
              <a:rPr lang="en-US" altLang="en-US" sz="1600">
                <a:solidFill>
                  <a:schemeClr val="tx1"/>
                </a:solidFill>
                <a:hlinkClick r:id="rId6"/>
              </a:rPr>
              <a:t>National Interagency Fire Center  </a:t>
            </a:r>
            <a:endParaRPr lang="en-US" altLang="en-US" sz="1600">
              <a:solidFill>
                <a:schemeClr val="tx1"/>
              </a:solidFill>
            </a:endParaRPr>
          </a:p>
        </p:txBody>
      </p:sp>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23</a:t>
            </a:fld>
            <a:r>
              <a:rPr lang="en-US" altLang="en-US" smtClean="0"/>
              <a:t> / 99</a:t>
            </a:r>
            <a:endParaRPr lang="en-US" altLang="en-US" dirty="0"/>
          </a:p>
        </p:txBody>
      </p:sp>
    </p:spTree>
    <p:extLst>
      <p:ext uri="{BB962C8B-B14F-4D97-AF65-F5344CB8AC3E}">
        <p14:creationId xmlns:p14="http://schemas.microsoft.com/office/powerpoint/2010/main" val="3679193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752600" y="87313"/>
            <a:ext cx="8610600" cy="1143000"/>
          </a:xfrm>
        </p:spPr>
        <p:txBody>
          <a:bodyPr/>
          <a:lstStyle/>
          <a:p>
            <a:pPr algn="ctr" eaLnBrk="1" hangingPunct="1"/>
            <a:r>
              <a:rPr lang="en-US" altLang="en-US" sz="3200"/>
              <a:t>Suppression Costs for Federal Agencies</a:t>
            </a:r>
          </a:p>
        </p:txBody>
      </p:sp>
      <p:graphicFrame>
        <p:nvGraphicFramePr>
          <p:cNvPr id="30723" name="Object 5"/>
          <p:cNvGraphicFramePr>
            <a:graphicFrameLocks/>
          </p:cNvGraphicFramePr>
          <p:nvPr/>
        </p:nvGraphicFramePr>
        <p:xfrm>
          <a:off x="1733550" y="1023938"/>
          <a:ext cx="10071100" cy="4826000"/>
        </p:xfrm>
        <a:graphic>
          <a:graphicData uri="http://schemas.openxmlformats.org/presentationml/2006/ole">
            <mc:AlternateContent xmlns:mc="http://schemas.openxmlformats.org/markup-compatibility/2006">
              <mc:Choice xmlns:v="urn:schemas-microsoft-com:vml" Requires="v">
                <p:oleObj spid="_x0000_s33804" name="Worksheet" r:id="rId4" imgW="10087045" imgH="4829163" progId="Excel.Sheet.8">
                  <p:embed/>
                </p:oleObj>
              </mc:Choice>
              <mc:Fallback>
                <p:oleObj name="Worksheet" r:id="rId4" imgW="10087045" imgH="4829163"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550" y="1023938"/>
                        <a:ext cx="10071100" cy="482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4" name="Text Box 6"/>
          <p:cNvSpPr txBox="1">
            <a:spLocks noChangeArrowheads="1"/>
          </p:cNvSpPr>
          <p:nvPr/>
        </p:nvSpPr>
        <p:spPr bwMode="auto">
          <a:xfrm>
            <a:off x="1752600" y="5905501"/>
            <a:ext cx="8915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800">
                <a:solidFill>
                  <a:schemeClr val="tx1"/>
                </a:solidFill>
              </a:rPr>
              <a:t>These figures are based on end-of-year reports compiled by all wildland fire agencies after each fire season, and are updated by March of each year. </a:t>
            </a:r>
          </a:p>
          <a:p>
            <a:pPr eaLnBrk="1" hangingPunct="1">
              <a:spcBef>
                <a:spcPct val="0"/>
              </a:spcBef>
              <a:buFontTx/>
              <a:buNone/>
            </a:pPr>
            <a:r>
              <a:rPr lang="en-US" altLang="en-US" sz="1600">
                <a:solidFill>
                  <a:schemeClr val="tx1"/>
                </a:solidFill>
              </a:rPr>
              <a:t>Source:  </a:t>
            </a:r>
            <a:r>
              <a:rPr lang="en-US" altLang="en-US" sz="1600">
                <a:solidFill>
                  <a:schemeClr val="tx1"/>
                </a:solidFill>
                <a:hlinkClick r:id="rId6"/>
              </a:rPr>
              <a:t>National Interagency Fire Center  </a:t>
            </a:r>
            <a:endParaRPr lang="en-US" altLang="en-US" sz="1600">
              <a:solidFill>
                <a:schemeClr val="tx1"/>
              </a:solidFill>
            </a:endParaRPr>
          </a:p>
        </p:txBody>
      </p:sp>
      <p:sp>
        <p:nvSpPr>
          <p:cNvPr id="2" name="Slide Number Placeholder 1"/>
          <p:cNvSpPr>
            <a:spLocks noGrp="1"/>
          </p:cNvSpPr>
          <p:nvPr>
            <p:ph type="sldNum" sz="quarter" idx="10"/>
          </p:nvPr>
        </p:nvSpPr>
        <p:spPr/>
        <p:txBody>
          <a:bodyPr/>
          <a:lstStyle/>
          <a:p>
            <a:pPr>
              <a:defRPr/>
            </a:pPr>
            <a:fld id="{73A6F8C3-9EB9-468E-BB7C-F71DC60B1A8F}" type="slidenum">
              <a:rPr lang="en-US" altLang="en-US" smtClean="0"/>
              <a:pPr>
                <a:defRPr/>
              </a:pPr>
              <a:t>24</a:t>
            </a:fld>
            <a:r>
              <a:rPr lang="en-US" altLang="en-US" smtClean="0"/>
              <a:t> / 99</a:t>
            </a:r>
            <a:endParaRPr lang="en-US" altLang="en-US" dirty="0"/>
          </a:p>
        </p:txBody>
      </p:sp>
    </p:spTree>
    <p:extLst>
      <p:ext uri="{BB962C8B-B14F-4D97-AF65-F5344CB8AC3E}">
        <p14:creationId xmlns:p14="http://schemas.microsoft.com/office/powerpoint/2010/main" val="1540632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4818" name="Picture 2" descr="http://www.predictiveservices.nifc.gov/outlooks/month2_outloo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821" y="0"/>
            <a:ext cx="887380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45720" y="5471160"/>
            <a:ext cx="165182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600" dirty="0">
                <a:solidFill>
                  <a:schemeClr val="tx1"/>
                </a:solidFill>
              </a:rPr>
              <a:t>Source:  </a:t>
            </a:r>
            <a:r>
              <a:rPr lang="en-US" sz="1600" b="1" dirty="0">
                <a:hlinkClick r:id="rId4"/>
              </a:rPr>
              <a:t>http://</a:t>
            </a:r>
            <a:r>
              <a:rPr lang="en-US" sz="1600" b="1" dirty="0" smtClean="0">
                <a:hlinkClick r:id="rId4"/>
              </a:rPr>
              <a:t>www.predictiveservices.nifc.gov/outlooks/outlooks.htm</a:t>
            </a:r>
            <a:r>
              <a:rPr lang="en-US" sz="1600" b="1" dirty="0" smtClean="0"/>
              <a:t> </a:t>
            </a:r>
            <a:endParaRPr lang="en-US" altLang="en-US" sz="2400" dirty="0">
              <a:solidFill>
                <a:schemeClr val="tx1"/>
              </a:solidFill>
            </a:endParaRPr>
          </a:p>
        </p:txBody>
      </p:sp>
      <p:sp>
        <p:nvSpPr>
          <p:cNvPr id="2" name="Slide Number Placeholder 1"/>
          <p:cNvSpPr>
            <a:spLocks noGrp="1"/>
          </p:cNvSpPr>
          <p:nvPr>
            <p:ph type="sldNum" sz="quarter" idx="10"/>
          </p:nvPr>
        </p:nvSpPr>
        <p:spPr/>
        <p:txBody>
          <a:bodyPr/>
          <a:lstStyle/>
          <a:p>
            <a:pPr>
              <a:defRPr/>
            </a:pPr>
            <a:fld id="{EC5200AB-D6A4-4445-ABA3-8DFA00B136BF}" type="slidenum">
              <a:rPr lang="en-US" altLang="en-US" smtClean="0"/>
              <a:pPr>
                <a:defRPr/>
              </a:pPr>
              <a:t>25</a:t>
            </a:fld>
            <a:r>
              <a:rPr lang="en-US" altLang="en-US" smtClean="0"/>
              <a:t> / 99</a:t>
            </a:r>
            <a:endParaRPr lang="en-US" altLang="en-US" dirty="0"/>
          </a:p>
        </p:txBody>
      </p:sp>
    </p:spTree>
    <p:extLst>
      <p:ext uri="{BB962C8B-B14F-4D97-AF65-F5344CB8AC3E}">
        <p14:creationId xmlns:p14="http://schemas.microsoft.com/office/powerpoint/2010/main" val="1154470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Assessing the risk</a:t>
            </a:r>
            <a:endParaRPr lang="en-US" dirty="0"/>
          </a:p>
        </p:txBody>
      </p:sp>
      <p:sp>
        <p:nvSpPr>
          <p:cNvPr id="3" name="Subtitle 2"/>
          <p:cNvSpPr>
            <a:spLocks noGrp="1"/>
          </p:cNvSpPr>
          <p:nvPr>
            <p:ph type="body" idx="1"/>
          </p:nvPr>
        </p:nvSpPr>
        <p:spPr/>
        <p:txBody>
          <a:bodyPr/>
          <a:lstStyle/>
          <a:p>
            <a:r>
              <a:rPr lang="en-US" dirty="0" smtClean="0"/>
              <a:t>What are the major causes of damage, destruction, death associated with this disaster?</a:t>
            </a:r>
            <a:endParaRPr lang="en-US" dirty="0"/>
          </a:p>
        </p:txBody>
      </p:sp>
      <p:sp>
        <p:nvSpPr>
          <p:cNvPr id="4" name="Slide Number Placeholder 3"/>
          <p:cNvSpPr>
            <a:spLocks noGrp="1"/>
          </p:cNvSpPr>
          <p:nvPr>
            <p:ph type="sldNum" sz="quarter" idx="10"/>
          </p:nvPr>
        </p:nvSpPr>
        <p:spPr/>
        <p:txBody>
          <a:bodyPr/>
          <a:lstStyle/>
          <a:p>
            <a:pPr>
              <a:defRPr/>
            </a:pPr>
            <a:fld id="{BDBCC0AD-7FC0-4C86-BF4C-6A1F064F26C1}" type="slidenum">
              <a:rPr lang="en-US" altLang="en-US" smtClean="0"/>
              <a:pPr>
                <a:defRPr/>
              </a:pPr>
              <a:t>26</a:t>
            </a:fld>
            <a:r>
              <a:rPr lang="en-US" altLang="en-US" smtClean="0"/>
              <a:t> / 99</a:t>
            </a:r>
            <a:endParaRPr lang="en-US" altLang="en-US" dirty="0"/>
          </a:p>
        </p:txBody>
      </p:sp>
    </p:spTree>
    <p:extLst>
      <p:ext uri="{BB962C8B-B14F-4D97-AF65-F5344CB8AC3E}">
        <p14:creationId xmlns:p14="http://schemas.microsoft.com/office/powerpoint/2010/main" val="374173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the Risk</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6600"/>
                </a:solidFill>
              </a:rPr>
              <a:t>Causes </a:t>
            </a:r>
            <a:r>
              <a:rPr lang="en-US" dirty="0">
                <a:solidFill>
                  <a:srgbClr val="FF6600"/>
                </a:solidFill>
              </a:rPr>
              <a:t>of damage, destruction, </a:t>
            </a:r>
            <a:r>
              <a:rPr lang="en-US" dirty="0" smtClean="0">
                <a:solidFill>
                  <a:srgbClr val="FF6600"/>
                </a:solidFill>
              </a:rPr>
              <a:t>and/or death:</a:t>
            </a:r>
          </a:p>
          <a:p>
            <a:endParaRPr lang="en-US" dirty="0" smtClean="0"/>
          </a:p>
          <a:p>
            <a:r>
              <a:rPr lang="en-US" dirty="0" smtClean="0"/>
              <a:t>Exposure to flames</a:t>
            </a:r>
          </a:p>
          <a:p>
            <a:r>
              <a:rPr lang="en-US" dirty="0" smtClean="0"/>
              <a:t>Inhalation of smoke</a:t>
            </a:r>
          </a:p>
          <a:p>
            <a:r>
              <a:rPr lang="en-US" dirty="0" smtClean="0"/>
              <a:t>Heat exhaustion</a:t>
            </a:r>
          </a:p>
          <a:p>
            <a:r>
              <a:rPr lang="en-US" dirty="0" smtClean="0"/>
              <a:t>Erosion of landscape</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3F78D7D-0516-42C3-B782-54A0BBF14529}" type="slidenum">
              <a:rPr lang="en-US" altLang="en-US" smtClean="0"/>
              <a:pPr>
                <a:defRPr/>
              </a:pPr>
              <a:t>27</a:t>
            </a:fld>
            <a:r>
              <a:rPr lang="en-US" altLang="en-US" smtClean="0"/>
              <a:t> / 99</a:t>
            </a:r>
            <a:endParaRPr lang="en-US" altLang="en-US" dirty="0"/>
          </a:p>
        </p:txBody>
      </p:sp>
    </p:spTree>
    <p:extLst>
      <p:ext uri="{BB962C8B-B14F-4D97-AF65-F5344CB8AC3E}">
        <p14:creationId xmlns:p14="http://schemas.microsoft.com/office/powerpoint/2010/main" val="39959766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a:lstStyle/>
          <a:p>
            <a:pPr eaLnBrk="1" hangingPunct="1"/>
            <a:r>
              <a:rPr lang="en-US" altLang="en-US" dirty="0" smtClean="0"/>
              <a:t>Assessing the Risk</a:t>
            </a:r>
          </a:p>
        </p:txBody>
      </p:sp>
      <p:sp>
        <p:nvSpPr>
          <p:cNvPr id="22532" name="Rectangle 5"/>
          <p:cNvSpPr>
            <a:spLocks noGrp="1" noChangeArrowheads="1"/>
          </p:cNvSpPr>
          <p:nvPr>
            <p:ph idx="1"/>
          </p:nvPr>
        </p:nvSpPr>
        <p:spPr/>
        <p:txBody>
          <a:bodyPr/>
          <a:lstStyle/>
          <a:p>
            <a:pPr marL="0" indent="0" eaLnBrk="1" hangingPunct="1">
              <a:buNone/>
            </a:pPr>
            <a:r>
              <a:rPr lang="en-US" altLang="en-US" dirty="0" smtClean="0">
                <a:solidFill>
                  <a:srgbClr val="FF6600"/>
                </a:solidFill>
              </a:rPr>
              <a:t>Fire Classifications</a:t>
            </a:r>
          </a:p>
          <a:p>
            <a:pPr marL="0" indent="0" eaLnBrk="1" hangingPunct="1">
              <a:buNone/>
            </a:pPr>
            <a:endParaRPr lang="en-US" altLang="en-US" dirty="0" smtClean="0">
              <a:solidFill>
                <a:schemeClr val="hlink"/>
              </a:solidFill>
            </a:endParaRPr>
          </a:p>
          <a:p>
            <a:r>
              <a:rPr lang="en-US" dirty="0" smtClean="0">
                <a:effectLst/>
              </a:rPr>
              <a:t>Wildfires (natural and human caused)</a:t>
            </a:r>
          </a:p>
          <a:p>
            <a:r>
              <a:rPr lang="en-US" dirty="0" smtClean="0">
                <a:effectLst/>
              </a:rPr>
              <a:t>Prescribed Fires  (human caused)</a:t>
            </a:r>
          </a:p>
          <a:p>
            <a:endParaRPr lang="en-US" dirty="0">
              <a:effectLst/>
            </a:endParaRPr>
          </a:p>
        </p:txBody>
      </p:sp>
      <p:sp>
        <p:nvSpPr>
          <p:cNvPr id="22533" name="Text Box 6"/>
          <p:cNvSpPr txBox="1">
            <a:spLocks noChangeArrowheads="1"/>
          </p:cNvSpPr>
          <p:nvPr/>
        </p:nvSpPr>
        <p:spPr bwMode="auto">
          <a:xfrm>
            <a:off x="619895" y="6492081"/>
            <a:ext cx="60544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a:solidFill>
                  <a:schemeClr val="tx1"/>
                </a:solidFill>
              </a:rPr>
              <a:t>Source:  </a:t>
            </a:r>
            <a:r>
              <a:rPr lang="en-US" altLang="en-US" sz="1200" dirty="0" smtClean="0">
                <a:solidFill>
                  <a:schemeClr val="tx1"/>
                </a:solidFill>
                <a:hlinkClick r:id="rId3"/>
              </a:rPr>
              <a:t>http://www.nps.gov/fire/wildland-fire/learning-center/fire-in-depth/classifications.cfm</a:t>
            </a:r>
            <a:r>
              <a:rPr lang="en-US" altLang="en-US" sz="1200" dirty="0" smtClean="0">
                <a:solidFill>
                  <a:schemeClr val="tx1"/>
                </a:solidFill>
              </a:rPr>
              <a:t> </a:t>
            </a:r>
            <a:endParaRPr lang="en-US" altLang="en-US" sz="1200" dirty="0">
              <a:solidFill>
                <a:schemeClr val="tx1"/>
              </a:solidFill>
            </a:endParaRP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28</a:t>
            </a:fld>
            <a:r>
              <a:rPr lang="en-US" altLang="en-US" smtClean="0"/>
              <a:t> / 99</a:t>
            </a:r>
            <a:endParaRPr lang="en-US" altLang="en-US" dirty="0"/>
          </a:p>
        </p:txBody>
      </p:sp>
    </p:spTree>
    <p:extLst>
      <p:ext uri="{BB962C8B-B14F-4D97-AF65-F5344CB8AC3E}">
        <p14:creationId xmlns:p14="http://schemas.microsoft.com/office/powerpoint/2010/main" val="3368265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dirty="0" smtClean="0"/>
              <a:t>Assessing the Risk</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98494134"/>
              </p:ext>
            </p:extLst>
          </p:nvPr>
        </p:nvGraphicFramePr>
        <p:xfrm>
          <a:off x="889953" y="1920240"/>
          <a:ext cx="10987086" cy="3901440"/>
        </p:xfrm>
        <a:graphic>
          <a:graphicData uri="http://schemas.openxmlformats.org/drawingml/2006/table">
            <a:tbl>
              <a:tblPr firstRow="1" bandRow="1">
                <a:tableStyleId>{91EBBBCC-DAD2-459C-BE2E-F6DE35CF9A28}</a:tableStyleId>
              </a:tblPr>
              <a:tblGrid>
                <a:gridCol w="3662362"/>
                <a:gridCol w="3662362"/>
                <a:gridCol w="3662362"/>
              </a:tblGrid>
              <a:tr h="370840">
                <a:tc>
                  <a:txBody>
                    <a:bodyPr/>
                    <a:lstStyle/>
                    <a:p>
                      <a:pPr algn="ctr"/>
                      <a:r>
                        <a:rPr lang="en-US" altLang="en-US" sz="2800" dirty="0" smtClean="0">
                          <a:solidFill>
                            <a:schemeClr val="bg1">
                              <a:lumMod val="20000"/>
                              <a:lumOff val="80000"/>
                            </a:schemeClr>
                          </a:solidFill>
                        </a:rPr>
                        <a:t>Ground fires</a:t>
                      </a:r>
                      <a:endParaRPr lang="en-US" sz="2800" dirty="0">
                        <a:solidFill>
                          <a:schemeClr val="bg1">
                            <a:lumMod val="20000"/>
                            <a:lumOff val="80000"/>
                          </a:schemeClr>
                        </a:solidFill>
                      </a:endParaRP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algn="ctr"/>
                      <a:r>
                        <a:rPr lang="en-US" altLang="en-US" sz="2800" dirty="0" smtClean="0">
                          <a:solidFill>
                            <a:schemeClr val="bg1">
                              <a:lumMod val="20000"/>
                              <a:lumOff val="80000"/>
                            </a:schemeClr>
                          </a:solidFill>
                        </a:rPr>
                        <a:t>Surface fires</a:t>
                      </a:r>
                      <a:endParaRPr lang="en-US" sz="2800" dirty="0">
                        <a:solidFill>
                          <a:schemeClr val="bg1">
                            <a:lumMod val="20000"/>
                            <a:lumOff val="80000"/>
                          </a:schemeClr>
                        </a:solidFill>
                      </a:endParaRP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800" dirty="0" smtClean="0">
                          <a:solidFill>
                            <a:schemeClr val="bg1">
                              <a:lumMod val="20000"/>
                              <a:lumOff val="80000"/>
                            </a:schemeClr>
                          </a:solidFill>
                        </a:rPr>
                        <a:t>Crown fires</a:t>
                      </a:r>
                      <a:endParaRPr lang="en-US" sz="2800" dirty="0" smtClean="0">
                        <a:solidFill>
                          <a:schemeClr val="bg1">
                            <a:lumMod val="20000"/>
                            <a:lumOff val="80000"/>
                          </a:schemeClr>
                        </a:solidFill>
                      </a:endParaRP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dirty="0" smtClean="0">
                          <a:solidFill>
                            <a:schemeClr val="accent4">
                              <a:lumMod val="50000"/>
                            </a:schemeClr>
                          </a:solidFill>
                        </a:rPr>
                        <a:t>burn organic matter in the soil beneath surface litter and are sustained by glowing combustion</a:t>
                      </a:r>
                      <a:endParaRPr lang="en-US" sz="2400" dirty="0" smtClean="0">
                        <a:solidFill>
                          <a:schemeClr val="accent4">
                            <a:lumMod val="50000"/>
                          </a:schemeClr>
                        </a:solidFill>
                      </a:endParaRPr>
                    </a:p>
                    <a:p>
                      <a:pPr algn="ctr"/>
                      <a:endParaRPr lang="en-US" sz="2400" dirty="0">
                        <a:solidFill>
                          <a:schemeClr val="accent4">
                            <a:lumMod val="50000"/>
                          </a:schemeClr>
                        </a:solidFill>
                      </a:endParaRP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dirty="0" smtClean="0">
                          <a:solidFill>
                            <a:schemeClr val="accent4">
                              <a:lumMod val="50000"/>
                            </a:schemeClr>
                          </a:solidFill>
                        </a:rPr>
                        <a:t>spread with a flaming front and burn leaf litter, fallen branches and other fuels located at ground level</a:t>
                      </a:r>
                      <a:endParaRPr lang="en-US" sz="2400" dirty="0" smtClean="0">
                        <a:solidFill>
                          <a:schemeClr val="accent4">
                            <a:lumMod val="50000"/>
                          </a:schemeClr>
                        </a:solidFill>
                      </a:endParaRPr>
                    </a:p>
                    <a:p>
                      <a:pPr algn="ctr"/>
                      <a:endParaRPr lang="en-US" sz="2400" dirty="0">
                        <a:solidFill>
                          <a:schemeClr val="accent4">
                            <a:lumMod val="50000"/>
                          </a:schemeClr>
                        </a:solidFill>
                      </a:endParaRP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dirty="0" smtClean="0">
                          <a:solidFill>
                            <a:schemeClr val="accent4">
                              <a:lumMod val="50000"/>
                            </a:schemeClr>
                          </a:solidFill>
                        </a:rPr>
                        <a:t>burn through the top layer of foliage on a tree . . . [are] the most intense type of fire and often the most difficult to contain, need strong winds, steep slopes and a heavy fuel load to continue burning</a:t>
                      </a:r>
                      <a:endParaRPr lang="en-US" sz="2400" dirty="0" smtClean="0">
                        <a:solidFill>
                          <a:schemeClr val="accent4">
                            <a:lumMod val="50000"/>
                          </a:schemeClr>
                        </a:solidFill>
                      </a:endParaRPr>
                    </a:p>
                    <a:p>
                      <a:pPr algn="ctr"/>
                      <a:endParaRPr lang="en-US" sz="2400" dirty="0">
                        <a:solidFill>
                          <a:schemeClr val="accent4">
                            <a:lumMod val="50000"/>
                          </a:schemeClr>
                        </a:solidFill>
                      </a:endParaRPr>
                    </a:p>
                  </a:txBody>
                  <a:tcPr>
                    <a:lnL w="12700" cap="flat" cmpd="sng" algn="ctr">
                      <a:solidFill>
                        <a:schemeClr val="tx1">
                          <a:lumMod val="20000"/>
                          <a:lumOff val="80000"/>
                        </a:schemeClr>
                      </a:solidFill>
                      <a:prstDash val="solid"/>
                      <a:round/>
                      <a:headEnd type="none" w="med" len="med"/>
                      <a:tailEnd type="none" w="med" len="med"/>
                    </a:lnL>
                    <a:lnR w="12700" cap="flat" cmpd="sng" algn="ctr">
                      <a:solidFill>
                        <a:schemeClr val="tx1">
                          <a:lumMod val="20000"/>
                          <a:lumOff val="80000"/>
                        </a:schemeClr>
                      </a:solidFill>
                      <a:prstDash val="solid"/>
                      <a:round/>
                      <a:headEnd type="none" w="med" len="med"/>
                      <a:tailEnd type="none" w="med" len="med"/>
                    </a:lnR>
                    <a:lnT w="12700" cap="flat" cmpd="sng" algn="ctr">
                      <a:solidFill>
                        <a:schemeClr val="tx1">
                          <a:lumMod val="20000"/>
                          <a:lumOff val="80000"/>
                        </a:schemeClr>
                      </a:solidFill>
                      <a:prstDash val="solid"/>
                      <a:round/>
                      <a:headEnd type="none" w="med" len="med"/>
                      <a:tailEnd type="none" w="med" len="med"/>
                    </a:lnT>
                    <a:lnB w="12700" cap="flat" cmpd="sng" algn="ctr">
                      <a:solidFill>
                        <a:schemeClr val="tx1">
                          <a:lumMod val="20000"/>
                          <a:lumOff val="80000"/>
                        </a:schemeClr>
                      </a:solidFill>
                      <a:prstDash val="solid"/>
                      <a:round/>
                      <a:headEnd type="none" w="med" len="med"/>
                      <a:tailEnd type="none" w="med" len="med"/>
                    </a:lnB>
                  </a:tcPr>
                </a:tc>
              </a:tr>
            </a:tbl>
          </a:graphicData>
        </a:graphic>
      </p:graphicFrame>
      <p:sp>
        <p:nvSpPr>
          <p:cNvPr id="13" name="Text Box 6"/>
          <p:cNvSpPr txBox="1">
            <a:spLocks noChangeArrowheads="1"/>
          </p:cNvSpPr>
          <p:nvPr/>
        </p:nvSpPr>
        <p:spPr bwMode="auto">
          <a:xfrm>
            <a:off x="619895" y="6492081"/>
            <a:ext cx="58476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None/>
            </a:pPr>
            <a:r>
              <a:rPr lang="en-US" altLang="en-US" sz="1200" dirty="0">
                <a:solidFill>
                  <a:schemeClr val="tx1"/>
                </a:solidFill>
              </a:rPr>
              <a:t>Source: </a:t>
            </a:r>
            <a:r>
              <a:rPr lang="en-US" altLang="en-US" sz="1200" dirty="0" smtClean="0">
                <a:solidFill>
                  <a:schemeClr val="tx1"/>
                </a:solidFill>
              </a:rPr>
              <a:t> </a:t>
            </a:r>
            <a:r>
              <a:rPr lang="en-US" altLang="en-US" sz="1200" dirty="0" smtClean="0">
                <a:solidFill>
                  <a:schemeClr val="tx1"/>
                </a:solidFill>
                <a:hlinkClick r:id="rId3"/>
              </a:rPr>
              <a:t>http://www.nps.gov/fire/wildland-fire/learning-center/fire-in-depth/fire-spread.cfm</a:t>
            </a:r>
            <a:r>
              <a:rPr lang="en-US" altLang="en-US" sz="1200" dirty="0" smtClean="0">
                <a:solidFill>
                  <a:schemeClr val="tx1"/>
                </a:solidFill>
              </a:rPr>
              <a:t> </a:t>
            </a:r>
            <a:endParaRPr lang="en-US" altLang="en-US" sz="1200" dirty="0" smtClean="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29</a:t>
            </a:fld>
            <a:r>
              <a:rPr lang="en-US" altLang="en-US" smtClean="0"/>
              <a:t> / 99</a:t>
            </a:r>
            <a:endParaRPr lang="en-US" altLang="en-US" dirty="0"/>
          </a:p>
        </p:txBody>
      </p:sp>
    </p:spTree>
    <p:extLst>
      <p:ext uri="{BB962C8B-B14F-4D97-AF65-F5344CB8AC3E}">
        <p14:creationId xmlns:p14="http://schemas.microsoft.com/office/powerpoint/2010/main" val="14154532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7"/>
          <p:cNvSpPr>
            <a:spLocks noGrp="1" noChangeArrowheads="1"/>
          </p:cNvSpPr>
          <p:nvPr>
            <p:ph type="title"/>
          </p:nvPr>
        </p:nvSpPr>
        <p:spPr/>
        <p:txBody>
          <a:bodyPr/>
          <a:lstStyle/>
          <a:p>
            <a:pPr eaLnBrk="1" hangingPunct="1"/>
            <a:r>
              <a:rPr lang="en-US" altLang="en-US" dirty="0" smtClean="0"/>
              <a:t>Assessing the Risk</a:t>
            </a:r>
          </a:p>
        </p:txBody>
      </p:sp>
      <p:sp>
        <p:nvSpPr>
          <p:cNvPr id="6148" name="Rectangle 8"/>
          <p:cNvSpPr>
            <a:spLocks noGrp="1" noChangeArrowheads="1"/>
          </p:cNvSpPr>
          <p:nvPr>
            <p:ph idx="1"/>
          </p:nvPr>
        </p:nvSpPr>
        <p:spPr/>
        <p:txBody>
          <a:bodyPr/>
          <a:lstStyle/>
          <a:p>
            <a:pPr eaLnBrk="1" hangingPunct="1"/>
            <a:r>
              <a:rPr lang="en-US" altLang="en-US" dirty="0" smtClean="0"/>
              <a:t>A form of combustion</a:t>
            </a:r>
          </a:p>
          <a:p>
            <a:pPr eaLnBrk="1" hangingPunct="1"/>
            <a:r>
              <a:rPr lang="en-US" altLang="en-US" dirty="0" smtClean="0"/>
              <a:t>Technically:</a:t>
            </a:r>
          </a:p>
          <a:p>
            <a:pPr lvl="1" eaLnBrk="1" hangingPunct="1"/>
            <a:r>
              <a:rPr lang="en-US" altLang="en-US" dirty="0" smtClean="0"/>
              <a:t>“an exothermic oxidation process by which heat and light energy are given out”</a:t>
            </a:r>
          </a:p>
        </p:txBody>
      </p:sp>
      <p:sp>
        <p:nvSpPr>
          <p:cNvPr id="6149" name="Text Box 6"/>
          <p:cNvSpPr txBox="1">
            <a:spLocks noChangeArrowheads="1"/>
          </p:cNvSpPr>
          <p:nvPr/>
        </p:nvSpPr>
        <p:spPr bwMode="auto">
          <a:xfrm>
            <a:off x="627884" y="6477000"/>
            <a:ext cx="32062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400" dirty="0" smtClean="0">
                <a:solidFill>
                  <a:schemeClr val="tx1"/>
                </a:solidFill>
              </a:rPr>
              <a:t>Source: </a:t>
            </a:r>
            <a:r>
              <a:rPr lang="en-US" altLang="en-US" sz="1400" dirty="0" smtClean="0">
                <a:solidFill>
                  <a:schemeClr val="tx1"/>
                </a:solidFill>
                <a:hlinkClick r:id="rId3"/>
              </a:rPr>
              <a:t>http://en.wikipedia.org/wiki/Fire</a:t>
            </a:r>
            <a:r>
              <a:rPr lang="en-US" altLang="en-US" sz="1400" dirty="0" smtClean="0">
                <a:solidFill>
                  <a:schemeClr val="tx1"/>
                </a:solidFill>
              </a:rPr>
              <a:t> </a:t>
            </a:r>
            <a:endParaRPr lang="en-US" altLang="en-US" sz="1400" dirty="0">
              <a:solidFill>
                <a:schemeClr val="tx1"/>
              </a:solidFill>
            </a:endParaRP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3</a:t>
            </a:fld>
            <a:r>
              <a:rPr lang="en-US" altLang="en-US" smtClean="0"/>
              <a:t> / 99</a:t>
            </a:r>
            <a:endParaRPr lang="en-US"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dirty="0" smtClean="0"/>
              <a:t>Assessing the Risk</a:t>
            </a:r>
          </a:p>
        </p:txBody>
      </p:sp>
      <p:sp>
        <p:nvSpPr>
          <p:cNvPr id="24580" name="Rectangle 3"/>
          <p:cNvSpPr>
            <a:spLocks noGrp="1" noChangeArrowheads="1"/>
          </p:cNvSpPr>
          <p:nvPr>
            <p:ph idx="1"/>
          </p:nvPr>
        </p:nvSpPr>
        <p:spPr/>
        <p:txBody>
          <a:bodyPr/>
          <a:lstStyle/>
          <a:p>
            <a:pPr marL="0" indent="0" eaLnBrk="1" hangingPunct="1">
              <a:buNone/>
            </a:pPr>
            <a:r>
              <a:rPr lang="en-US" altLang="en-US" dirty="0" smtClean="0">
                <a:solidFill>
                  <a:srgbClr val="FF6600"/>
                </a:solidFill>
              </a:rPr>
              <a:t>The Spread of Fire</a:t>
            </a:r>
          </a:p>
          <a:p>
            <a:pPr marL="0" indent="0" eaLnBrk="1" hangingPunct="1">
              <a:buNone/>
            </a:pPr>
            <a:endParaRPr lang="en-US" altLang="en-US" dirty="0" smtClean="0"/>
          </a:p>
          <a:p>
            <a:pPr eaLnBrk="1" hangingPunct="1"/>
            <a:r>
              <a:rPr lang="en-US" altLang="en-US" dirty="0" smtClean="0"/>
              <a:t>Fuel</a:t>
            </a:r>
          </a:p>
          <a:p>
            <a:pPr eaLnBrk="1" hangingPunct="1"/>
            <a:r>
              <a:rPr lang="en-US" altLang="en-US" dirty="0" smtClean="0"/>
              <a:t>Wind</a:t>
            </a:r>
          </a:p>
          <a:p>
            <a:pPr eaLnBrk="1" hangingPunct="1"/>
            <a:r>
              <a:rPr lang="en-US" altLang="en-US" dirty="0" smtClean="0"/>
              <a:t>Topography</a:t>
            </a:r>
          </a:p>
        </p:txBody>
      </p:sp>
      <p:pic>
        <p:nvPicPr>
          <p:cNvPr id="245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4013" y="0"/>
            <a:ext cx="2432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013" y="3454400"/>
            <a:ext cx="2432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4013" y="5181600"/>
            <a:ext cx="2432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4013" y="1727200"/>
            <a:ext cx="2432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19895" y="6492081"/>
            <a:ext cx="4530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None/>
            </a:pPr>
            <a:r>
              <a:rPr lang="en-US" altLang="en-US" sz="1200" dirty="0">
                <a:solidFill>
                  <a:schemeClr val="tx1"/>
                </a:solidFill>
              </a:rPr>
              <a:t>Source:  </a:t>
            </a:r>
            <a:r>
              <a:rPr lang="en-US" altLang="en-US" sz="1200" dirty="0" smtClean="0">
                <a:hlinkClick r:id="rId7"/>
              </a:rPr>
              <a:t>http://www.cnn.com/2003/US/West/10/27/california.wildfire/</a:t>
            </a:r>
            <a:r>
              <a:rPr lang="en-US" altLang="en-US" sz="1200" dirty="0" smtClean="0">
                <a:solidFill>
                  <a:schemeClr val="tx1"/>
                </a:solidFill>
              </a:rPr>
              <a:t> </a:t>
            </a:r>
            <a:endParaRPr lang="en-US" altLang="en-US" sz="1200" dirty="0" smtClean="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30</a:t>
            </a:fld>
            <a:r>
              <a:rPr lang="en-US" altLang="en-US" smtClean="0"/>
              <a:t> / 99</a:t>
            </a:r>
            <a:endParaRPr lang="en-US" altLang="en-US" dirty="0"/>
          </a:p>
        </p:txBody>
      </p:sp>
    </p:spTree>
    <p:extLst>
      <p:ext uri="{BB962C8B-B14F-4D97-AF65-F5344CB8AC3E}">
        <p14:creationId xmlns:p14="http://schemas.microsoft.com/office/powerpoint/2010/main" val="6845812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795528" y="91440"/>
            <a:ext cx="10991088" cy="1143000"/>
          </a:xfrm>
        </p:spPr>
        <p:txBody>
          <a:bodyPr/>
          <a:lstStyle/>
          <a:p>
            <a:pPr eaLnBrk="1" hangingPunct="1"/>
            <a:r>
              <a:rPr lang="en-US" altLang="en-US" dirty="0" smtClean="0"/>
              <a:t>Assessing the Risk</a:t>
            </a:r>
          </a:p>
        </p:txBody>
      </p:sp>
      <p:sp>
        <p:nvSpPr>
          <p:cNvPr id="2" name="Text Placeholder 1"/>
          <p:cNvSpPr>
            <a:spLocks noGrp="1"/>
          </p:cNvSpPr>
          <p:nvPr>
            <p:ph type="body" idx="1"/>
          </p:nvPr>
        </p:nvSpPr>
        <p:spPr>
          <a:xfrm>
            <a:off x="609600" y="1535113"/>
            <a:ext cx="10972800" cy="639762"/>
          </a:xfrm>
        </p:spPr>
        <p:txBody>
          <a:bodyPr/>
          <a:lstStyle/>
          <a:p>
            <a:pPr algn="ctr"/>
            <a:r>
              <a:rPr lang="en-US" sz="3200" b="0" dirty="0" smtClean="0"/>
              <a:t>Wildfire Causes</a:t>
            </a:r>
            <a:endParaRPr lang="en-US" sz="3200" b="0" dirty="0"/>
          </a:p>
        </p:txBody>
      </p:sp>
      <p:sp>
        <p:nvSpPr>
          <p:cNvPr id="26628" name="Rectangle 3"/>
          <p:cNvSpPr>
            <a:spLocks noGrp="1" noChangeArrowheads="1"/>
          </p:cNvSpPr>
          <p:nvPr>
            <p:ph sz="half" idx="2"/>
          </p:nvPr>
        </p:nvSpPr>
        <p:spPr>
          <a:xfrm>
            <a:off x="609600" y="2492477"/>
            <a:ext cx="5386917" cy="3633686"/>
          </a:xfrm>
        </p:spPr>
        <p:txBody>
          <a:bodyPr/>
          <a:lstStyle/>
          <a:p>
            <a:pPr marL="0" indent="0" algn="ctr" eaLnBrk="1" hangingPunct="1">
              <a:buNone/>
            </a:pPr>
            <a:r>
              <a:rPr lang="en-US" altLang="en-US" sz="2800" b="1" u="sng" dirty="0" smtClean="0"/>
              <a:t>Natural Causes</a:t>
            </a:r>
          </a:p>
          <a:p>
            <a:pPr marL="0" indent="0" algn="ctr" eaLnBrk="1" hangingPunct="1">
              <a:buNone/>
            </a:pPr>
            <a:endParaRPr lang="en-US" altLang="en-US" sz="2800" dirty="0" smtClean="0"/>
          </a:p>
          <a:p>
            <a:pPr marL="0" indent="0" algn="ctr" eaLnBrk="1" hangingPunct="1">
              <a:buNone/>
            </a:pPr>
            <a:r>
              <a:rPr lang="en-US" altLang="en-US" sz="2800" dirty="0" smtClean="0"/>
              <a:t>Lightning </a:t>
            </a:r>
          </a:p>
          <a:p>
            <a:pPr marL="0" indent="0" algn="ctr" eaLnBrk="1" hangingPunct="1">
              <a:buNone/>
            </a:pPr>
            <a:r>
              <a:rPr lang="en-US" altLang="en-US" sz="2800" dirty="0" smtClean="0"/>
              <a:t>Lava</a:t>
            </a:r>
          </a:p>
        </p:txBody>
      </p:sp>
      <p:sp>
        <p:nvSpPr>
          <p:cNvPr id="4" name="Content Placeholder 3"/>
          <p:cNvSpPr>
            <a:spLocks noGrp="1"/>
          </p:cNvSpPr>
          <p:nvPr>
            <p:ph sz="quarter" idx="4"/>
          </p:nvPr>
        </p:nvSpPr>
        <p:spPr>
          <a:xfrm>
            <a:off x="6193368" y="2492477"/>
            <a:ext cx="5389033" cy="3633686"/>
          </a:xfrm>
        </p:spPr>
        <p:txBody>
          <a:bodyPr/>
          <a:lstStyle/>
          <a:p>
            <a:pPr marL="0" indent="0" algn="ctr">
              <a:buNone/>
            </a:pPr>
            <a:r>
              <a:rPr lang="en-US" sz="2800" b="1" u="sng" dirty="0" smtClean="0"/>
              <a:t>Human Causes</a:t>
            </a:r>
          </a:p>
          <a:p>
            <a:pPr marL="0" indent="0" algn="ctr">
              <a:buNone/>
            </a:pPr>
            <a:endParaRPr lang="en-US" sz="2800" dirty="0" smtClean="0"/>
          </a:p>
          <a:p>
            <a:pPr marL="0" indent="0" algn="ctr">
              <a:buNone/>
            </a:pPr>
            <a:r>
              <a:rPr lang="en-US" sz="2800" dirty="0" smtClean="0"/>
              <a:t>Fires left unattended</a:t>
            </a:r>
          </a:p>
          <a:p>
            <a:pPr marL="0" indent="0" algn="ctr">
              <a:buNone/>
            </a:pPr>
            <a:r>
              <a:rPr lang="en-US" sz="2800" dirty="0" smtClean="0"/>
              <a:t>The burning of debris</a:t>
            </a:r>
          </a:p>
          <a:p>
            <a:pPr marL="0" indent="0" algn="ctr">
              <a:buNone/>
            </a:pPr>
            <a:r>
              <a:rPr lang="en-US" sz="2800" dirty="0" smtClean="0"/>
              <a:t>Negligently discarded cigarettes </a:t>
            </a:r>
          </a:p>
          <a:p>
            <a:pPr marL="0" indent="0" algn="ctr">
              <a:buNone/>
            </a:pPr>
            <a:r>
              <a:rPr lang="en-US" sz="2800" dirty="0" smtClean="0"/>
              <a:t>Intentional acts of arson</a:t>
            </a:r>
            <a:endParaRPr lang="en-US" sz="2800" dirty="0"/>
          </a:p>
        </p:txBody>
      </p:sp>
      <p:sp>
        <p:nvSpPr>
          <p:cNvPr id="8" name="Text Box 6"/>
          <p:cNvSpPr txBox="1">
            <a:spLocks noChangeArrowheads="1"/>
          </p:cNvSpPr>
          <p:nvPr/>
        </p:nvSpPr>
        <p:spPr bwMode="auto">
          <a:xfrm>
            <a:off x="619895" y="6492081"/>
            <a:ext cx="61218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a:solidFill>
                  <a:schemeClr val="tx1"/>
                </a:solidFill>
              </a:rPr>
              <a:t>Source:  </a:t>
            </a:r>
            <a:r>
              <a:rPr lang="en-US" altLang="en-US" sz="1200" dirty="0" smtClean="0">
                <a:solidFill>
                  <a:schemeClr val="tx1"/>
                </a:solidFill>
                <a:hlinkClick r:id="rId3"/>
              </a:rPr>
              <a:t>http://www.nps.gov/fire/wildland-fire/learning-center/fire-in-depth/wildfire-causes.cfm</a:t>
            </a:r>
            <a:r>
              <a:rPr lang="en-US" altLang="en-US" sz="1200" dirty="0" smtClean="0">
                <a:solidFill>
                  <a:schemeClr val="tx1"/>
                </a:solidFill>
              </a:rPr>
              <a:t> </a:t>
            </a:r>
            <a:endParaRPr lang="en-US" altLang="en-US" sz="1200" dirty="0">
              <a:solidFill>
                <a:schemeClr val="tx1"/>
              </a:solidFill>
            </a:endParaRPr>
          </a:p>
        </p:txBody>
      </p:sp>
      <p:sp>
        <p:nvSpPr>
          <p:cNvPr id="3" name="Slide Number Placeholder 2"/>
          <p:cNvSpPr>
            <a:spLocks noGrp="1"/>
          </p:cNvSpPr>
          <p:nvPr>
            <p:ph type="sldNum" sz="quarter" idx="10"/>
          </p:nvPr>
        </p:nvSpPr>
        <p:spPr/>
        <p:txBody>
          <a:bodyPr/>
          <a:lstStyle/>
          <a:p>
            <a:pPr>
              <a:defRPr/>
            </a:pPr>
            <a:fld id="{2AA06E7B-9437-4A3F-B010-2A015649014F}" type="slidenum">
              <a:rPr lang="en-US" altLang="en-US" smtClean="0"/>
              <a:pPr>
                <a:defRPr/>
              </a:pPr>
              <a:t>31</a:t>
            </a:fld>
            <a:r>
              <a:rPr lang="en-US" altLang="en-US" smtClean="0"/>
              <a:t> / 99</a:t>
            </a:r>
            <a:endParaRPr lang="en-US" altLang="en-US" dirty="0"/>
          </a:p>
        </p:txBody>
      </p:sp>
    </p:spTree>
    <p:extLst>
      <p:ext uri="{BB962C8B-B14F-4D97-AF65-F5344CB8AC3E}">
        <p14:creationId xmlns:p14="http://schemas.microsoft.com/office/powerpoint/2010/main" val="26272828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r>
              <a:rPr lang="en-US" altLang="en-US" smtClean="0"/>
              <a:t>Assessing the Risk</a:t>
            </a:r>
            <a:endParaRPr lang="en-US" altLang="en-US" dirty="0" smtClean="0"/>
          </a:p>
        </p:txBody>
      </p:sp>
      <p:sp>
        <p:nvSpPr>
          <p:cNvPr id="26628" name="Rectangle 3"/>
          <p:cNvSpPr>
            <a:spLocks noGrp="1" noChangeArrowheads="1"/>
          </p:cNvSpPr>
          <p:nvPr>
            <p:ph idx="1"/>
          </p:nvPr>
        </p:nvSpPr>
        <p:spPr/>
        <p:txBody>
          <a:bodyPr/>
          <a:lstStyle/>
          <a:p>
            <a:pPr marL="0" indent="0">
              <a:buNone/>
            </a:pPr>
            <a:r>
              <a:rPr lang="en-US" dirty="0" smtClean="0">
                <a:solidFill>
                  <a:srgbClr val="FF6600"/>
                </a:solidFill>
              </a:rPr>
              <a:t>Other factors:  </a:t>
            </a:r>
            <a:r>
              <a:rPr lang="en-US" altLang="en-US" dirty="0" smtClean="0"/>
              <a:t>Time between fires</a:t>
            </a:r>
          </a:p>
          <a:p>
            <a:pPr marL="0" indent="0">
              <a:buNone/>
            </a:pPr>
            <a:endParaRPr lang="en-US" altLang="en-US" dirty="0" smtClean="0"/>
          </a:p>
          <a:p>
            <a:r>
              <a:rPr lang="en-US" altLang="en-US" dirty="0" smtClean="0"/>
              <a:t>Regional “fire seasons”</a:t>
            </a:r>
          </a:p>
          <a:p>
            <a:r>
              <a:rPr lang="en-US" altLang="en-US" dirty="0" smtClean="0"/>
              <a:t>Large burns vs. small burns</a:t>
            </a:r>
          </a:p>
        </p:txBody>
      </p:sp>
      <p:sp>
        <p:nvSpPr>
          <p:cNvPr id="8" name="Text Box 6"/>
          <p:cNvSpPr txBox="1">
            <a:spLocks noChangeArrowheads="1"/>
          </p:cNvSpPr>
          <p:nvPr/>
        </p:nvSpPr>
        <p:spPr bwMode="auto">
          <a:xfrm>
            <a:off x="619895" y="6492081"/>
            <a:ext cx="61218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a:solidFill>
                  <a:schemeClr val="tx1"/>
                </a:solidFill>
              </a:rPr>
              <a:t>Source:  </a:t>
            </a:r>
            <a:r>
              <a:rPr lang="en-US" altLang="en-US" sz="1200" dirty="0" smtClean="0">
                <a:solidFill>
                  <a:schemeClr val="tx1"/>
                </a:solidFill>
                <a:hlinkClick r:id="rId3"/>
              </a:rPr>
              <a:t>http://www.nps.gov/fire/wildland-fire/learning-center/fire-in-depth/fire-behavior.cfm</a:t>
            </a:r>
            <a:r>
              <a:rPr lang="en-US" altLang="en-US" sz="1200" dirty="0" smtClean="0">
                <a:solidFill>
                  <a:schemeClr val="tx1"/>
                </a:solidFill>
              </a:rPr>
              <a:t> </a:t>
            </a:r>
            <a:endParaRPr lang="en-US" altLang="en-US" sz="1200" dirty="0">
              <a:solidFill>
                <a:schemeClr val="tx1"/>
              </a:solidFill>
            </a:endParaRPr>
          </a:p>
        </p:txBody>
      </p:sp>
      <p:sp>
        <p:nvSpPr>
          <p:cNvPr id="4" name="Slide Number Placeholder 3"/>
          <p:cNvSpPr>
            <a:spLocks noGrp="1"/>
          </p:cNvSpPr>
          <p:nvPr>
            <p:ph type="sldNum" sz="quarter" idx="10"/>
          </p:nvPr>
        </p:nvSpPr>
        <p:spPr/>
        <p:txBody>
          <a:bodyPr/>
          <a:lstStyle/>
          <a:p>
            <a:pPr>
              <a:defRPr/>
            </a:pPr>
            <a:fld id="{F3F78D7D-0516-42C3-B782-54A0BBF14529}" type="slidenum">
              <a:rPr lang="en-US" altLang="en-US" smtClean="0"/>
              <a:pPr>
                <a:defRPr/>
              </a:pPr>
              <a:t>32</a:t>
            </a:fld>
            <a:r>
              <a:rPr lang="en-US" altLang="en-US" smtClean="0"/>
              <a:t> / 99</a:t>
            </a:r>
            <a:endParaRPr lang="en-US" altLang="en-US" dirty="0"/>
          </a:p>
        </p:txBody>
      </p:sp>
    </p:spTree>
    <p:extLst>
      <p:ext uri="{BB962C8B-B14F-4D97-AF65-F5344CB8AC3E}">
        <p14:creationId xmlns:p14="http://schemas.microsoft.com/office/powerpoint/2010/main" val="30639171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r>
              <a:rPr lang="en-US" altLang="en-US" smtClean="0"/>
              <a:t>Assessing the Risk</a:t>
            </a:r>
            <a:endParaRPr lang="en-US" altLang="en-US" dirty="0" smtClean="0"/>
          </a:p>
        </p:txBody>
      </p:sp>
      <p:sp>
        <p:nvSpPr>
          <p:cNvPr id="26628" name="Rectangle 3"/>
          <p:cNvSpPr>
            <a:spLocks noGrp="1" noChangeArrowheads="1"/>
          </p:cNvSpPr>
          <p:nvPr>
            <p:ph idx="1"/>
          </p:nvPr>
        </p:nvSpPr>
        <p:spPr>
          <a:xfrm>
            <a:off x="797984" y="1524000"/>
            <a:ext cx="11274746" cy="5105400"/>
          </a:xfrm>
        </p:spPr>
        <p:txBody>
          <a:bodyPr/>
          <a:lstStyle/>
          <a:p>
            <a:pPr marL="0" indent="0">
              <a:buNone/>
            </a:pPr>
            <a:r>
              <a:rPr lang="en-US" dirty="0" smtClean="0">
                <a:solidFill>
                  <a:srgbClr val="FF6600"/>
                </a:solidFill>
              </a:rPr>
              <a:t>Other factors:  </a:t>
            </a:r>
            <a:r>
              <a:rPr lang="en-US" altLang="en-US" dirty="0" smtClean="0"/>
              <a:t>Time between </a:t>
            </a:r>
            <a:r>
              <a:rPr lang="en-US" altLang="en-US" dirty="0"/>
              <a:t>fires (Southern California </a:t>
            </a:r>
            <a:r>
              <a:rPr lang="en-US" dirty="0"/>
              <a:t>Chaparral</a:t>
            </a:r>
            <a:r>
              <a:rPr lang="en-US" dirty="0" smtClean="0"/>
              <a:t>)</a:t>
            </a:r>
            <a:endParaRPr lang="en-US" altLang="en-US" dirty="0" smtClean="0"/>
          </a:p>
          <a:p>
            <a:pPr marL="0" indent="0">
              <a:buNone/>
            </a:pPr>
            <a:endParaRPr lang="en-US" altLang="en-US" dirty="0" smtClean="0"/>
          </a:p>
          <a:p>
            <a:r>
              <a:rPr lang="en-US" altLang="en-US" dirty="0"/>
              <a:t>The </a:t>
            </a:r>
            <a:r>
              <a:rPr lang="en-US" altLang="en-US" i="1" dirty="0"/>
              <a:t>natural</a:t>
            </a:r>
            <a:r>
              <a:rPr lang="en-US" altLang="en-US" dirty="0"/>
              <a:t> fire return interval for chaparral is 30 to 130 years </a:t>
            </a:r>
            <a:r>
              <a:rPr lang="en-US" altLang="en-US" dirty="0" smtClean="0"/>
              <a:t>plus (human involvement = every 20 years or less)</a:t>
            </a:r>
          </a:p>
          <a:p>
            <a:pPr lvl="1"/>
            <a:r>
              <a:rPr lang="en-US" altLang="en-US" dirty="0" smtClean="0"/>
              <a:t>makes the chaparral </a:t>
            </a:r>
            <a:r>
              <a:rPr lang="en-US" dirty="0"/>
              <a:t>dense, impenetrable, and prone to infrequent, huge </a:t>
            </a:r>
            <a:r>
              <a:rPr lang="en-US" dirty="0" smtClean="0"/>
              <a:t>wildfires</a:t>
            </a:r>
          </a:p>
          <a:p>
            <a:pPr lvl="1"/>
            <a:r>
              <a:rPr lang="en-US" altLang="en-US" dirty="0" smtClean="0"/>
              <a:t>Most natural fires for our region are </a:t>
            </a:r>
            <a:r>
              <a:rPr lang="en-US" dirty="0"/>
              <a:t>driven primarily by </a:t>
            </a:r>
            <a:r>
              <a:rPr lang="en-US" dirty="0" smtClean="0"/>
              <a:t>weather (wind)</a:t>
            </a:r>
            <a:endParaRPr lang="en-US" altLang="en-US" dirty="0" smtClean="0"/>
          </a:p>
          <a:p>
            <a:pPr lvl="1"/>
            <a:r>
              <a:rPr lang="en-US" altLang="en-US" dirty="0" smtClean="0"/>
              <a:t>Chaparral </a:t>
            </a:r>
            <a:r>
              <a:rPr lang="en-US" altLang="en-US" dirty="0"/>
              <a:t>has a high-severity, crown fire </a:t>
            </a:r>
            <a:r>
              <a:rPr lang="en-US" altLang="en-US" dirty="0" smtClean="0"/>
              <a:t>regime</a:t>
            </a:r>
            <a:endParaRPr lang="en-US" altLang="en-US" dirty="0"/>
          </a:p>
        </p:txBody>
      </p:sp>
      <p:sp>
        <p:nvSpPr>
          <p:cNvPr id="8" name="Text Box 6"/>
          <p:cNvSpPr txBox="1">
            <a:spLocks noChangeArrowheads="1"/>
          </p:cNvSpPr>
          <p:nvPr/>
        </p:nvSpPr>
        <p:spPr bwMode="auto">
          <a:xfrm>
            <a:off x="619895" y="6492081"/>
            <a:ext cx="3491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a:solidFill>
                  <a:schemeClr val="tx1"/>
                </a:solidFill>
              </a:rPr>
              <a:t>Source:  </a:t>
            </a:r>
            <a:r>
              <a:rPr lang="en-US" altLang="en-US" sz="1200" dirty="0">
                <a:solidFill>
                  <a:schemeClr val="tx1"/>
                </a:solidFill>
                <a:hlinkClick r:id="rId3"/>
              </a:rPr>
              <a:t>http://</a:t>
            </a:r>
            <a:r>
              <a:rPr lang="en-US" altLang="en-US" sz="1200" dirty="0" smtClean="0">
                <a:solidFill>
                  <a:schemeClr val="tx1"/>
                </a:solidFill>
                <a:hlinkClick r:id="rId3"/>
              </a:rPr>
              <a:t>www.californiachaparral.org/fire.html</a:t>
            </a:r>
            <a:r>
              <a:rPr lang="en-US" altLang="en-US" sz="1200" dirty="0" smtClean="0">
                <a:solidFill>
                  <a:schemeClr val="tx1"/>
                </a:solidFill>
              </a:rPr>
              <a:t> </a:t>
            </a:r>
            <a:endParaRPr lang="en-US" altLang="en-US" sz="1200" dirty="0">
              <a:solidFill>
                <a:schemeClr val="tx1"/>
              </a:solidFill>
            </a:endParaRP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33</a:t>
            </a:fld>
            <a:r>
              <a:rPr lang="en-US" altLang="en-US" smtClean="0"/>
              <a:t> / 99</a:t>
            </a:r>
            <a:endParaRPr lang="en-US" altLang="en-US" dirty="0"/>
          </a:p>
        </p:txBody>
      </p:sp>
    </p:spTree>
    <p:extLst>
      <p:ext uri="{BB962C8B-B14F-4D97-AF65-F5344CB8AC3E}">
        <p14:creationId xmlns:p14="http://schemas.microsoft.com/office/powerpoint/2010/main" val="23358525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6" name="Picture Placeholder 5"/>
          <p:cNvSpPr>
            <a:spLocks noGrp="1"/>
          </p:cNvSpPr>
          <p:nvPr>
            <p:ph type="pic" idx="1"/>
          </p:nvPr>
        </p:nvSpPr>
        <p:spPr/>
      </p:sp>
      <p:sp>
        <p:nvSpPr>
          <p:cNvPr id="7" name="Text Placeholder 6"/>
          <p:cNvSpPr>
            <a:spLocks noGrp="1"/>
          </p:cNvSpPr>
          <p:nvPr>
            <p:ph type="body" sz="half" idx="2"/>
          </p:nvPr>
        </p:nvSpPr>
        <p:spPr>
          <a:xfrm>
            <a:off x="2389717" y="5547218"/>
            <a:ext cx="7315200" cy="804862"/>
          </a:xfrm>
        </p:spPr>
        <p:txBody>
          <a:bodyPr/>
          <a:lstStyle/>
          <a:p>
            <a:endParaRPr lang="en-US"/>
          </a:p>
        </p:txBody>
      </p:sp>
      <p:pic>
        <p:nvPicPr>
          <p:cNvPr id="36866" name="Picture 2" descr="794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51" y="0"/>
            <a:ext cx="10505017" cy="652927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619895" y="6492081"/>
            <a:ext cx="58668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a:solidFill>
                  <a:schemeClr val="tx1"/>
                </a:solidFill>
              </a:rPr>
              <a:t>Source:  </a:t>
            </a:r>
            <a:r>
              <a:rPr lang="en-US" altLang="en-US" sz="1200" dirty="0">
                <a:solidFill>
                  <a:schemeClr val="tx1"/>
                </a:solidFill>
                <a:hlinkClick r:id="rId3"/>
              </a:rPr>
              <a:t>http://ucanr.edu/sites/SAFELandscapes/Fire_in_Southern_California_Ecosystems/</a:t>
            </a:r>
            <a:r>
              <a:rPr lang="en-US" altLang="en-US" sz="1200" dirty="0">
                <a:solidFill>
                  <a:schemeClr val="tx1"/>
                </a:solidFill>
              </a:rPr>
              <a:t> </a:t>
            </a:r>
          </a:p>
        </p:txBody>
      </p:sp>
      <p:sp>
        <p:nvSpPr>
          <p:cNvPr id="8" name="Slide Number Placeholder 7"/>
          <p:cNvSpPr>
            <a:spLocks noGrp="1"/>
          </p:cNvSpPr>
          <p:nvPr>
            <p:ph type="sldNum" sz="quarter" idx="10"/>
          </p:nvPr>
        </p:nvSpPr>
        <p:spPr/>
        <p:txBody>
          <a:bodyPr/>
          <a:lstStyle/>
          <a:p>
            <a:pPr>
              <a:defRPr/>
            </a:pPr>
            <a:fld id="{043FD7F7-D9FF-479D-B858-BC838D122066}" type="slidenum">
              <a:rPr lang="en-US" altLang="en-US" smtClean="0"/>
              <a:pPr>
                <a:defRPr/>
              </a:pPr>
              <a:t>34</a:t>
            </a:fld>
            <a:r>
              <a:rPr lang="en-US" altLang="en-US" smtClean="0"/>
              <a:t> / 99</a:t>
            </a:r>
            <a:endParaRPr lang="en-US" altLang="en-US" dirty="0"/>
          </a:p>
        </p:txBody>
      </p:sp>
    </p:spTree>
    <p:extLst>
      <p:ext uri="{BB962C8B-B14F-4D97-AF65-F5344CB8AC3E}">
        <p14:creationId xmlns:p14="http://schemas.microsoft.com/office/powerpoint/2010/main" val="8739777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 name="Picture Placeholder 4"/>
          <p:cNvSpPr>
            <a:spLocks noGrp="1"/>
          </p:cNvSpPr>
          <p:nvPr>
            <p:ph type="pic" idx="1"/>
          </p:nvPr>
        </p:nvSpPr>
        <p:spPr/>
      </p:sp>
      <p:sp>
        <p:nvSpPr>
          <p:cNvPr id="6" name="Text Placeholder 5"/>
          <p:cNvSpPr>
            <a:spLocks noGrp="1"/>
          </p:cNvSpPr>
          <p:nvPr>
            <p:ph type="body" sz="half" idx="2"/>
          </p:nvPr>
        </p:nvSpPr>
        <p:spPr/>
        <p:txBody>
          <a:bodyPr/>
          <a:lstStyle/>
          <a:p>
            <a:endParaRPr lang="en-US"/>
          </a:p>
        </p:txBody>
      </p:sp>
      <p:pic>
        <p:nvPicPr>
          <p:cNvPr id="37890" name="Picture 2" descr="794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072" y="-28960"/>
            <a:ext cx="887987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3505" y="5813377"/>
            <a:ext cx="17838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smtClean="0">
                <a:solidFill>
                  <a:schemeClr val="tx1"/>
                </a:solidFill>
              </a:rPr>
              <a:t>Source:  </a:t>
            </a:r>
            <a:r>
              <a:rPr lang="en-US" altLang="en-US" sz="1200" dirty="0" smtClean="0">
                <a:solidFill>
                  <a:schemeClr val="tx1"/>
                </a:solidFill>
                <a:hlinkClick r:id="rId3"/>
              </a:rPr>
              <a:t>http</a:t>
            </a:r>
            <a:r>
              <a:rPr lang="en-US" altLang="en-US" sz="1200" dirty="0">
                <a:solidFill>
                  <a:schemeClr val="tx1"/>
                </a:solidFill>
                <a:hlinkClick r:id="rId3"/>
              </a:rPr>
              <a:t>://ucanr.edu/sites/SAFELandscapes/Fire_in_Southern_California_Ecosystems</a:t>
            </a:r>
            <a:r>
              <a:rPr lang="en-US" altLang="en-US" sz="1200" dirty="0" smtClean="0">
                <a:solidFill>
                  <a:schemeClr val="tx1"/>
                </a:solidFill>
                <a:hlinkClick r:id="rId3"/>
              </a:rPr>
              <a:t>/</a:t>
            </a:r>
            <a:r>
              <a:rPr lang="en-US" altLang="en-US" sz="1200" dirty="0" smtClean="0">
                <a:solidFill>
                  <a:schemeClr val="tx1"/>
                </a:solidFill>
              </a:rPr>
              <a:t> </a:t>
            </a:r>
            <a:endParaRPr lang="en-US" altLang="en-US" sz="1200" dirty="0">
              <a:solidFill>
                <a:schemeClr val="tx1"/>
              </a:solidFill>
            </a:endParaRPr>
          </a:p>
        </p:txBody>
      </p:sp>
      <p:sp>
        <p:nvSpPr>
          <p:cNvPr id="7" name="Slide Number Placeholder 6"/>
          <p:cNvSpPr>
            <a:spLocks noGrp="1"/>
          </p:cNvSpPr>
          <p:nvPr>
            <p:ph type="sldNum" sz="quarter" idx="10"/>
          </p:nvPr>
        </p:nvSpPr>
        <p:spPr/>
        <p:txBody>
          <a:bodyPr/>
          <a:lstStyle/>
          <a:p>
            <a:pPr>
              <a:defRPr/>
            </a:pPr>
            <a:fld id="{043FD7F7-D9FF-479D-B858-BC838D122066}" type="slidenum">
              <a:rPr lang="en-US" altLang="en-US" smtClean="0"/>
              <a:pPr>
                <a:defRPr/>
              </a:pPr>
              <a:t>35</a:t>
            </a:fld>
            <a:r>
              <a:rPr lang="en-US" altLang="en-US" smtClean="0"/>
              <a:t> / 99</a:t>
            </a:r>
            <a:endParaRPr lang="en-US" altLang="en-US" dirty="0"/>
          </a:p>
        </p:txBody>
      </p:sp>
    </p:spTree>
    <p:extLst>
      <p:ext uri="{BB962C8B-B14F-4D97-AF65-F5344CB8AC3E}">
        <p14:creationId xmlns:p14="http://schemas.microsoft.com/office/powerpoint/2010/main" val="3648174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r>
              <a:rPr lang="en-US" altLang="en-US" smtClean="0"/>
              <a:t>Assessing the Risk</a:t>
            </a:r>
            <a:endParaRPr lang="en-US" altLang="en-US" dirty="0" smtClean="0"/>
          </a:p>
        </p:txBody>
      </p:sp>
      <p:sp>
        <p:nvSpPr>
          <p:cNvPr id="26628" name="Rectangle 3"/>
          <p:cNvSpPr>
            <a:spLocks noGrp="1" noChangeArrowheads="1"/>
          </p:cNvSpPr>
          <p:nvPr>
            <p:ph idx="1"/>
          </p:nvPr>
        </p:nvSpPr>
        <p:spPr/>
        <p:txBody>
          <a:bodyPr/>
          <a:lstStyle/>
          <a:p>
            <a:pPr marL="0" indent="0">
              <a:buNone/>
            </a:pPr>
            <a:r>
              <a:rPr lang="en-US" dirty="0" smtClean="0">
                <a:solidFill>
                  <a:srgbClr val="FF6600"/>
                </a:solidFill>
              </a:rPr>
              <a:t>Other factors:  </a:t>
            </a:r>
            <a:r>
              <a:rPr lang="en-US" altLang="en-US" dirty="0" smtClean="0"/>
              <a:t>Weather</a:t>
            </a:r>
          </a:p>
          <a:p>
            <a:pPr marL="0" indent="0">
              <a:buNone/>
            </a:pPr>
            <a:endParaRPr lang="en-US" altLang="en-US" dirty="0" smtClean="0"/>
          </a:p>
          <a:p>
            <a:r>
              <a:rPr lang="en-US" dirty="0" smtClean="0"/>
              <a:t>Wind</a:t>
            </a:r>
          </a:p>
          <a:p>
            <a:r>
              <a:rPr lang="en-US" dirty="0" smtClean="0"/>
              <a:t>Temperature</a:t>
            </a:r>
          </a:p>
          <a:p>
            <a:r>
              <a:rPr lang="en-US" dirty="0" smtClean="0"/>
              <a:t>Humidity</a:t>
            </a:r>
            <a:endParaRPr lang="en-US" dirty="0"/>
          </a:p>
          <a:p>
            <a:endParaRPr lang="en-US" altLang="en-US" dirty="0" smtClean="0"/>
          </a:p>
        </p:txBody>
      </p:sp>
      <p:sp>
        <p:nvSpPr>
          <p:cNvPr id="8" name="Text Box 6"/>
          <p:cNvSpPr txBox="1">
            <a:spLocks noChangeArrowheads="1"/>
          </p:cNvSpPr>
          <p:nvPr/>
        </p:nvSpPr>
        <p:spPr bwMode="auto">
          <a:xfrm>
            <a:off x="619895" y="6492081"/>
            <a:ext cx="61218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a:solidFill>
                  <a:schemeClr val="tx1"/>
                </a:solidFill>
              </a:rPr>
              <a:t>Source:  </a:t>
            </a:r>
            <a:r>
              <a:rPr lang="en-US" altLang="en-US" sz="1200" dirty="0" smtClean="0">
                <a:solidFill>
                  <a:schemeClr val="tx1"/>
                </a:solidFill>
                <a:hlinkClick r:id="rId3"/>
              </a:rPr>
              <a:t>http://www.nps.gov/fire/wildland-fire/learning-center/fire-in-depth/fire-behavior.cfm</a:t>
            </a:r>
            <a:r>
              <a:rPr lang="en-US" altLang="en-US" sz="1200" dirty="0" smtClean="0">
                <a:solidFill>
                  <a:schemeClr val="tx1"/>
                </a:solidFill>
              </a:rPr>
              <a:t> </a:t>
            </a:r>
            <a:endParaRPr lang="en-US" altLang="en-US" sz="1200" dirty="0">
              <a:solidFill>
                <a:schemeClr val="tx1"/>
              </a:solidFill>
            </a:endParaRP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36</a:t>
            </a:fld>
            <a:r>
              <a:rPr lang="en-US" altLang="en-US" smtClean="0"/>
              <a:t> / 99</a:t>
            </a:r>
            <a:endParaRPr lang="en-US" altLang="en-US" dirty="0"/>
          </a:p>
        </p:txBody>
      </p:sp>
    </p:spTree>
    <p:extLst>
      <p:ext uri="{BB962C8B-B14F-4D97-AF65-F5344CB8AC3E}">
        <p14:creationId xmlns:p14="http://schemas.microsoft.com/office/powerpoint/2010/main" val="1976926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r>
              <a:rPr lang="en-US" altLang="en-US" smtClean="0"/>
              <a:t>Assessing the Risk</a:t>
            </a:r>
            <a:endParaRPr lang="en-US" altLang="en-US" dirty="0" smtClean="0"/>
          </a:p>
        </p:txBody>
      </p:sp>
      <p:sp>
        <p:nvSpPr>
          <p:cNvPr id="26628" name="Rectangle 3"/>
          <p:cNvSpPr>
            <a:spLocks noGrp="1" noChangeArrowheads="1"/>
          </p:cNvSpPr>
          <p:nvPr>
            <p:ph idx="1"/>
          </p:nvPr>
        </p:nvSpPr>
        <p:spPr/>
        <p:txBody>
          <a:bodyPr/>
          <a:lstStyle/>
          <a:p>
            <a:pPr marL="0" indent="0">
              <a:buNone/>
            </a:pPr>
            <a:r>
              <a:rPr lang="en-US" dirty="0" smtClean="0">
                <a:solidFill>
                  <a:srgbClr val="FF6600"/>
                </a:solidFill>
              </a:rPr>
              <a:t>Other factors:  </a:t>
            </a:r>
            <a:r>
              <a:rPr lang="en-US" altLang="en-US" dirty="0" smtClean="0"/>
              <a:t>Fuel</a:t>
            </a:r>
          </a:p>
          <a:p>
            <a:pPr marL="0" indent="0">
              <a:buNone/>
            </a:pPr>
            <a:endParaRPr lang="en-US" altLang="en-US" dirty="0" smtClean="0"/>
          </a:p>
          <a:p>
            <a:r>
              <a:rPr lang="en-US" dirty="0"/>
              <a:t>Moisture level</a:t>
            </a:r>
          </a:p>
          <a:p>
            <a:r>
              <a:rPr lang="en-US" dirty="0" smtClean="0"/>
              <a:t>Chemical makeup – some plants are more flammable than others</a:t>
            </a:r>
          </a:p>
          <a:p>
            <a:r>
              <a:rPr lang="en-US" dirty="0"/>
              <a:t>Soil </a:t>
            </a:r>
            <a:r>
              <a:rPr lang="en-US" dirty="0" smtClean="0"/>
              <a:t>- moisture </a:t>
            </a:r>
            <a:r>
              <a:rPr lang="en-US" dirty="0"/>
              <a:t>content, the amount of organic matter </a:t>
            </a:r>
            <a:r>
              <a:rPr lang="en-US" dirty="0" smtClean="0"/>
              <a:t>present</a:t>
            </a:r>
            <a:endParaRPr lang="en-US" dirty="0"/>
          </a:p>
          <a:p>
            <a:endParaRPr lang="en-US" altLang="en-US" dirty="0" smtClean="0"/>
          </a:p>
        </p:txBody>
      </p:sp>
      <p:sp>
        <p:nvSpPr>
          <p:cNvPr id="8" name="Text Box 6"/>
          <p:cNvSpPr txBox="1">
            <a:spLocks noChangeArrowheads="1"/>
          </p:cNvSpPr>
          <p:nvPr/>
        </p:nvSpPr>
        <p:spPr bwMode="auto">
          <a:xfrm>
            <a:off x="619895" y="6492081"/>
            <a:ext cx="61218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a:solidFill>
                  <a:schemeClr val="tx1"/>
                </a:solidFill>
              </a:rPr>
              <a:t>Source:  </a:t>
            </a:r>
            <a:r>
              <a:rPr lang="en-US" altLang="en-US" sz="1200" dirty="0" smtClean="0">
                <a:solidFill>
                  <a:schemeClr val="tx1"/>
                </a:solidFill>
                <a:hlinkClick r:id="rId3"/>
              </a:rPr>
              <a:t>http://www.nps.gov/fire/wildland-fire/learning-center/fire-in-depth/fire-behavior.cfm</a:t>
            </a:r>
            <a:r>
              <a:rPr lang="en-US" altLang="en-US" sz="1200" dirty="0" smtClean="0">
                <a:solidFill>
                  <a:schemeClr val="tx1"/>
                </a:solidFill>
              </a:rPr>
              <a:t> </a:t>
            </a:r>
            <a:endParaRPr lang="en-US" altLang="en-US" sz="1200" dirty="0">
              <a:solidFill>
                <a:schemeClr val="tx1"/>
              </a:solidFill>
            </a:endParaRP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37</a:t>
            </a:fld>
            <a:r>
              <a:rPr lang="en-US" altLang="en-US" smtClean="0"/>
              <a:t> / 99</a:t>
            </a:r>
            <a:endParaRPr lang="en-US" altLang="en-US" dirty="0"/>
          </a:p>
        </p:txBody>
      </p:sp>
    </p:spTree>
    <p:extLst>
      <p:ext uri="{BB962C8B-B14F-4D97-AF65-F5344CB8AC3E}">
        <p14:creationId xmlns:p14="http://schemas.microsoft.com/office/powerpoint/2010/main" val="3362729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idx="1"/>
          </p:nvPr>
        </p:nvSpPr>
        <p:spPr/>
        <p:txBody>
          <a:bodyPr/>
          <a:lstStyle/>
          <a:p>
            <a:pPr marL="0" indent="0">
              <a:buNone/>
            </a:pPr>
            <a:r>
              <a:rPr lang="en-US" dirty="0" smtClean="0">
                <a:solidFill>
                  <a:srgbClr val="FF6600"/>
                </a:solidFill>
              </a:rPr>
              <a:t>Other factors:  </a:t>
            </a:r>
            <a:r>
              <a:rPr lang="en-US" altLang="en-US" dirty="0"/>
              <a:t>Fuel </a:t>
            </a:r>
            <a:r>
              <a:rPr lang="en-US" altLang="en-US" dirty="0" smtClean="0"/>
              <a:t>(Southern California </a:t>
            </a:r>
            <a:r>
              <a:rPr lang="en-US" dirty="0" smtClean="0"/>
              <a:t>Chaparral)</a:t>
            </a:r>
            <a:endParaRPr lang="en-US" altLang="en-US" dirty="0" smtClean="0"/>
          </a:p>
          <a:p>
            <a:pPr marL="0" indent="0">
              <a:buNone/>
            </a:pPr>
            <a:endParaRPr lang="en-US" altLang="en-US" dirty="0" smtClean="0"/>
          </a:p>
          <a:p>
            <a:r>
              <a:rPr lang="en-US" dirty="0" smtClean="0"/>
              <a:t>“Fire Adapted Vegetation” NOT “Fire-dependent Ecosystem”</a:t>
            </a:r>
          </a:p>
          <a:p>
            <a:endParaRPr lang="en-US" dirty="0"/>
          </a:p>
          <a:p>
            <a:endParaRPr lang="en-US" alt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1104554362"/>
              </p:ext>
            </p:extLst>
          </p:nvPr>
        </p:nvGraphicFramePr>
        <p:xfrm>
          <a:off x="988272" y="3343269"/>
          <a:ext cx="10607040" cy="3041754"/>
        </p:xfrm>
        <a:graphic>
          <a:graphicData uri="http://schemas.openxmlformats.org/drawingml/2006/table">
            <a:tbl>
              <a:tblPr firstRow="1" bandRow="1">
                <a:tableStyleId>{C4B1156A-380E-4F78-BDF5-A606A8083BF9}</a:tableStyleId>
              </a:tblPr>
              <a:tblGrid>
                <a:gridCol w="2651760"/>
                <a:gridCol w="2651760"/>
                <a:gridCol w="2651760"/>
                <a:gridCol w="2651760"/>
              </a:tblGrid>
              <a:tr h="380212">
                <a:tc gridSpan="2">
                  <a:txBody>
                    <a:bodyPr/>
                    <a:lstStyle/>
                    <a:p>
                      <a:pPr algn="ctr"/>
                      <a:r>
                        <a:rPr lang="en-US" sz="2000" dirty="0" smtClean="0">
                          <a:solidFill>
                            <a:schemeClr val="tx1">
                              <a:lumMod val="20000"/>
                              <a:lumOff val="80000"/>
                            </a:schemeClr>
                          </a:solidFill>
                        </a:rPr>
                        <a:t>“</a:t>
                      </a:r>
                      <a:r>
                        <a:rPr lang="en-US" sz="2000" dirty="0" err="1" smtClean="0">
                          <a:solidFill>
                            <a:schemeClr val="tx1">
                              <a:lumMod val="20000"/>
                              <a:lumOff val="80000"/>
                            </a:schemeClr>
                          </a:solidFill>
                        </a:rPr>
                        <a:t>Sprouters</a:t>
                      </a:r>
                      <a:r>
                        <a:rPr lang="en-US" sz="2000" dirty="0" smtClean="0">
                          <a:solidFill>
                            <a:schemeClr val="tx1">
                              <a:lumMod val="20000"/>
                              <a:lumOff val="80000"/>
                            </a:schemeClr>
                          </a:solidFill>
                        </a:rPr>
                        <a:t>” </a:t>
                      </a:r>
                      <a:endParaRPr lang="en-US" sz="2000" dirty="0">
                        <a:solidFill>
                          <a:schemeClr val="tx1">
                            <a:lumMod val="20000"/>
                            <a:lumOff val="80000"/>
                          </a:schemeClr>
                        </a:solidFill>
                      </a:endParaRPr>
                    </a:p>
                  </a:txBody>
                  <a:tcPr>
                    <a:solidFill>
                      <a:srgbClr val="DA8200"/>
                    </a:solidFill>
                  </a:tcPr>
                </a:tc>
                <a:tc hMerge="1">
                  <a:txBody>
                    <a:bodyPr/>
                    <a:lstStyle/>
                    <a:p>
                      <a:endParaRPr lang="en-US"/>
                    </a:p>
                  </a:txBody>
                  <a:tcPr/>
                </a:tc>
                <a:tc gridSpan="2">
                  <a:txBody>
                    <a:bodyPr/>
                    <a:lstStyle/>
                    <a:p>
                      <a:pPr algn="ctr"/>
                      <a:r>
                        <a:rPr lang="en-US" sz="2000" dirty="0" smtClean="0">
                          <a:solidFill>
                            <a:schemeClr val="tx1">
                              <a:lumMod val="20000"/>
                              <a:lumOff val="80000"/>
                            </a:schemeClr>
                          </a:solidFill>
                        </a:rPr>
                        <a:t>“Seeders"</a:t>
                      </a:r>
                      <a:endParaRPr lang="en-US" sz="2000" dirty="0">
                        <a:solidFill>
                          <a:schemeClr val="tx1">
                            <a:lumMod val="20000"/>
                            <a:lumOff val="80000"/>
                          </a:schemeClr>
                        </a:solidFill>
                      </a:endParaRPr>
                    </a:p>
                  </a:txBody>
                  <a:tcPr>
                    <a:solidFill>
                      <a:srgbClr val="DA8200"/>
                    </a:solidFill>
                  </a:tcPr>
                </a:tc>
                <a:tc hMerge="1">
                  <a:txBody>
                    <a:bodyPr/>
                    <a:lstStyle/>
                    <a:p>
                      <a:endParaRPr lang="en-US"/>
                    </a:p>
                  </a:txBody>
                  <a:tcPr/>
                </a:tc>
              </a:tr>
              <a:tr h="2279754">
                <a:tc>
                  <a:txBody>
                    <a:bodyPr/>
                    <a:lstStyle/>
                    <a:p>
                      <a:endParaRPr lang="en-US" dirty="0"/>
                    </a:p>
                  </a:txBody>
                  <a:tcPr>
                    <a:solidFill>
                      <a:srgbClr val="E6E3E2"/>
                    </a:solidFill>
                  </a:tcPr>
                </a:tc>
                <a:tc>
                  <a:txBody>
                    <a:bodyPr/>
                    <a:lstStyle/>
                    <a:p>
                      <a:endParaRPr lang="en-US" dirty="0"/>
                    </a:p>
                  </a:txBody>
                  <a:tcPr>
                    <a:solidFill>
                      <a:srgbClr val="E6E3E2"/>
                    </a:solidFill>
                  </a:tcPr>
                </a:tc>
                <a:tc>
                  <a:txBody>
                    <a:bodyPr/>
                    <a:lstStyle/>
                    <a:p>
                      <a:endParaRPr lang="en-US" dirty="0"/>
                    </a:p>
                  </a:txBody>
                  <a:tcPr>
                    <a:solidFill>
                      <a:srgbClr val="E6E3E2"/>
                    </a:solidFill>
                  </a:tcPr>
                </a:tc>
                <a:tc>
                  <a:txBody>
                    <a:bodyPr/>
                    <a:lstStyle/>
                    <a:p>
                      <a:endParaRPr lang="en-US" dirty="0"/>
                    </a:p>
                  </a:txBody>
                  <a:tcPr>
                    <a:solidFill>
                      <a:srgbClr val="E6E3E2"/>
                    </a:solidFill>
                  </a:tcPr>
                </a:tc>
              </a:tr>
              <a:tr h="274320">
                <a:tc>
                  <a:txBody>
                    <a:bodyPr/>
                    <a:lstStyle/>
                    <a:p>
                      <a:pPr algn="ctr"/>
                      <a:r>
                        <a:rPr lang="en-US" dirty="0" smtClean="0">
                          <a:solidFill>
                            <a:srgbClr val="6D4100"/>
                          </a:solidFill>
                        </a:rPr>
                        <a:t>Laurel Sumac</a:t>
                      </a:r>
                      <a:endParaRPr lang="en-US" dirty="0">
                        <a:solidFill>
                          <a:srgbClr val="6D4100"/>
                        </a:solidFill>
                      </a:endParaRPr>
                    </a:p>
                  </a:txBody>
                  <a:tcPr>
                    <a:solidFill>
                      <a:srgbClr val="E6E3E2"/>
                    </a:solidFill>
                  </a:tcPr>
                </a:tc>
                <a:tc>
                  <a:txBody>
                    <a:bodyPr/>
                    <a:lstStyle/>
                    <a:p>
                      <a:pPr algn="ctr"/>
                      <a:r>
                        <a:rPr lang="en-US" dirty="0" smtClean="0">
                          <a:solidFill>
                            <a:srgbClr val="6D4100"/>
                          </a:solidFill>
                        </a:rPr>
                        <a:t>Yerba Santa</a:t>
                      </a:r>
                      <a:endParaRPr lang="en-US" dirty="0">
                        <a:solidFill>
                          <a:srgbClr val="6D4100"/>
                        </a:solidFill>
                      </a:endParaRPr>
                    </a:p>
                  </a:txBody>
                  <a:tcPr>
                    <a:solidFill>
                      <a:srgbClr val="E6E3E2"/>
                    </a:solidFill>
                  </a:tcPr>
                </a:tc>
                <a:tc>
                  <a:txBody>
                    <a:bodyPr/>
                    <a:lstStyle/>
                    <a:p>
                      <a:pPr algn="ctr"/>
                      <a:r>
                        <a:rPr lang="en-US" dirty="0" smtClean="0">
                          <a:solidFill>
                            <a:srgbClr val="6D4100"/>
                          </a:solidFill>
                        </a:rPr>
                        <a:t>White Sage</a:t>
                      </a:r>
                      <a:endParaRPr lang="en-US" dirty="0">
                        <a:solidFill>
                          <a:srgbClr val="6D4100"/>
                        </a:solidFill>
                      </a:endParaRPr>
                    </a:p>
                  </a:txBody>
                  <a:tcPr>
                    <a:solidFill>
                      <a:srgbClr val="E6E3E2"/>
                    </a:solidFill>
                  </a:tcPr>
                </a:tc>
                <a:tc>
                  <a:txBody>
                    <a:bodyPr/>
                    <a:lstStyle/>
                    <a:p>
                      <a:pPr algn="ctr"/>
                      <a:r>
                        <a:rPr lang="en-US" dirty="0" smtClean="0">
                          <a:solidFill>
                            <a:srgbClr val="6D4100"/>
                          </a:solidFill>
                        </a:rPr>
                        <a:t>Matilija Poppy</a:t>
                      </a:r>
                      <a:endParaRPr lang="en-US" dirty="0">
                        <a:solidFill>
                          <a:srgbClr val="6D4100"/>
                        </a:solidFill>
                      </a:endParaRPr>
                    </a:p>
                  </a:txBody>
                  <a:tcPr>
                    <a:solidFill>
                      <a:srgbClr val="E6E3E2"/>
                    </a:solidFill>
                  </a:tcPr>
                </a:tc>
              </a:tr>
            </a:tbl>
          </a:graphicData>
        </a:graphic>
      </p:graphicFrame>
      <p:sp>
        <p:nvSpPr>
          <p:cNvPr id="26627" name="Rectangle 2"/>
          <p:cNvSpPr>
            <a:spLocks noGrp="1" noChangeArrowheads="1"/>
          </p:cNvSpPr>
          <p:nvPr>
            <p:ph type="title"/>
          </p:nvPr>
        </p:nvSpPr>
        <p:spPr/>
        <p:txBody>
          <a:bodyPr/>
          <a:lstStyle/>
          <a:p>
            <a:r>
              <a:rPr lang="en-US" altLang="en-US" smtClean="0"/>
              <a:t>Assessing the Risk</a:t>
            </a:r>
            <a:endParaRPr lang="en-US" altLang="en-US" dirty="0" smtClean="0"/>
          </a:p>
        </p:txBody>
      </p:sp>
      <p:sp>
        <p:nvSpPr>
          <p:cNvPr id="8" name="Text Box 6"/>
          <p:cNvSpPr txBox="1">
            <a:spLocks noChangeArrowheads="1"/>
          </p:cNvSpPr>
          <p:nvPr/>
        </p:nvSpPr>
        <p:spPr bwMode="auto">
          <a:xfrm>
            <a:off x="619895" y="6492081"/>
            <a:ext cx="83560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a:solidFill>
                  <a:schemeClr val="tx1"/>
                </a:solidFill>
              </a:rPr>
              <a:t>Source: </a:t>
            </a:r>
            <a:r>
              <a:rPr lang="en-US" altLang="en-US" sz="1200" dirty="0" smtClean="0">
                <a:solidFill>
                  <a:schemeClr val="tx1"/>
                </a:solidFill>
                <a:hlinkClick r:id="rId3"/>
              </a:rPr>
              <a:t>http://www.nps.gov/samo/learn/management/fireecology.htm</a:t>
            </a:r>
            <a:r>
              <a:rPr lang="en-US" altLang="en-US" sz="1200" dirty="0" smtClean="0">
                <a:solidFill>
                  <a:schemeClr val="tx1"/>
                </a:solidFill>
              </a:rPr>
              <a:t> and </a:t>
            </a:r>
            <a:r>
              <a:rPr lang="en-US" altLang="en-US" sz="1200" dirty="0" smtClean="0">
                <a:solidFill>
                  <a:schemeClr val="tx1"/>
                </a:solidFill>
                <a:hlinkClick r:id="rId4"/>
              </a:rPr>
              <a:t>http</a:t>
            </a:r>
            <a:r>
              <a:rPr lang="en-US" altLang="en-US" sz="1200" dirty="0">
                <a:solidFill>
                  <a:schemeClr val="tx1"/>
                </a:solidFill>
                <a:hlinkClick r:id="rId4"/>
              </a:rPr>
              <a:t>://</a:t>
            </a:r>
            <a:r>
              <a:rPr lang="en-US" altLang="en-US" sz="1200" dirty="0" smtClean="0">
                <a:solidFill>
                  <a:schemeClr val="tx1"/>
                </a:solidFill>
                <a:hlinkClick r:id="rId4"/>
              </a:rPr>
              <a:t>www.ecnca.org/hiking_trails/fire_ecology_trail.htm</a:t>
            </a:r>
            <a:r>
              <a:rPr lang="en-US" altLang="en-US" sz="1200" dirty="0" smtClean="0">
                <a:solidFill>
                  <a:schemeClr val="tx1"/>
                </a:solidFill>
              </a:rPr>
              <a:t> </a:t>
            </a:r>
            <a:endParaRPr lang="en-US" altLang="en-US" sz="1200" dirty="0">
              <a:solidFill>
                <a:schemeClr val="tx1"/>
              </a:solidFill>
            </a:endParaRPr>
          </a:p>
        </p:txBody>
      </p:sp>
      <p:pic>
        <p:nvPicPr>
          <p:cNvPr id="34818" name="Picture 2" descr="http://www.ecnca.org/plants/Images/LaurelSuma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6529" y="3783245"/>
            <a:ext cx="1388315" cy="21945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774679" y="3783245"/>
            <a:ext cx="2377440" cy="1780834"/>
          </a:xfrm>
          <a:prstGeom prst="rect">
            <a:avLst/>
          </a:prstGeom>
        </p:spPr>
      </p:pic>
      <p:pic>
        <p:nvPicPr>
          <p:cNvPr id="4" name="Picture 3"/>
          <p:cNvPicPr>
            <a:picLocks noChangeAspect="1"/>
          </p:cNvPicPr>
          <p:nvPr/>
        </p:nvPicPr>
        <p:blipFill>
          <a:blip r:embed="rId7"/>
          <a:stretch>
            <a:fillRect/>
          </a:stretch>
        </p:blipFill>
        <p:spPr>
          <a:xfrm>
            <a:off x="9412545" y="3783247"/>
            <a:ext cx="1599010" cy="2194560"/>
          </a:xfrm>
          <a:prstGeom prst="rect">
            <a:avLst/>
          </a:prstGeom>
        </p:spPr>
      </p:pic>
      <p:pic>
        <p:nvPicPr>
          <p:cNvPr id="34820" name="Picture 4" descr="http://www.ecnca.org/plants/Images/WhiteSag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4800" y="3783245"/>
            <a:ext cx="2560320" cy="159319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0"/>
          </p:nvPr>
        </p:nvSpPr>
        <p:spPr/>
        <p:txBody>
          <a:bodyPr/>
          <a:lstStyle/>
          <a:p>
            <a:pPr>
              <a:defRPr/>
            </a:pPr>
            <a:fld id="{F3F78D7D-0516-42C3-B782-54A0BBF14529}" type="slidenum">
              <a:rPr lang="en-US" altLang="en-US" smtClean="0"/>
              <a:pPr>
                <a:defRPr/>
              </a:pPr>
              <a:t>38</a:t>
            </a:fld>
            <a:r>
              <a:rPr lang="en-US" altLang="en-US" smtClean="0"/>
              <a:t> / 99</a:t>
            </a:r>
            <a:endParaRPr lang="en-US" altLang="en-US" dirty="0"/>
          </a:p>
        </p:txBody>
      </p:sp>
    </p:spTree>
    <p:extLst>
      <p:ext uri="{BB962C8B-B14F-4D97-AF65-F5344CB8AC3E}">
        <p14:creationId xmlns:p14="http://schemas.microsoft.com/office/powerpoint/2010/main" val="4103495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3"/>
          <p:cNvSpPr>
            <a:spLocks noGrp="1" noChangeArrowheads="1"/>
          </p:cNvSpPr>
          <p:nvPr>
            <p:ph idx="1"/>
          </p:nvPr>
        </p:nvSpPr>
        <p:spPr>
          <a:xfrm>
            <a:off x="797984" y="1524000"/>
            <a:ext cx="11221738" cy="5105400"/>
          </a:xfrm>
        </p:spPr>
        <p:txBody>
          <a:bodyPr/>
          <a:lstStyle/>
          <a:p>
            <a:pPr marL="0" indent="0">
              <a:buNone/>
            </a:pPr>
            <a:r>
              <a:rPr lang="en-US" dirty="0" smtClean="0">
                <a:solidFill>
                  <a:srgbClr val="FF6600"/>
                </a:solidFill>
              </a:rPr>
              <a:t>Other factors:  </a:t>
            </a:r>
            <a:r>
              <a:rPr lang="en-US" altLang="en-US" dirty="0"/>
              <a:t>Fuel </a:t>
            </a:r>
            <a:r>
              <a:rPr lang="en-US" altLang="en-US" dirty="0" smtClean="0"/>
              <a:t>(Southern California </a:t>
            </a:r>
            <a:r>
              <a:rPr lang="en-US" dirty="0" smtClean="0"/>
              <a:t>Chaparral)</a:t>
            </a:r>
            <a:endParaRPr lang="en-US" altLang="en-US" dirty="0" smtClean="0"/>
          </a:p>
          <a:p>
            <a:pPr marL="0" indent="0">
              <a:buNone/>
            </a:pPr>
            <a:endParaRPr lang="en-US" altLang="en-US" sz="2400" dirty="0" smtClean="0"/>
          </a:p>
          <a:p>
            <a:r>
              <a:rPr lang="en-US" sz="2400" dirty="0" smtClean="0"/>
              <a:t>Myth </a:t>
            </a:r>
            <a:r>
              <a:rPr lang="en-US" sz="2400" dirty="0"/>
              <a:t>#1: Chaparral needs fire to "renew" and clean out "decadent" or "over-grown" vegetation.</a:t>
            </a:r>
          </a:p>
          <a:p>
            <a:r>
              <a:rPr lang="en-US" sz="2400" dirty="0"/>
              <a:t>Myth #2: Past fire suppression has built up "unnatural" levels of "fuel" i.e. chaparral.</a:t>
            </a:r>
          </a:p>
          <a:p>
            <a:r>
              <a:rPr lang="en-US" sz="2400" dirty="0"/>
              <a:t>Myth #3: Large chaparral wildfires are unusual and preventable.</a:t>
            </a:r>
          </a:p>
          <a:p>
            <a:r>
              <a:rPr lang="en-US" sz="2400" dirty="0"/>
              <a:t>Myth #4: Chaparral is adapted to fire and "needs" to burn frequently.</a:t>
            </a:r>
          </a:p>
          <a:p>
            <a:r>
              <a:rPr lang="en-US" sz="2400" dirty="0"/>
              <a:t>Myth #5: Chaparral plant species are "oozing combustible resins."</a:t>
            </a:r>
          </a:p>
          <a:p>
            <a:r>
              <a:rPr lang="en-US" sz="2400" dirty="0"/>
              <a:t>Myth #6: Hot chaparral fires "sterilize" the soil.</a:t>
            </a:r>
          </a:p>
          <a:p>
            <a:r>
              <a:rPr lang="en-US" sz="2400" dirty="0"/>
              <a:t>Myth #7: Chemicals suppress seed germination under the chaparral </a:t>
            </a:r>
            <a:r>
              <a:rPr lang="en-US" sz="2400" dirty="0" smtClean="0"/>
              <a:t>canopy</a:t>
            </a:r>
            <a:endParaRPr lang="en-US" altLang="en-US" sz="2400" dirty="0" smtClean="0"/>
          </a:p>
        </p:txBody>
      </p:sp>
      <p:sp>
        <p:nvSpPr>
          <p:cNvPr id="26627" name="Rectangle 2"/>
          <p:cNvSpPr>
            <a:spLocks noGrp="1" noChangeArrowheads="1"/>
          </p:cNvSpPr>
          <p:nvPr>
            <p:ph type="title"/>
          </p:nvPr>
        </p:nvSpPr>
        <p:spPr/>
        <p:txBody>
          <a:bodyPr/>
          <a:lstStyle/>
          <a:p>
            <a:r>
              <a:rPr lang="en-US" altLang="en-US" smtClean="0"/>
              <a:t>Assessing the Risk</a:t>
            </a:r>
            <a:endParaRPr lang="en-US" altLang="en-US" dirty="0" smtClean="0"/>
          </a:p>
        </p:txBody>
      </p:sp>
      <p:sp>
        <p:nvSpPr>
          <p:cNvPr id="8" name="Text Box 6"/>
          <p:cNvSpPr txBox="1">
            <a:spLocks noChangeArrowheads="1"/>
          </p:cNvSpPr>
          <p:nvPr/>
        </p:nvSpPr>
        <p:spPr bwMode="auto">
          <a:xfrm>
            <a:off x="619895" y="6492081"/>
            <a:ext cx="4152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dirty="0">
                <a:solidFill>
                  <a:schemeClr val="tx1"/>
                </a:solidFill>
              </a:rPr>
              <a:t>Source: </a:t>
            </a:r>
            <a:r>
              <a:rPr lang="en-US" altLang="en-US" sz="1200" dirty="0">
                <a:solidFill>
                  <a:schemeClr val="tx1"/>
                </a:solidFill>
                <a:hlinkClick r:id="rId3"/>
              </a:rPr>
              <a:t>http://</a:t>
            </a:r>
            <a:r>
              <a:rPr lang="en-US" altLang="en-US" sz="1200" dirty="0" smtClean="0">
                <a:solidFill>
                  <a:schemeClr val="tx1"/>
                </a:solidFill>
                <a:hlinkClick r:id="rId3"/>
              </a:rPr>
              <a:t>www.californiachaparral.org/chaparralmyths.html</a:t>
            </a:r>
            <a:r>
              <a:rPr lang="en-US" altLang="en-US" sz="1200" dirty="0" smtClean="0">
                <a:solidFill>
                  <a:schemeClr val="tx1"/>
                </a:solidFill>
              </a:rPr>
              <a:t> </a:t>
            </a:r>
            <a:endParaRPr lang="en-US" altLang="en-US" sz="1200" dirty="0">
              <a:solidFill>
                <a:schemeClr val="tx1"/>
              </a:solidFill>
            </a:endParaRPr>
          </a:p>
        </p:txBody>
      </p:sp>
      <p:sp>
        <p:nvSpPr>
          <p:cNvPr id="5" name="Slide Number Placeholder 4"/>
          <p:cNvSpPr>
            <a:spLocks noGrp="1"/>
          </p:cNvSpPr>
          <p:nvPr>
            <p:ph type="sldNum" sz="quarter" idx="10"/>
          </p:nvPr>
        </p:nvSpPr>
        <p:spPr/>
        <p:txBody>
          <a:bodyPr/>
          <a:lstStyle/>
          <a:p>
            <a:pPr>
              <a:defRPr/>
            </a:pPr>
            <a:fld id="{F3F78D7D-0516-42C3-B782-54A0BBF14529}" type="slidenum">
              <a:rPr lang="en-US" altLang="en-US" smtClean="0"/>
              <a:pPr>
                <a:defRPr/>
              </a:pPr>
              <a:t>39</a:t>
            </a:fld>
            <a:r>
              <a:rPr lang="en-US" altLang="en-US" smtClean="0"/>
              <a:t> / 99</a:t>
            </a:r>
            <a:endParaRPr lang="en-US" altLang="en-US" dirty="0"/>
          </a:p>
        </p:txBody>
      </p:sp>
    </p:spTree>
    <p:extLst>
      <p:ext uri="{BB962C8B-B14F-4D97-AF65-F5344CB8AC3E}">
        <p14:creationId xmlns:p14="http://schemas.microsoft.com/office/powerpoint/2010/main" val="1212702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5"/>
          <p:cNvSpPr>
            <a:spLocks noGrp="1" noChangeArrowheads="1"/>
          </p:cNvSpPr>
          <p:nvPr>
            <p:ph type="title"/>
          </p:nvPr>
        </p:nvSpPr>
        <p:spPr/>
        <p:txBody>
          <a:bodyPr/>
          <a:lstStyle/>
          <a:p>
            <a:pPr eaLnBrk="1" hangingPunct="1"/>
            <a:r>
              <a:rPr lang="en-US" altLang="en-US" dirty="0" smtClean="0"/>
              <a:t>Assessing the Risk</a:t>
            </a:r>
          </a:p>
        </p:txBody>
      </p:sp>
      <p:sp>
        <p:nvSpPr>
          <p:cNvPr id="8196" name="Rectangle 6"/>
          <p:cNvSpPr>
            <a:spLocks noGrp="1" noChangeArrowheads="1"/>
          </p:cNvSpPr>
          <p:nvPr>
            <p:ph idx="1"/>
          </p:nvPr>
        </p:nvSpPr>
        <p:spPr/>
        <p:txBody>
          <a:bodyPr/>
          <a:lstStyle/>
          <a:p>
            <a:pPr marL="0" indent="0" eaLnBrk="1" hangingPunct="1">
              <a:buNone/>
            </a:pPr>
            <a:r>
              <a:rPr lang="en-US" altLang="en-US" dirty="0" smtClean="0">
                <a:solidFill>
                  <a:srgbClr val="FF6600"/>
                </a:solidFill>
              </a:rPr>
              <a:t>The Fire Triangle</a:t>
            </a:r>
          </a:p>
        </p:txBody>
      </p:sp>
      <p:sp>
        <p:nvSpPr>
          <p:cNvPr id="8197" name="Rectangle 7" descr="F16-05"/>
          <p:cNvSpPr>
            <a:spLocks noGrp="1" noChangeAspect="1" noChangeArrowheads="1"/>
          </p:cNvSpPr>
          <p:nvPr/>
        </p:nvSpPr>
        <p:spPr bwMode="auto">
          <a:xfrm>
            <a:off x="912053" y="2184964"/>
            <a:ext cx="2904703" cy="329184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endParaRPr lang="en-US" altLang="en-US" sz="2400">
              <a:solidFill>
                <a:schemeClr val="tx1"/>
              </a:solidFill>
            </a:endParaRPr>
          </a:p>
        </p:txBody>
      </p:sp>
      <p:pic>
        <p:nvPicPr>
          <p:cNvPr id="8198" name="Picture 8" descr="13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952" y="2184964"/>
            <a:ext cx="7392079"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4</a:t>
            </a:fld>
            <a:r>
              <a:rPr lang="en-US" altLang="en-US" smtClean="0"/>
              <a:t> / 99</a:t>
            </a:r>
            <a:endParaRPr lang="en-US" altLang="en-US" dirty="0"/>
          </a:p>
        </p:txBody>
      </p:sp>
    </p:spTree>
    <p:extLst>
      <p:ext uri="{BB962C8B-B14F-4D97-AF65-F5344CB8AC3E}">
        <p14:creationId xmlns:p14="http://schemas.microsoft.com/office/powerpoint/2010/main" val="4184451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dirty="0" smtClean="0"/>
              <a:t>Assessing the Risk:  Lightning Fires + Drought</a:t>
            </a:r>
          </a:p>
        </p:txBody>
      </p:sp>
      <p:sp>
        <p:nvSpPr>
          <p:cNvPr id="24580" name="Rectangle 3"/>
          <p:cNvSpPr>
            <a:spLocks noGrp="1" noChangeArrowheads="1"/>
          </p:cNvSpPr>
          <p:nvPr>
            <p:ph idx="1"/>
          </p:nvPr>
        </p:nvSpPr>
        <p:spPr/>
        <p:txBody>
          <a:bodyPr/>
          <a:lstStyle/>
          <a:p>
            <a:pPr marL="0" indent="0" eaLnBrk="1" hangingPunct="1">
              <a:buNone/>
            </a:pPr>
            <a:r>
              <a:rPr lang="en-US" altLang="en-US" dirty="0" smtClean="0"/>
              <a:t>Yellowstone National Park (1988)</a:t>
            </a:r>
          </a:p>
          <a:p>
            <a:pPr marL="0" indent="0" eaLnBrk="1" hangingPunct="1">
              <a:buNone/>
            </a:pPr>
            <a:endParaRPr lang="en-US" altLang="en-US" dirty="0" smtClean="0"/>
          </a:p>
          <a:p>
            <a:pPr eaLnBrk="1" hangingPunct="1"/>
            <a:r>
              <a:rPr lang="en-US" altLang="en-US" dirty="0" smtClean="0"/>
              <a:t>Fire Policy</a:t>
            </a:r>
          </a:p>
          <a:p>
            <a:pPr lvl="1" eaLnBrk="1" hangingPunct="1"/>
            <a:r>
              <a:rPr lang="en-US" altLang="en-US" dirty="0" smtClean="0"/>
              <a:t>1880’s to 1976:  Extinguish all lighting fires ASAP</a:t>
            </a:r>
          </a:p>
          <a:p>
            <a:pPr lvl="1" eaLnBrk="1" hangingPunct="1"/>
            <a:r>
              <a:rPr lang="en-US" altLang="en-US" dirty="0" smtClean="0"/>
              <a:t>1976 – 1987</a:t>
            </a:r>
          </a:p>
          <a:p>
            <a:pPr lvl="2" eaLnBrk="1" hangingPunct="1"/>
            <a:r>
              <a:rPr lang="en-US" altLang="en-US" dirty="0" smtClean="0"/>
              <a:t>“Let nature take it’s course”</a:t>
            </a:r>
          </a:p>
          <a:p>
            <a:pPr lvl="2" eaLnBrk="1" hangingPunct="1"/>
            <a:r>
              <a:rPr lang="en-US" altLang="en-US" dirty="0" smtClean="0"/>
              <a:t>235 lighting fires</a:t>
            </a:r>
          </a:p>
          <a:p>
            <a:pPr lvl="2" eaLnBrk="1" hangingPunct="1"/>
            <a:r>
              <a:rPr lang="en-US" altLang="en-US" dirty="0" smtClean="0"/>
              <a:t>Typically only 100 acres burned</a:t>
            </a:r>
          </a:p>
          <a:p>
            <a:pPr lvl="2" eaLnBrk="1" hangingPunct="1"/>
            <a:r>
              <a:rPr lang="en-US" altLang="en-US" dirty="0" smtClean="0"/>
              <a:t>Policy thought to be a success</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40</a:t>
            </a:fld>
            <a:r>
              <a:rPr lang="en-US" altLang="en-US" smtClean="0"/>
              <a:t> / 99</a:t>
            </a:r>
            <a:endParaRPr lang="en-US" altLang="en-US" dirty="0"/>
          </a:p>
        </p:txBody>
      </p:sp>
    </p:spTree>
    <p:extLst>
      <p:ext uri="{BB962C8B-B14F-4D97-AF65-F5344CB8AC3E}">
        <p14:creationId xmlns:p14="http://schemas.microsoft.com/office/powerpoint/2010/main" val="39049832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dirty="0" smtClean="0"/>
              <a:t>Assessing the Risk:  Lightning Fires + Drought</a:t>
            </a:r>
          </a:p>
        </p:txBody>
      </p:sp>
      <p:sp>
        <p:nvSpPr>
          <p:cNvPr id="24580" name="Rectangle 3"/>
          <p:cNvSpPr>
            <a:spLocks noGrp="1" noChangeArrowheads="1"/>
          </p:cNvSpPr>
          <p:nvPr>
            <p:ph idx="1"/>
          </p:nvPr>
        </p:nvSpPr>
        <p:spPr/>
        <p:txBody>
          <a:bodyPr/>
          <a:lstStyle/>
          <a:p>
            <a:pPr marL="0" indent="0" eaLnBrk="1" hangingPunct="1">
              <a:buNone/>
            </a:pPr>
            <a:r>
              <a:rPr lang="en-US" altLang="en-US" dirty="0" smtClean="0"/>
              <a:t>Yellowstone National Park (1988)</a:t>
            </a:r>
          </a:p>
          <a:p>
            <a:pPr marL="0" indent="0" eaLnBrk="1" hangingPunct="1">
              <a:buNone/>
            </a:pPr>
            <a:endParaRPr lang="en-US" altLang="en-US" dirty="0" smtClean="0"/>
          </a:p>
          <a:p>
            <a:pPr eaLnBrk="1" hangingPunct="1"/>
            <a:r>
              <a:rPr lang="en-US" altLang="en-US" dirty="0" smtClean="0"/>
              <a:t>Dry 1987 – 1988 winter</a:t>
            </a:r>
          </a:p>
          <a:p>
            <a:pPr eaLnBrk="1" hangingPunct="1"/>
            <a:r>
              <a:rPr lang="en-US" altLang="en-US" dirty="0" smtClean="0"/>
              <a:t>Dry June &amp; July 1988</a:t>
            </a:r>
          </a:p>
          <a:p>
            <a:pPr lvl="1" eaLnBrk="1" hangingPunct="1"/>
            <a:r>
              <a:rPr lang="en-US" altLang="en-US" dirty="0" smtClean="0"/>
              <a:t>Lighting fires began, but no rain</a:t>
            </a:r>
          </a:p>
          <a:p>
            <a:pPr eaLnBrk="1" hangingPunct="1"/>
            <a:r>
              <a:rPr lang="en-US" altLang="en-US" dirty="0" smtClean="0"/>
              <a:t>Late July:  17,000 acres burned</a:t>
            </a:r>
          </a:p>
          <a:p>
            <a:pPr lvl="1" eaLnBrk="1" hangingPunct="1"/>
            <a:r>
              <a:rPr lang="en-US" altLang="en-US" dirty="0" smtClean="0"/>
              <a:t>Decision made to extinguish all fires.</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41</a:t>
            </a:fld>
            <a:r>
              <a:rPr lang="en-US" altLang="en-US" smtClean="0"/>
              <a:t> / 99</a:t>
            </a:r>
            <a:endParaRPr lang="en-US" altLang="en-US" dirty="0"/>
          </a:p>
        </p:txBody>
      </p:sp>
    </p:spTree>
    <p:extLst>
      <p:ext uri="{BB962C8B-B14F-4D97-AF65-F5344CB8AC3E}">
        <p14:creationId xmlns:p14="http://schemas.microsoft.com/office/powerpoint/2010/main" val="18538724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dirty="0" smtClean="0"/>
              <a:t>Assessing the Risk:  Lightning Fires + Drought</a:t>
            </a:r>
          </a:p>
        </p:txBody>
      </p:sp>
      <p:sp>
        <p:nvSpPr>
          <p:cNvPr id="24580" name="Rectangle 3"/>
          <p:cNvSpPr>
            <a:spLocks noGrp="1" noChangeArrowheads="1"/>
          </p:cNvSpPr>
          <p:nvPr>
            <p:ph idx="1"/>
          </p:nvPr>
        </p:nvSpPr>
        <p:spPr/>
        <p:txBody>
          <a:bodyPr/>
          <a:lstStyle/>
          <a:p>
            <a:pPr marL="0" indent="0" eaLnBrk="1" hangingPunct="1">
              <a:buNone/>
            </a:pPr>
            <a:r>
              <a:rPr lang="en-US" altLang="en-US" dirty="0" smtClean="0"/>
              <a:t>Yellowstone National Park (1988)</a:t>
            </a:r>
          </a:p>
          <a:p>
            <a:pPr marL="0" indent="0" eaLnBrk="1" hangingPunct="1">
              <a:buNone/>
            </a:pPr>
            <a:endParaRPr lang="en-US" altLang="en-US" dirty="0" smtClean="0"/>
          </a:p>
          <a:p>
            <a:pPr eaLnBrk="1" hangingPunct="1"/>
            <a:r>
              <a:rPr lang="en-US" altLang="en-US" dirty="0" smtClean="0"/>
              <a:t>Problems:</a:t>
            </a:r>
          </a:p>
          <a:p>
            <a:pPr lvl="1" eaLnBrk="1" hangingPunct="1"/>
            <a:r>
              <a:rPr lang="en-US" altLang="en-US" dirty="0" smtClean="0"/>
              <a:t>Mountain pine beetle infestation</a:t>
            </a:r>
          </a:p>
          <a:p>
            <a:pPr lvl="1" eaLnBrk="1" hangingPunct="1"/>
            <a:r>
              <a:rPr lang="en-US" altLang="en-US" dirty="0" smtClean="0"/>
              <a:t>Nine decades of fire suppression = lots of dead vegetation</a:t>
            </a:r>
          </a:p>
          <a:p>
            <a:pPr lvl="1" eaLnBrk="1" hangingPunct="1"/>
            <a:r>
              <a:rPr lang="en-US" altLang="en-US" dirty="0" smtClean="0"/>
              <a:t>Moisture levels in dead wood extremely low</a:t>
            </a:r>
          </a:p>
          <a:p>
            <a:pPr lvl="1" eaLnBrk="1" hangingPunct="1"/>
            <a:r>
              <a:rPr lang="en-US" altLang="en-US" dirty="0" smtClean="0"/>
              <a:t>High temperatures and lack of summer rain</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42</a:t>
            </a:fld>
            <a:r>
              <a:rPr lang="en-US" altLang="en-US" smtClean="0"/>
              <a:t> / 99</a:t>
            </a:r>
            <a:endParaRPr lang="en-US" altLang="en-US" dirty="0"/>
          </a:p>
        </p:txBody>
      </p:sp>
    </p:spTree>
    <p:extLst>
      <p:ext uri="{BB962C8B-B14F-4D97-AF65-F5344CB8AC3E}">
        <p14:creationId xmlns:p14="http://schemas.microsoft.com/office/powerpoint/2010/main" val="4942035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dirty="0" smtClean="0"/>
              <a:t>Assessing the Risk:  Lightning Fires + Drought</a:t>
            </a:r>
          </a:p>
        </p:txBody>
      </p:sp>
      <p:sp>
        <p:nvSpPr>
          <p:cNvPr id="24580" name="Rectangle 3"/>
          <p:cNvSpPr>
            <a:spLocks noGrp="1" noChangeArrowheads="1"/>
          </p:cNvSpPr>
          <p:nvPr>
            <p:ph idx="1"/>
          </p:nvPr>
        </p:nvSpPr>
        <p:spPr>
          <a:xfrm>
            <a:off x="797983" y="1524000"/>
            <a:ext cx="11280945" cy="5105400"/>
          </a:xfrm>
        </p:spPr>
        <p:txBody>
          <a:bodyPr/>
          <a:lstStyle/>
          <a:p>
            <a:pPr marL="0" indent="0" eaLnBrk="1" hangingPunct="1">
              <a:buNone/>
            </a:pPr>
            <a:r>
              <a:rPr lang="en-US" altLang="en-US" dirty="0" smtClean="0"/>
              <a:t>Yellowstone National Park (1988)</a:t>
            </a:r>
          </a:p>
          <a:p>
            <a:pPr marL="0" indent="0" eaLnBrk="1" hangingPunct="1">
              <a:buNone/>
            </a:pPr>
            <a:endParaRPr lang="en-US" altLang="en-US" dirty="0" smtClean="0"/>
          </a:p>
          <a:p>
            <a:pPr eaLnBrk="1" hangingPunct="1"/>
            <a:r>
              <a:rPr lang="en-US" altLang="en-US" dirty="0" smtClean="0"/>
              <a:t>Aftermath</a:t>
            </a:r>
          </a:p>
          <a:p>
            <a:pPr lvl="1" eaLnBrk="1" hangingPunct="1"/>
            <a:r>
              <a:rPr lang="en-US" altLang="en-US" dirty="0" smtClean="0"/>
              <a:t>793,880 acres of land burned </a:t>
            </a:r>
          </a:p>
        </p:txBody>
      </p:sp>
      <p:sp>
        <p:nvSpPr>
          <p:cNvPr id="4" name="Text Box 6"/>
          <p:cNvSpPr txBox="1">
            <a:spLocks noChangeArrowheads="1"/>
          </p:cNvSpPr>
          <p:nvPr/>
        </p:nvSpPr>
        <p:spPr bwMode="auto">
          <a:xfrm>
            <a:off x="619895" y="6492081"/>
            <a:ext cx="87827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None/>
            </a:pPr>
            <a:r>
              <a:rPr lang="en-US" altLang="en-US" sz="1200" dirty="0">
                <a:solidFill>
                  <a:schemeClr val="tx1"/>
                </a:solidFill>
              </a:rPr>
              <a:t>Source:  </a:t>
            </a:r>
            <a:r>
              <a:rPr lang="en-US" altLang="en-US" sz="1200" dirty="0" smtClean="0">
                <a:hlinkClick r:id="rId3"/>
              </a:rPr>
              <a:t>http://southport.jpl.nasa.gov/pio/srl2/sirc/srl2-yellowstone.html</a:t>
            </a:r>
            <a:r>
              <a:rPr lang="en-US" altLang="en-US" sz="1200" dirty="0" smtClean="0">
                <a:solidFill>
                  <a:schemeClr val="tx1"/>
                </a:solidFill>
              </a:rPr>
              <a:t> </a:t>
            </a:r>
            <a:r>
              <a:rPr lang="en-US" altLang="en-US" sz="1200" dirty="0">
                <a:solidFill>
                  <a:schemeClr val="tx1"/>
                </a:solidFill>
              </a:rPr>
              <a:t> &amp; </a:t>
            </a:r>
            <a:r>
              <a:rPr lang="en-US" altLang="en-US" sz="1200" dirty="0">
                <a:solidFill>
                  <a:schemeClr val="tx1"/>
                </a:solidFill>
                <a:hlinkClick r:id="rId4"/>
              </a:rPr>
              <a:t>http://</a:t>
            </a:r>
            <a:r>
              <a:rPr lang="en-US" altLang="en-US" sz="1200" dirty="0" smtClean="0">
                <a:solidFill>
                  <a:schemeClr val="tx1"/>
                </a:solidFill>
                <a:hlinkClick r:id="rId4"/>
              </a:rPr>
              <a:t>www.cotf.edu/ete/modules/yellowstone/YFsituation.html</a:t>
            </a:r>
            <a:r>
              <a:rPr lang="en-US" altLang="en-US" sz="1200" dirty="0" smtClean="0">
                <a:solidFill>
                  <a:schemeClr val="tx1"/>
                </a:solidFill>
              </a:rPr>
              <a:t> </a:t>
            </a:r>
            <a:endParaRPr lang="en-US" altLang="en-US" sz="1200" dirty="0" smtClean="0"/>
          </a:p>
        </p:txBody>
      </p:sp>
      <p:pic>
        <p:nvPicPr>
          <p:cNvPr id="5" name="Picture 2" descr="Image of a map showing Yellowstone National Park.  Please have someone assist you with th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0720" y="1006991"/>
            <a:ext cx="4650378"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43</a:t>
            </a:fld>
            <a:r>
              <a:rPr lang="en-US" altLang="en-US" smtClean="0"/>
              <a:t> / 99</a:t>
            </a:r>
            <a:endParaRPr lang="en-US" altLang="en-US" dirty="0"/>
          </a:p>
        </p:txBody>
      </p:sp>
    </p:spTree>
    <p:extLst>
      <p:ext uri="{BB962C8B-B14F-4D97-AF65-F5344CB8AC3E}">
        <p14:creationId xmlns:p14="http://schemas.microsoft.com/office/powerpoint/2010/main" val="5004295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dirty="0" smtClean="0"/>
              <a:t>Assessing the Risk:  Lightning Fires + Drought</a:t>
            </a:r>
          </a:p>
        </p:txBody>
      </p:sp>
      <p:sp>
        <p:nvSpPr>
          <p:cNvPr id="24580" name="Rectangle 3"/>
          <p:cNvSpPr>
            <a:spLocks noGrp="1" noChangeArrowheads="1"/>
          </p:cNvSpPr>
          <p:nvPr>
            <p:ph idx="1"/>
          </p:nvPr>
        </p:nvSpPr>
        <p:spPr>
          <a:xfrm>
            <a:off x="797983" y="1524000"/>
            <a:ext cx="11280945" cy="5105400"/>
          </a:xfrm>
        </p:spPr>
        <p:txBody>
          <a:bodyPr/>
          <a:lstStyle/>
          <a:p>
            <a:pPr marL="0" indent="0" eaLnBrk="1" hangingPunct="1">
              <a:buNone/>
            </a:pPr>
            <a:r>
              <a:rPr lang="en-US" altLang="en-US" dirty="0" smtClean="0"/>
              <a:t>Yellowstone National Park (1988)</a:t>
            </a:r>
          </a:p>
          <a:p>
            <a:pPr marL="0" indent="0" eaLnBrk="1" hangingPunct="1">
              <a:buNone/>
            </a:pPr>
            <a:endParaRPr lang="en-US" altLang="en-US" dirty="0" smtClean="0"/>
          </a:p>
          <a:p>
            <a:pPr eaLnBrk="1" hangingPunct="1"/>
            <a:r>
              <a:rPr lang="en-US" altLang="en-US" dirty="0" smtClean="0"/>
              <a:t>Aftermath</a:t>
            </a:r>
          </a:p>
          <a:p>
            <a:pPr lvl="1" eaLnBrk="1" hangingPunct="1"/>
            <a:r>
              <a:rPr lang="en-US" altLang="en-US" dirty="0" smtClean="0"/>
              <a:t>Appearance of fertile soils and varied vegetation</a:t>
            </a:r>
          </a:p>
          <a:p>
            <a:pPr lvl="1" eaLnBrk="1" hangingPunct="1"/>
            <a:r>
              <a:rPr lang="en-US" altLang="en-US" dirty="0" smtClean="0"/>
              <a:t>Grasslands reappeared</a:t>
            </a:r>
          </a:p>
          <a:p>
            <a:pPr lvl="1" eaLnBrk="1" hangingPunct="1"/>
            <a:r>
              <a:rPr lang="en-US" altLang="en-US" dirty="0" smtClean="0"/>
              <a:t>Recolonization of tree species</a:t>
            </a:r>
          </a:p>
          <a:p>
            <a:pPr lvl="1" eaLnBrk="1" hangingPunct="1"/>
            <a:r>
              <a:rPr lang="en-US" altLang="en-US" dirty="0" smtClean="0"/>
              <a:t>Bears graze more in burn areas</a:t>
            </a:r>
          </a:p>
          <a:p>
            <a:pPr lvl="1" eaLnBrk="1" hangingPunct="1"/>
            <a:r>
              <a:rPr lang="en-US" altLang="en-US" dirty="0" smtClean="0"/>
              <a:t>Birds have more dead wood for nests</a:t>
            </a:r>
          </a:p>
          <a:p>
            <a:pPr lvl="1" eaLnBrk="1" hangingPunct="1"/>
            <a:r>
              <a:rPr lang="en-US" altLang="en-US" dirty="0" smtClean="0"/>
              <a:t>New vegetation slows/prevents erosion in watersheds</a:t>
            </a:r>
          </a:p>
        </p:txBody>
      </p:sp>
      <p:sp>
        <p:nvSpPr>
          <p:cNvPr id="4" name="Text Box 6"/>
          <p:cNvSpPr txBox="1">
            <a:spLocks noChangeArrowheads="1"/>
          </p:cNvSpPr>
          <p:nvPr/>
        </p:nvSpPr>
        <p:spPr bwMode="auto">
          <a:xfrm>
            <a:off x="619895" y="6492081"/>
            <a:ext cx="46426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None/>
            </a:pPr>
            <a:r>
              <a:rPr lang="en-US" altLang="en-US" sz="1200" dirty="0">
                <a:solidFill>
                  <a:schemeClr val="tx1"/>
                </a:solidFill>
              </a:rPr>
              <a:t>Source:  </a:t>
            </a:r>
            <a:r>
              <a:rPr lang="en-US" altLang="en-US" sz="1200" dirty="0" smtClean="0">
                <a:hlinkClick r:id="rId3"/>
              </a:rPr>
              <a:t>http://southport.jpl.nasa.gov/pio/srl2/sirc/srl2-yellowstone.html</a:t>
            </a:r>
            <a:r>
              <a:rPr lang="en-US" altLang="en-US" sz="1200" dirty="0" smtClean="0">
                <a:solidFill>
                  <a:schemeClr val="tx1"/>
                </a:solidFill>
              </a:rPr>
              <a:t> </a:t>
            </a:r>
            <a:endParaRPr lang="en-US" altLang="en-US" sz="1200" dirty="0" smtClean="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44</a:t>
            </a:fld>
            <a:r>
              <a:rPr lang="en-US" altLang="en-US" smtClean="0"/>
              <a:t> / 99</a:t>
            </a:r>
            <a:endParaRPr lang="en-US" altLang="en-US" dirty="0"/>
          </a:p>
        </p:txBody>
      </p:sp>
    </p:spTree>
    <p:extLst>
      <p:ext uri="{BB962C8B-B14F-4D97-AF65-F5344CB8AC3E}">
        <p14:creationId xmlns:p14="http://schemas.microsoft.com/office/powerpoint/2010/main" val="37245201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vs.gsfc.nasa.gov/vis/a010000/a010800/a010864/NASA_Viz.03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952" cy="685628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619895" y="6492081"/>
            <a:ext cx="5101076" cy="276999"/>
          </a:xfrm>
          <a:prstGeom prst="rect">
            <a:avLst/>
          </a:prstGeom>
          <a:solidFill>
            <a:srgbClr val="537A41"/>
          </a:solidFill>
          <a:ln>
            <a:noFill/>
          </a:ln>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None/>
            </a:pPr>
            <a:r>
              <a:rPr lang="en-US" altLang="en-US" sz="1200" dirty="0">
                <a:solidFill>
                  <a:schemeClr val="tx1"/>
                </a:solidFill>
              </a:rPr>
              <a:t>Source:  </a:t>
            </a:r>
            <a:r>
              <a:rPr lang="en-US" altLang="en-US" sz="1200" dirty="0">
                <a:solidFill>
                  <a:schemeClr val="tx1"/>
                </a:solidFill>
                <a:hlinkClick r:id="rId3"/>
              </a:rPr>
              <a:t>http://</a:t>
            </a:r>
            <a:r>
              <a:rPr lang="en-US" altLang="en-US" sz="1200" dirty="0" smtClean="0">
                <a:solidFill>
                  <a:schemeClr val="tx1"/>
                </a:solidFill>
                <a:hlinkClick r:id="rId3"/>
              </a:rPr>
              <a:t>svs.gsfc.nasa.gov/vis/a010000/a010800/a010864/index_svs.html</a:t>
            </a:r>
            <a:r>
              <a:rPr lang="en-US" altLang="en-US" sz="1200" dirty="0" smtClean="0">
                <a:solidFill>
                  <a:schemeClr val="tx1"/>
                </a:solidFill>
              </a:rPr>
              <a:t> </a:t>
            </a:r>
            <a:endParaRPr lang="en-US" altLang="en-US" sz="1200" dirty="0" smtClean="0"/>
          </a:p>
        </p:txBody>
      </p:sp>
      <p:sp>
        <p:nvSpPr>
          <p:cNvPr id="2" name="Slide Number Placeholder 1"/>
          <p:cNvSpPr>
            <a:spLocks noGrp="1"/>
          </p:cNvSpPr>
          <p:nvPr>
            <p:ph type="sldNum" sz="quarter" idx="10"/>
          </p:nvPr>
        </p:nvSpPr>
        <p:spPr/>
        <p:txBody>
          <a:bodyPr/>
          <a:lstStyle/>
          <a:p>
            <a:pPr>
              <a:defRPr/>
            </a:pPr>
            <a:fld id="{EC5200AB-D6A4-4445-ABA3-8DFA00B136BF}" type="slidenum">
              <a:rPr lang="en-US" altLang="en-US" smtClean="0"/>
              <a:pPr>
                <a:defRPr/>
              </a:pPr>
              <a:t>45</a:t>
            </a:fld>
            <a:r>
              <a:rPr lang="en-US" altLang="en-US" smtClean="0"/>
              <a:t> / 99</a:t>
            </a:r>
            <a:endParaRPr lang="en-US" altLang="en-US" dirty="0"/>
          </a:p>
        </p:txBody>
      </p:sp>
    </p:spTree>
    <p:extLst>
      <p:ext uri="{BB962C8B-B14F-4D97-AF65-F5344CB8AC3E}">
        <p14:creationId xmlns:p14="http://schemas.microsoft.com/office/powerpoint/2010/main" val="3357440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797984" y="87313"/>
            <a:ext cx="11394016" cy="1143000"/>
          </a:xfrm>
        </p:spPr>
        <p:txBody>
          <a:bodyPr/>
          <a:lstStyle/>
          <a:p>
            <a:pPr eaLnBrk="1" hangingPunct="1"/>
            <a:r>
              <a:rPr lang="en-US" altLang="en-US" dirty="0" smtClean="0"/>
              <a:t>Assessing the Risk: Humans + Drought + Weather</a:t>
            </a:r>
          </a:p>
        </p:txBody>
      </p:sp>
      <p:sp>
        <p:nvSpPr>
          <p:cNvPr id="24580" name="Rectangle 3"/>
          <p:cNvSpPr>
            <a:spLocks noGrp="1" noChangeArrowheads="1"/>
          </p:cNvSpPr>
          <p:nvPr>
            <p:ph idx="1"/>
          </p:nvPr>
        </p:nvSpPr>
        <p:spPr>
          <a:xfrm>
            <a:off x="797983" y="1524000"/>
            <a:ext cx="11280945" cy="5105400"/>
          </a:xfrm>
        </p:spPr>
        <p:txBody>
          <a:bodyPr/>
          <a:lstStyle/>
          <a:p>
            <a:pPr marL="0" indent="0" eaLnBrk="1" hangingPunct="1">
              <a:buNone/>
            </a:pPr>
            <a:r>
              <a:rPr lang="en-US" altLang="en-US" dirty="0" smtClean="0">
                <a:solidFill>
                  <a:srgbClr val="FF6600"/>
                </a:solidFill>
              </a:rPr>
              <a:t>Peshtigo, Wisconsin (1871)</a:t>
            </a:r>
          </a:p>
          <a:p>
            <a:pPr marL="0" indent="0" eaLnBrk="1" hangingPunct="1">
              <a:buNone/>
            </a:pPr>
            <a:endParaRPr lang="en-US" altLang="en-US" dirty="0" smtClean="0"/>
          </a:p>
          <a:p>
            <a:pPr eaLnBrk="1" hangingPunct="1"/>
            <a:r>
              <a:rPr lang="en-US" altLang="en-US" dirty="0" smtClean="0"/>
              <a:t>October 8, 1871</a:t>
            </a:r>
          </a:p>
          <a:p>
            <a:pPr eaLnBrk="1" hangingPunct="1"/>
            <a:r>
              <a:rPr lang="en-US" altLang="en-US" dirty="0" smtClean="0"/>
              <a:t>Overshadowed by the Great Chicago Fire</a:t>
            </a:r>
          </a:p>
          <a:p>
            <a:pPr eaLnBrk="1" hangingPunct="1"/>
            <a:r>
              <a:rPr lang="en-US" altLang="en-US" dirty="0" smtClean="0"/>
              <a:t>covered 2,400 square miles</a:t>
            </a:r>
          </a:p>
          <a:p>
            <a:pPr marL="0" indent="0" eaLnBrk="1" hangingPunct="1">
              <a:buNone/>
            </a:pPr>
            <a:endParaRPr lang="en-US" altLang="en-US" dirty="0" smtClean="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1607" y="1143000"/>
            <a:ext cx="33464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17028" y="6477000"/>
            <a:ext cx="536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400" dirty="0">
                <a:solidFill>
                  <a:schemeClr val="tx1"/>
                </a:solidFill>
              </a:rPr>
              <a:t>Sources:   </a:t>
            </a:r>
            <a:r>
              <a:rPr lang="en-US" altLang="en-US" sz="1400" dirty="0">
                <a:solidFill>
                  <a:schemeClr val="tx1"/>
                </a:solidFill>
                <a:hlinkClick r:id="rId4"/>
              </a:rPr>
              <a:t>http://www.peshtigofire.info/</a:t>
            </a:r>
            <a:r>
              <a:rPr lang="en-US" altLang="en-US" sz="1400" dirty="0">
                <a:solidFill>
                  <a:schemeClr val="tx1"/>
                </a:solidFill>
              </a:rPr>
              <a:t> &amp; </a:t>
            </a:r>
            <a:r>
              <a:rPr lang="en-US" altLang="en-US" sz="1400" dirty="0">
                <a:solidFill>
                  <a:srgbClr val="000000"/>
                </a:solidFill>
                <a:hlinkClick r:id="rId5"/>
              </a:rPr>
              <a:t>Wisconsin Electronic Reader</a:t>
            </a:r>
            <a:r>
              <a:rPr lang="en-US" altLang="en-US" sz="1400" dirty="0">
                <a:solidFill>
                  <a:schemeClr val="tx1"/>
                </a:solidFill>
              </a:rPr>
              <a:t> </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46</a:t>
            </a:fld>
            <a:r>
              <a:rPr lang="en-US" altLang="en-US" smtClean="0"/>
              <a:t> / 99</a:t>
            </a:r>
            <a:endParaRPr lang="en-US" altLang="en-US" dirty="0"/>
          </a:p>
        </p:txBody>
      </p:sp>
    </p:spTree>
    <p:extLst>
      <p:ext uri="{BB962C8B-B14F-4D97-AF65-F5344CB8AC3E}">
        <p14:creationId xmlns:p14="http://schemas.microsoft.com/office/powerpoint/2010/main" val="20911810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797984" y="87313"/>
            <a:ext cx="11394016" cy="1143000"/>
          </a:xfrm>
        </p:spPr>
        <p:txBody>
          <a:bodyPr/>
          <a:lstStyle/>
          <a:p>
            <a:r>
              <a:rPr lang="en-US" altLang="en-US" dirty="0" smtClean="0"/>
              <a:t>Assessing the Risk: Humans + Drought + Weather</a:t>
            </a:r>
          </a:p>
        </p:txBody>
      </p:sp>
      <p:sp>
        <p:nvSpPr>
          <p:cNvPr id="61444" name="Rectangle 3"/>
          <p:cNvSpPr>
            <a:spLocks noGrp="1" noChangeArrowheads="1"/>
          </p:cNvSpPr>
          <p:nvPr>
            <p:ph idx="1"/>
          </p:nvPr>
        </p:nvSpPr>
        <p:spPr/>
        <p:txBody>
          <a:bodyPr/>
          <a:lstStyle/>
          <a:p>
            <a:pPr marL="0" indent="0">
              <a:buNone/>
            </a:pPr>
            <a:r>
              <a:rPr lang="en-US" altLang="en-US" dirty="0" smtClean="0">
                <a:solidFill>
                  <a:srgbClr val="FF6600"/>
                </a:solidFill>
              </a:rPr>
              <a:t>Peshtigo, Wisconsin (1871)</a:t>
            </a:r>
          </a:p>
          <a:p>
            <a:endParaRPr lang="en-US" altLang="en-US" dirty="0" smtClean="0"/>
          </a:p>
          <a:p>
            <a:r>
              <a:rPr lang="en-US" altLang="en-US" dirty="0" smtClean="0"/>
              <a:t>The Cause</a:t>
            </a:r>
          </a:p>
          <a:p>
            <a:pPr lvl="1"/>
            <a:r>
              <a:rPr lang="en-US" altLang="en-US" dirty="0" smtClean="0"/>
              <a:t>Settlement/Industry</a:t>
            </a:r>
          </a:p>
          <a:p>
            <a:pPr lvl="2"/>
            <a:r>
              <a:rPr lang="en-US" altLang="en-US" dirty="0" smtClean="0"/>
              <a:t>Slash and burn techniques</a:t>
            </a:r>
          </a:p>
          <a:p>
            <a:pPr lvl="1"/>
            <a:r>
              <a:rPr lang="en-US" altLang="en-US" dirty="0" smtClean="0"/>
              <a:t>Weather</a:t>
            </a:r>
          </a:p>
          <a:p>
            <a:pPr lvl="2"/>
            <a:r>
              <a:rPr lang="en-US" altLang="en-US" dirty="0" smtClean="0"/>
              <a:t>High temperatures</a:t>
            </a:r>
          </a:p>
          <a:p>
            <a:pPr lvl="2"/>
            <a:r>
              <a:rPr lang="en-US" altLang="en-US" dirty="0" smtClean="0"/>
              <a:t>Drought conditions</a:t>
            </a:r>
          </a:p>
          <a:p>
            <a:pPr lvl="2"/>
            <a:r>
              <a:rPr lang="en-US" altLang="en-US" dirty="0" smtClean="0"/>
              <a:t>Strong low pressure storm</a:t>
            </a:r>
          </a:p>
          <a:p>
            <a:pPr lvl="2"/>
            <a:endParaRPr lang="en-US" altLang="en-US" dirty="0" smtClean="0"/>
          </a:p>
        </p:txBody>
      </p:sp>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730" y="1070427"/>
            <a:ext cx="4612352" cy="538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905" y="4345045"/>
            <a:ext cx="20288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17028" y="6477000"/>
            <a:ext cx="45443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None/>
            </a:pPr>
            <a:r>
              <a:rPr lang="en-US" altLang="en-US" sz="1400" dirty="0">
                <a:solidFill>
                  <a:schemeClr val="tx1"/>
                </a:solidFill>
              </a:rPr>
              <a:t>Sources:   </a:t>
            </a:r>
            <a:r>
              <a:rPr lang="en-US" altLang="en-US" sz="1400" dirty="0" smtClean="0">
                <a:hlinkClick r:id="rId5"/>
              </a:rPr>
              <a:t>http://www.angelfire.com/mi2/gfmeteor/fires.htm</a:t>
            </a:r>
            <a:r>
              <a:rPr lang="en-US" altLang="en-US" sz="1400" dirty="0" smtClean="0">
                <a:solidFill>
                  <a:schemeClr val="tx1"/>
                </a:solidFill>
              </a:rPr>
              <a:t> </a:t>
            </a:r>
            <a:endParaRPr lang="en-US" altLang="en-US" sz="1400" dirty="0" smtClean="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47</a:t>
            </a:fld>
            <a:r>
              <a:rPr lang="en-US" altLang="en-US" smtClean="0"/>
              <a:t> / 99</a:t>
            </a:r>
            <a:endParaRPr lang="en-US" altLang="en-US" dirty="0"/>
          </a:p>
        </p:txBody>
      </p:sp>
    </p:spTree>
    <p:extLst>
      <p:ext uri="{BB962C8B-B14F-4D97-AF65-F5344CB8AC3E}">
        <p14:creationId xmlns:p14="http://schemas.microsoft.com/office/powerpoint/2010/main" val="5082009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226" y="14289"/>
            <a:ext cx="7815263"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C5200AB-D6A4-4445-ABA3-8DFA00B136BF}" type="slidenum">
              <a:rPr lang="en-US" altLang="en-US" smtClean="0"/>
              <a:pPr>
                <a:defRPr/>
              </a:pPr>
              <a:t>48</a:t>
            </a:fld>
            <a:r>
              <a:rPr lang="en-US" altLang="en-US" smtClean="0"/>
              <a:t> / 99</a:t>
            </a:r>
            <a:endParaRPr lang="en-US" altLang="en-US" dirty="0"/>
          </a:p>
        </p:txBody>
      </p:sp>
    </p:spTree>
    <p:extLst>
      <p:ext uri="{BB962C8B-B14F-4D97-AF65-F5344CB8AC3E}">
        <p14:creationId xmlns:p14="http://schemas.microsoft.com/office/powerpoint/2010/main" val="31945742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descr="WER2002-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1" y="76200"/>
            <a:ext cx="7891463"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7"/>
          <p:cNvSpPr txBox="1">
            <a:spLocks noChangeArrowheads="1"/>
          </p:cNvSpPr>
          <p:nvPr/>
        </p:nvSpPr>
        <p:spPr bwMode="auto">
          <a:xfrm>
            <a:off x="2152650" y="5232400"/>
            <a:ext cx="78914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AutoNum type="arabicParenR"/>
            </a:pPr>
            <a:r>
              <a:rPr lang="en-US" altLang="en-US" sz="1800" dirty="0">
                <a:solidFill>
                  <a:schemeClr val="tx1"/>
                </a:solidFill>
              </a:rPr>
              <a:t>rebuilt Catholic church (the site of the Fire Museum today); </a:t>
            </a:r>
          </a:p>
          <a:p>
            <a:pPr eaLnBrk="1" hangingPunct="1">
              <a:spcBef>
                <a:spcPct val="0"/>
              </a:spcBef>
              <a:buFontTx/>
              <a:buAutoNum type="arabicParenR"/>
            </a:pPr>
            <a:r>
              <a:rPr lang="en-US" altLang="en-US" sz="1800" dirty="0">
                <a:solidFill>
                  <a:schemeClr val="tx1"/>
                </a:solidFill>
              </a:rPr>
              <a:t>restored Peshtigo Company sawmill; </a:t>
            </a:r>
          </a:p>
          <a:p>
            <a:pPr eaLnBrk="1" hangingPunct="1">
              <a:spcBef>
                <a:spcPct val="0"/>
              </a:spcBef>
              <a:buFontTx/>
              <a:buAutoNum type="arabicParenR"/>
            </a:pPr>
            <a:r>
              <a:rPr lang="en-US" altLang="en-US" sz="1800" dirty="0">
                <a:solidFill>
                  <a:schemeClr val="tx1"/>
                </a:solidFill>
              </a:rPr>
              <a:t>new Congregational church (this building was moved across the river in 1926 and later became the Fire Museum</a:t>
            </a:r>
            <a:r>
              <a:rPr lang="en-US" altLang="en-US" sz="1800" dirty="0" smtClean="0">
                <a:solidFill>
                  <a:schemeClr val="tx1"/>
                </a:solidFill>
              </a:rPr>
              <a:t>).</a:t>
            </a:r>
            <a:endParaRPr lang="en-US" altLang="en-US" sz="1800" dirty="0">
              <a:solidFill>
                <a:schemeClr val="tx1"/>
              </a:solidFill>
            </a:endParaRPr>
          </a:p>
        </p:txBody>
      </p:sp>
      <p:sp>
        <p:nvSpPr>
          <p:cNvPr id="4" name="Text Box 6"/>
          <p:cNvSpPr txBox="1">
            <a:spLocks noChangeArrowheads="1"/>
          </p:cNvSpPr>
          <p:nvPr/>
        </p:nvSpPr>
        <p:spPr bwMode="auto">
          <a:xfrm>
            <a:off x="617028" y="6477000"/>
            <a:ext cx="5360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400" dirty="0">
                <a:solidFill>
                  <a:schemeClr val="tx1"/>
                </a:solidFill>
              </a:rPr>
              <a:t>Sources:   </a:t>
            </a:r>
            <a:r>
              <a:rPr lang="en-US" altLang="en-US" sz="1400" dirty="0">
                <a:solidFill>
                  <a:schemeClr val="tx1"/>
                </a:solidFill>
                <a:hlinkClick r:id="rId4"/>
              </a:rPr>
              <a:t>http://www.peshtigofire.info/</a:t>
            </a:r>
            <a:r>
              <a:rPr lang="en-US" altLang="en-US" sz="1400" dirty="0">
                <a:solidFill>
                  <a:schemeClr val="tx1"/>
                </a:solidFill>
              </a:rPr>
              <a:t> &amp; </a:t>
            </a:r>
            <a:r>
              <a:rPr lang="en-US" altLang="en-US" sz="1400" dirty="0">
                <a:solidFill>
                  <a:srgbClr val="000000"/>
                </a:solidFill>
                <a:hlinkClick r:id="rId5"/>
              </a:rPr>
              <a:t>Wisconsin Electronic Reader</a:t>
            </a:r>
            <a:r>
              <a:rPr lang="en-US" altLang="en-US" sz="1400" dirty="0">
                <a:solidFill>
                  <a:schemeClr val="tx1"/>
                </a:solidFill>
              </a:rPr>
              <a:t> </a:t>
            </a:r>
          </a:p>
        </p:txBody>
      </p:sp>
      <p:sp>
        <p:nvSpPr>
          <p:cNvPr id="2" name="Slide Number Placeholder 1"/>
          <p:cNvSpPr>
            <a:spLocks noGrp="1"/>
          </p:cNvSpPr>
          <p:nvPr>
            <p:ph type="sldNum" sz="quarter" idx="10"/>
          </p:nvPr>
        </p:nvSpPr>
        <p:spPr/>
        <p:txBody>
          <a:bodyPr/>
          <a:lstStyle/>
          <a:p>
            <a:pPr>
              <a:defRPr/>
            </a:pPr>
            <a:fld id="{EC5200AB-D6A4-4445-ABA3-8DFA00B136BF}" type="slidenum">
              <a:rPr lang="en-US" altLang="en-US" smtClean="0"/>
              <a:pPr>
                <a:defRPr/>
              </a:pPr>
              <a:t>49</a:t>
            </a:fld>
            <a:r>
              <a:rPr lang="en-US" altLang="en-US" smtClean="0"/>
              <a:t> / 99</a:t>
            </a:r>
            <a:endParaRPr lang="en-US" altLang="en-US" dirty="0"/>
          </a:p>
        </p:txBody>
      </p:sp>
    </p:spTree>
    <p:extLst>
      <p:ext uri="{BB962C8B-B14F-4D97-AF65-F5344CB8AC3E}">
        <p14:creationId xmlns:p14="http://schemas.microsoft.com/office/powerpoint/2010/main" val="3155201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Assessing the Risk</a:t>
            </a:r>
            <a:endParaRPr lang="en-US" dirty="0"/>
          </a:p>
        </p:txBody>
      </p:sp>
      <p:graphicFrame>
        <p:nvGraphicFramePr>
          <p:cNvPr id="4" name="Content Placeholder 3"/>
          <p:cNvGraphicFramePr>
            <a:graphicFrameLocks noGrp="1"/>
          </p:cNvGraphicFramePr>
          <p:nvPr>
            <p:ph idx="1"/>
            <p:extLst/>
          </p:nvPr>
        </p:nvGraphicFramePr>
        <p:xfrm>
          <a:off x="798513" y="1524000"/>
          <a:ext cx="10987086" cy="4511040"/>
        </p:xfrm>
        <a:graphic>
          <a:graphicData uri="http://schemas.openxmlformats.org/drawingml/2006/table">
            <a:tbl>
              <a:tblPr firstRow="1" bandRow="1">
                <a:tableStyleId>{91EBBBCC-DAD2-459C-BE2E-F6DE35CF9A28}</a:tableStyleId>
              </a:tblPr>
              <a:tblGrid>
                <a:gridCol w="3662362"/>
                <a:gridCol w="3662362"/>
                <a:gridCol w="3662362"/>
              </a:tblGrid>
              <a:tr h="370840">
                <a:tc>
                  <a:txBody>
                    <a:bodyPr/>
                    <a:lstStyle/>
                    <a:p>
                      <a:pPr algn="ctr"/>
                      <a:r>
                        <a:rPr lang="en-US" altLang="en-US" sz="2400" dirty="0" smtClean="0">
                          <a:solidFill>
                            <a:schemeClr val="bg1">
                              <a:lumMod val="20000"/>
                              <a:lumOff val="80000"/>
                            </a:schemeClr>
                          </a:solidFill>
                        </a:rPr>
                        <a:t>Fuel </a:t>
                      </a:r>
                      <a:endParaRPr lang="en-US" sz="2400" dirty="0">
                        <a:solidFill>
                          <a:schemeClr val="bg1">
                            <a:lumMod val="20000"/>
                            <a:lumOff val="80000"/>
                          </a:schemeClr>
                        </a:solidFill>
                      </a:endParaRPr>
                    </a:p>
                  </a:txBody>
                  <a:tcPr/>
                </a:tc>
                <a:tc>
                  <a:txBody>
                    <a:bodyPr/>
                    <a:lstStyle/>
                    <a:p>
                      <a:pPr algn="ctr"/>
                      <a:r>
                        <a:rPr lang="en-US" sz="2400" dirty="0" smtClean="0">
                          <a:solidFill>
                            <a:schemeClr val="bg1">
                              <a:lumMod val="20000"/>
                              <a:lumOff val="80000"/>
                            </a:schemeClr>
                          </a:solidFill>
                        </a:rPr>
                        <a:t>Oxygen</a:t>
                      </a:r>
                      <a:endParaRPr lang="en-US" sz="2400" dirty="0">
                        <a:solidFill>
                          <a:schemeClr val="bg1">
                            <a:lumMod val="20000"/>
                            <a:lumOff val="80000"/>
                          </a:schemeClr>
                        </a:solidFill>
                      </a:endParaRPr>
                    </a:p>
                  </a:txBody>
                  <a:tcPr/>
                </a:tc>
                <a:tc>
                  <a:txBody>
                    <a:bodyPr/>
                    <a:lstStyle/>
                    <a:p>
                      <a:pPr algn="ctr"/>
                      <a:r>
                        <a:rPr lang="en-US" altLang="en-US" sz="2400" dirty="0" smtClean="0">
                          <a:solidFill>
                            <a:schemeClr val="bg1">
                              <a:lumMod val="20000"/>
                              <a:lumOff val="80000"/>
                            </a:schemeClr>
                          </a:solidFill>
                        </a:rPr>
                        <a:t>Heat</a:t>
                      </a:r>
                      <a:endParaRPr lang="en-US" sz="2400" dirty="0">
                        <a:solidFill>
                          <a:schemeClr val="bg1">
                            <a:lumMod val="20000"/>
                            <a:lumOff val="80000"/>
                          </a:schemeClr>
                        </a:solidFill>
                      </a:endParaRPr>
                    </a:p>
                  </a:txBody>
                  <a:tcPr/>
                </a:tc>
              </a:tr>
              <a:tr h="370840">
                <a:tc>
                  <a:txBody>
                    <a:bodyPr/>
                    <a:lstStyle/>
                    <a:p>
                      <a:pPr lvl="0" eaLnBrk="1" hangingPunct="1"/>
                      <a:r>
                        <a:rPr lang="en-US" altLang="en-US" sz="2000" dirty="0" smtClean="0">
                          <a:solidFill>
                            <a:schemeClr val="accent4">
                              <a:lumMod val="50000"/>
                            </a:schemeClr>
                          </a:solidFill>
                        </a:rPr>
                        <a:t>Living vegetation</a:t>
                      </a:r>
                    </a:p>
                    <a:p>
                      <a:pPr lvl="0" eaLnBrk="1" hangingPunct="1"/>
                      <a:r>
                        <a:rPr lang="en-US" altLang="en-US" sz="2000" dirty="0" smtClean="0">
                          <a:solidFill>
                            <a:schemeClr val="accent4">
                              <a:lumMod val="50000"/>
                            </a:schemeClr>
                          </a:solidFill>
                        </a:rPr>
                        <a:t>Dead vegetation</a:t>
                      </a:r>
                    </a:p>
                    <a:p>
                      <a:pPr lvl="0" eaLnBrk="1" hangingPunct="1"/>
                      <a:r>
                        <a:rPr lang="en-US" altLang="en-US" sz="2000" dirty="0" smtClean="0">
                          <a:solidFill>
                            <a:schemeClr val="accent4">
                              <a:lumMod val="50000"/>
                            </a:schemeClr>
                          </a:solidFill>
                        </a:rPr>
                        <a:t>Organic subsurface material </a:t>
                      </a:r>
                    </a:p>
                    <a:p>
                      <a:pPr lvl="0" eaLnBrk="1" hangingPunct="1"/>
                      <a:r>
                        <a:rPr lang="en-US" altLang="en-US" sz="2000" dirty="0" smtClean="0">
                          <a:solidFill>
                            <a:schemeClr val="accent4">
                              <a:lumMod val="50000"/>
                            </a:schemeClr>
                          </a:solidFill>
                        </a:rPr>
                        <a:t>Human built structures</a:t>
                      </a:r>
                    </a:p>
                    <a:p>
                      <a:pPr lvl="0" eaLnBrk="1" hangingPunct="1"/>
                      <a:endParaRPr lang="en-US" sz="2000" dirty="0" smtClean="0">
                        <a:solidFill>
                          <a:schemeClr val="accent4">
                            <a:lumMod val="50000"/>
                          </a:schemeClr>
                        </a:solidFill>
                      </a:endParaRPr>
                    </a:p>
                    <a:p>
                      <a:pPr lvl="0" eaLnBrk="1" hangingPunct="1"/>
                      <a:r>
                        <a:rPr lang="en-US" altLang="en-US" sz="2000" dirty="0" smtClean="0">
                          <a:solidFill>
                            <a:schemeClr val="accent4">
                              <a:lumMod val="50000"/>
                            </a:schemeClr>
                          </a:solidFill>
                        </a:rPr>
                        <a:t>Also categorized by:</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Moisture content</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Size and shape</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Quantity (fuel loading)</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And the arrangement in which it is spread over the landscape</a:t>
                      </a:r>
                    </a:p>
                    <a:p>
                      <a:pPr lvl="0" eaLnBrk="1" hangingPunct="1"/>
                      <a:endParaRPr lang="en-US" sz="2000" dirty="0">
                        <a:solidFill>
                          <a:schemeClr val="accent4">
                            <a:lumMod val="50000"/>
                          </a:schemeClr>
                        </a:solidFill>
                      </a:endParaRPr>
                    </a:p>
                  </a:txBody>
                  <a:tcPr/>
                </a:tc>
                <a:tc>
                  <a:txBody>
                    <a:bodyPr/>
                    <a:lstStyle/>
                    <a:p>
                      <a:pPr lvl="0" eaLnBrk="1" hangingPunct="1"/>
                      <a:r>
                        <a:rPr lang="en-US" altLang="en-US" sz="2000" dirty="0" smtClean="0">
                          <a:solidFill>
                            <a:schemeClr val="accent4">
                              <a:lumMod val="50000"/>
                            </a:schemeClr>
                          </a:solidFill>
                        </a:rPr>
                        <a:t>Air is about 21% O</a:t>
                      </a:r>
                      <a:r>
                        <a:rPr lang="en-US" altLang="en-US" sz="2000" baseline="-25000" dirty="0" smtClean="0">
                          <a:solidFill>
                            <a:schemeClr val="accent4">
                              <a:lumMod val="50000"/>
                            </a:schemeClr>
                          </a:solidFill>
                        </a:rPr>
                        <a:t>2</a:t>
                      </a:r>
                    </a:p>
                    <a:p>
                      <a:pPr lvl="0" eaLnBrk="1" hangingPunct="1"/>
                      <a:r>
                        <a:rPr lang="en-US" altLang="en-US" sz="2000" dirty="0" smtClean="0">
                          <a:solidFill>
                            <a:schemeClr val="accent4">
                              <a:lumMod val="50000"/>
                            </a:schemeClr>
                          </a:solidFill>
                        </a:rPr>
                        <a:t>Fire requires 16% to burn</a:t>
                      </a:r>
                    </a:p>
                    <a:p>
                      <a:pPr lvl="0" eaLnBrk="1" hangingPunct="1"/>
                      <a:endParaRPr lang="en-US" altLang="en-US" sz="2000" dirty="0" smtClean="0">
                        <a:solidFill>
                          <a:schemeClr val="accent4">
                            <a:lumMod val="50000"/>
                          </a:schemeClr>
                        </a:solidFill>
                      </a:endParaRPr>
                    </a:p>
                    <a:p>
                      <a:pPr lvl="0" eaLnBrk="1" hangingPunct="1"/>
                      <a:r>
                        <a:rPr lang="en-US" altLang="en-US" sz="2000" dirty="0" smtClean="0">
                          <a:solidFill>
                            <a:schemeClr val="accent4">
                              <a:lumMod val="50000"/>
                            </a:schemeClr>
                          </a:solidFill>
                        </a:rPr>
                        <a:t>Oxidation:</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Fuel heats up</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Reacts with O</a:t>
                      </a:r>
                      <a:r>
                        <a:rPr lang="en-US" altLang="en-US" sz="2000" baseline="-25000" dirty="0" smtClean="0">
                          <a:solidFill>
                            <a:schemeClr val="accent4">
                              <a:lumMod val="50000"/>
                            </a:schemeClr>
                          </a:solidFill>
                        </a:rPr>
                        <a:t>2</a:t>
                      </a:r>
                      <a:r>
                        <a:rPr lang="en-US" altLang="en-US" sz="2000" dirty="0" smtClean="0">
                          <a:solidFill>
                            <a:schemeClr val="accent4">
                              <a:lumMod val="50000"/>
                            </a:schemeClr>
                          </a:solidFill>
                        </a:rPr>
                        <a:t> </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Releases heat + combustible products (gas, smoke, </a:t>
                      </a:r>
                      <a:r>
                        <a:rPr lang="en-US" altLang="en-US" sz="2000" dirty="0" err="1" smtClean="0">
                          <a:solidFill>
                            <a:schemeClr val="accent4">
                              <a:lumMod val="50000"/>
                            </a:schemeClr>
                          </a:solidFill>
                        </a:rPr>
                        <a:t>etc</a:t>
                      </a:r>
                      <a:r>
                        <a:rPr lang="en-US" altLang="en-US" sz="2000" dirty="0" smtClean="0">
                          <a:solidFill>
                            <a:schemeClr val="accent4">
                              <a:lumMod val="50000"/>
                            </a:schemeClr>
                          </a:solidFill>
                        </a:rPr>
                        <a:t>) </a:t>
                      </a:r>
                    </a:p>
                    <a:p>
                      <a:endParaRPr lang="en-US" sz="2000" dirty="0">
                        <a:solidFill>
                          <a:schemeClr val="accent4">
                            <a:lumMod val="50000"/>
                          </a:schemeClr>
                        </a:solidFill>
                      </a:endParaRPr>
                    </a:p>
                  </a:txBody>
                  <a:tcPr/>
                </a:tc>
                <a:tc>
                  <a:txBody>
                    <a:bodyPr/>
                    <a:lstStyle/>
                    <a:p>
                      <a:pPr lvl="0" eaLnBrk="1" hangingPunct="1"/>
                      <a:r>
                        <a:rPr lang="en-US" altLang="en-US" sz="2000" dirty="0" smtClean="0">
                          <a:solidFill>
                            <a:schemeClr val="accent4">
                              <a:lumMod val="50000"/>
                            </a:schemeClr>
                          </a:solidFill>
                        </a:rPr>
                        <a:t>Required for</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Initial combustion</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Maintain fire</a:t>
                      </a:r>
                    </a:p>
                    <a:p>
                      <a:pPr lvl="0" eaLnBrk="1" hangingPunct="1"/>
                      <a:endParaRPr lang="en-US" altLang="en-US" sz="2000" dirty="0" smtClean="0">
                        <a:solidFill>
                          <a:schemeClr val="accent4">
                            <a:lumMod val="50000"/>
                          </a:schemeClr>
                        </a:solidFill>
                      </a:endParaRPr>
                    </a:p>
                    <a:p>
                      <a:pPr lvl="0" eaLnBrk="1" hangingPunct="1"/>
                      <a:r>
                        <a:rPr lang="en-US" altLang="en-US" sz="2000" dirty="0" smtClean="0">
                          <a:solidFill>
                            <a:schemeClr val="accent4">
                              <a:lumMod val="50000"/>
                            </a:schemeClr>
                          </a:solidFill>
                        </a:rPr>
                        <a:t>Transfers energy from the initial to surrounding fuel</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Convection</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Radiation</a:t>
                      </a:r>
                    </a:p>
                    <a:p>
                      <a:pPr marL="800100" lvl="1" indent="-342900" eaLnBrk="1" hangingPunct="1">
                        <a:buFont typeface="Arial" panose="020B0604020202020204" pitchFamily="34" charset="0"/>
                        <a:buChar char="•"/>
                      </a:pPr>
                      <a:r>
                        <a:rPr lang="en-US" altLang="en-US" sz="2000" dirty="0" smtClean="0">
                          <a:solidFill>
                            <a:schemeClr val="accent4">
                              <a:lumMod val="50000"/>
                            </a:schemeClr>
                          </a:solidFill>
                        </a:rPr>
                        <a:t>Conduction</a:t>
                      </a:r>
                    </a:p>
                    <a:p>
                      <a:endParaRPr lang="en-US" sz="2000" dirty="0">
                        <a:solidFill>
                          <a:schemeClr val="accent4">
                            <a:lumMod val="50000"/>
                          </a:schemeClr>
                        </a:solidFill>
                      </a:endParaRPr>
                    </a:p>
                  </a:txBody>
                  <a:tcPr/>
                </a:tc>
              </a:tr>
            </a:tbl>
          </a:graphicData>
        </a:graphic>
      </p:graphicFrame>
      <p:sp>
        <p:nvSpPr>
          <p:cNvPr id="5" name="Text Box 4"/>
          <p:cNvSpPr txBox="1">
            <a:spLocks noChangeArrowheads="1"/>
          </p:cNvSpPr>
          <p:nvPr/>
        </p:nvSpPr>
        <p:spPr bwMode="auto">
          <a:xfrm>
            <a:off x="634672" y="6461125"/>
            <a:ext cx="3697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600" dirty="0">
                <a:solidFill>
                  <a:schemeClr val="tx1"/>
                </a:solidFill>
              </a:rPr>
              <a:t>Source:  </a:t>
            </a:r>
            <a:r>
              <a:rPr lang="en-US" altLang="en-US" sz="1600" dirty="0">
                <a:solidFill>
                  <a:schemeClr val="tx1"/>
                </a:solidFill>
                <a:hlinkClick r:id="rId2"/>
              </a:rPr>
              <a:t>National Interagency Fire Center  </a:t>
            </a:r>
            <a:endParaRPr lang="en-US" altLang="en-US" sz="2400" dirty="0">
              <a:solidFill>
                <a:schemeClr val="tx1"/>
              </a:solidFill>
            </a:endParaRPr>
          </a:p>
        </p:txBody>
      </p:sp>
      <p:sp>
        <p:nvSpPr>
          <p:cNvPr id="3" name="Slide Number Placeholder 2"/>
          <p:cNvSpPr>
            <a:spLocks noGrp="1"/>
          </p:cNvSpPr>
          <p:nvPr>
            <p:ph type="sldNum" sz="quarter" idx="10"/>
          </p:nvPr>
        </p:nvSpPr>
        <p:spPr/>
        <p:txBody>
          <a:bodyPr/>
          <a:lstStyle/>
          <a:p>
            <a:pPr>
              <a:defRPr/>
            </a:pPr>
            <a:fld id="{F3F78D7D-0516-42C3-B782-54A0BBF14529}" type="slidenum">
              <a:rPr lang="en-US" altLang="en-US" smtClean="0"/>
              <a:pPr>
                <a:defRPr/>
              </a:pPr>
              <a:t>5</a:t>
            </a:fld>
            <a:r>
              <a:rPr lang="en-US" altLang="en-US" smtClean="0"/>
              <a:t> / 99</a:t>
            </a:r>
            <a:endParaRPr lang="en-US" altLang="en-US" dirty="0"/>
          </a:p>
        </p:txBody>
      </p:sp>
    </p:spTree>
    <p:extLst>
      <p:ext uri="{BB962C8B-B14F-4D97-AF65-F5344CB8AC3E}">
        <p14:creationId xmlns:p14="http://schemas.microsoft.com/office/powerpoint/2010/main" val="16979056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797984" y="87313"/>
            <a:ext cx="11394016" cy="1143000"/>
          </a:xfrm>
        </p:spPr>
        <p:txBody>
          <a:bodyPr/>
          <a:lstStyle/>
          <a:p>
            <a:pPr eaLnBrk="1" hangingPunct="1"/>
            <a:r>
              <a:rPr lang="en-US" altLang="en-US" dirty="0" smtClean="0"/>
              <a:t>Assessing the Risk: Humans + Drought + Weather</a:t>
            </a:r>
          </a:p>
        </p:txBody>
      </p:sp>
      <p:sp>
        <p:nvSpPr>
          <p:cNvPr id="67588" name="Rectangle 3"/>
          <p:cNvSpPr>
            <a:spLocks noGrp="1" noChangeArrowheads="1"/>
          </p:cNvSpPr>
          <p:nvPr>
            <p:ph idx="1"/>
          </p:nvPr>
        </p:nvSpPr>
        <p:spPr/>
        <p:txBody>
          <a:bodyPr/>
          <a:lstStyle/>
          <a:p>
            <a:pPr marL="0" indent="0" eaLnBrk="1" hangingPunct="1">
              <a:buNone/>
            </a:pPr>
            <a:r>
              <a:rPr lang="en-US" altLang="en-US" dirty="0" smtClean="0">
                <a:solidFill>
                  <a:srgbClr val="FF6600"/>
                </a:solidFill>
              </a:rPr>
              <a:t>Peshtigo, Wisconsin (1871)</a:t>
            </a:r>
          </a:p>
          <a:p>
            <a:pPr marL="0" indent="0" eaLnBrk="1" hangingPunct="1">
              <a:buNone/>
            </a:pPr>
            <a:endParaRPr lang="en-US" altLang="en-US" dirty="0" smtClean="0">
              <a:solidFill>
                <a:srgbClr val="FF6600"/>
              </a:solidFill>
            </a:endParaRPr>
          </a:p>
          <a:p>
            <a:pPr eaLnBrk="1" hangingPunct="1"/>
            <a:r>
              <a:rPr lang="en-US" altLang="en-US" dirty="0" smtClean="0"/>
              <a:t>Fire continued to burn until</a:t>
            </a:r>
          </a:p>
          <a:p>
            <a:pPr lvl="1" eaLnBrk="1" hangingPunct="1"/>
            <a:r>
              <a:rPr lang="en-US" altLang="en-US" dirty="0" smtClean="0"/>
              <a:t>It reached Green Bay</a:t>
            </a:r>
          </a:p>
          <a:p>
            <a:pPr lvl="1" eaLnBrk="1" hangingPunct="1"/>
            <a:r>
              <a:rPr lang="en-US" altLang="en-US" dirty="0" smtClean="0"/>
              <a:t>Winds died down</a:t>
            </a:r>
          </a:p>
          <a:p>
            <a:pPr lvl="1" eaLnBrk="1" hangingPunct="1"/>
            <a:r>
              <a:rPr lang="en-US" altLang="en-US" dirty="0" smtClean="0"/>
              <a:t>Rains began</a:t>
            </a:r>
          </a:p>
        </p:txBody>
      </p:sp>
      <p:sp>
        <p:nvSpPr>
          <p:cNvPr id="67589" name="Text Box 4"/>
          <p:cNvSpPr txBox="1">
            <a:spLocks noChangeArrowheads="1"/>
          </p:cNvSpPr>
          <p:nvPr/>
        </p:nvSpPr>
        <p:spPr bwMode="auto">
          <a:xfrm>
            <a:off x="619534" y="6538452"/>
            <a:ext cx="675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400" dirty="0">
                <a:solidFill>
                  <a:schemeClr val="tx1"/>
                </a:solidFill>
              </a:rPr>
              <a:t>Source:   Deana C. </a:t>
            </a:r>
            <a:r>
              <a:rPr lang="en-US" altLang="en-US" sz="1400" dirty="0" err="1">
                <a:solidFill>
                  <a:schemeClr val="tx1"/>
                </a:solidFill>
              </a:rPr>
              <a:t>Hipke</a:t>
            </a:r>
            <a:r>
              <a:rPr lang="en-US" altLang="en-US" sz="1400" dirty="0">
                <a:solidFill>
                  <a:schemeClr val="tx1"/>
                </a:solidFill>
              </a:rPr>
              <a:t>. The Great Peshtigo Fire of 1871. &lt;</a:t>
            </a:r>
            <a:r>
              <a:rPr lang="en-US" altLang="en-US" sz="1400" dirty="0">
                <a:solidFill>
                  <a:schemeClr val="tx1"/>
                </a:solidFill>
                <a:hlinkClick r:id="rId3"/>
              </a:rPr>
              <a:t>http://www.peshtigofire.info</a:t>
            </a:r>
            <a:r>
              <a:rPr lang="en-US" altLang="en-US" sz="1400" dirty="0">
                <a:solidFill>
                  <a:schemeClr val="tx1"/>
                </a:solidFill>
              </a:rPr>
              <a:t>/&gt;</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50</a:t>
            </a:fld>
            <a:r>
              <a:rPr lang="en-US" altLang="en-US" smtClean="0"/>
              <a:t> / 99</a:t>
            </a:r>
            <a:endParaRPr lang="en-US" altLang="en-US" dirty="0"/>
          </a:p>
        </p:txBody>
      </p:sp>
    </p:spTree>
    <p:extLst>
      <p:ext uri="{BB962C8B-B14F-4D97-AF65-F5344CB8AC3E}">
        <p14:creationId xmlns:p14="http://schemas.microsoft.com/office/powerpoint/2010/main" val="33808581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797984" y="87313"/>
            <a:ext cx="11394016" cy="1143000"/>
          </a:xfrm>
        </p:spPr>
        <p:txBody>
          <a:bodyPr/>
          <a:lstStyle/>
          <a:p>
            <a:pPr eaLnBrk="1" hangingPunct="1"/>
            <a:r>
              <a:rPr lang="en-US" altLang="en-US" dirty="0" smtClean="0"/>
              <a:t>Assessing the Risk: Humans + Drought + Weather</a:t>
            </a:r>
          </a:p>
        </p:txBody>
      </p:sp>
      <p:sp>
        <p:nvSpPr>
          <p:cNvPr id="69636" name="Rectangle 3"/>
          <p:cNvSpPr>
            <a:spLocks noGrp="1" noChangeArrowheads="1"/>
          </p:cNvSpPr>
          <p:nvPr>
            <p:ph idx="1"/>
          </p:nvPr>
        </p:nvSpPr>
        <p:spPr/>
        <p:txBody>
          <a:bodyPr/>
          <a:lstStyle/>
          <a:p>
            <a:pPr marL="0" indent="0" eaLnBrk="1" hangingPunct="1">
              <a:buNone/>
            </a:pPr>
            <a:r>
              <a:rPr lang="en-US" altLang="en-US" dirty="0" smtClean="0">
                <a:solidFill>
                  <a:srgbClr val="FF6600"/>
                </a:solidFill>
              </a:rPr>
              <a:t>Peshtigo, Wisconsin (1871)</a:t>
            </a:r>
          </a:p>
          <a:p>
            <a:pPr eaLnBrk="1" hangingPunct="1"/>
            <a:endParaRPr lang="en-US" altLang="en-US" dirty="0" smtClean="0"/>
          </a:p>
          <a:p>
            <a:pPr eaLnBrk="1" hangingPunct="1"/>
            <a:r>
              <a:rPr lang="en-US" altLang="en-US" dirty="0" smtClean="0"/>
              <a:t>Aftermath</a:t>
            </a:r>
          </a:p>
          <a:p>
            <a:pPr lvl="1" eaLnBrk="1" hangingPunct="1"/>
            <a:r>
              <a:rPr lang="en-US" altLang="en-US" dirty="0" smtClean="0"/>
              <a:t>Est. 1,200 and 2,400 people died</a:t>
            </a:r>
          </a:p>
          <a:p>
            <a:pPr lvl="2" eaLnBrk="1" hangingPunct="1"/>
            <a:r>
              <a:rPr lang="en-US" altLang="en-US" dirty="0" smtClean="0"/>
              <a:t>About 800 in Peshtigo</a:t>
            </a:r>
          </a:p>
          <a:p>
            <a:pPr lvl="2" eaLnBrk="1" hangingPunct="1"/>
            <a:r>
              <a:rPr lang="en-US" altLang="en-US" dirty="0" smtClean="0"/>
              <a:t>Remainder in surrounding areas</a:t>
            </a:r>
          </a:p>
          <a:p>
            <a:pPr lvl="2" eaLnBrk="1" hangingPunct="1"/>
            <a:r>
              <a:rPr lang="en-US" altLang="en-US" dirty="0" smtClean="0"/>
              <a:t>Compare with 250 in Great Chicago Fire</a:t>
            </a:r>
          </a:p>
          <a:p>
            <a:pPr lvl="1" eaLnBrk="1" hangingPunct="1"/>
            <a:r>
              <a:rPr lang="en-US" altLang="en-US" dirty="0" smtClean="0"/>
              <a:t>Considered to be the worst recorded forest fire in US history</a:t>
            </a:r>
          </a:p>
        </p:txBody>
      </p:sp>
      <p:sp>
        <p:nvSpPr>
          <p:cNvPr id="5" name="Text Box 4"/>
          <p:cNvSpPr txBox="1">
            <a:spLocks noChangeArrowheads="1"/>
          </p:cNvSpPr>
          <p:nvPr/>
        </p:nvSpPr>
        <p:spPr bwMode="auto">
          <a:xfrm>
            <a:off x="619534" y="6538452"/>
            <a:ext cx="675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400" dirty="0">
                <a:solidFill>
                  <a:schemeClr val="tx1"/>
                </a:solidFill>
              </a:rPr>
              <a:t>Source:   Deana C. </a:t>
            </a:r>
            <a:r>
              <a:rPr lang="en-US" altLang="en-US" sz="1400" dirty="0" err="1">
                <a:solidFill>
                  <a:schemeClr val="tx1"/>
                </a:solidFill>
              </a:rPr>
              <a:t>Hipke</a:t>
            </a:r>
            <a:r>
              <a:rPr lang="en-US" altLang="en-US" sz="1400" dirty="0">
                <a:solidFill>
                  <a:schemeClr val="tx1"/>
                </a:solidFill>
              </a:rPr>
              <a:t>. The Great Peshtigo Fire of 1871. &lt;</a:t>
            </a:r>
            <a:r>
              <a:rPr lang="en-US" altLang="en-US" sz="1400" dirty="0">
                <a:solidFill>
                  <a:schemeClr val="tx1"/>
                </a:solidFill>
                <a:hlinkClick r:id="rId3"/>
              </a:rPr>
              <a:t>http://www.peshtigofire.info</a:t>
            </a:r>
            <a:r>
              <a:rPr lang="en-US" altLang="en-US" sz="1400" dirty="0">
                <a:solidFill>
                  <a:schemeClr val="tx1"/>
                </a:solidFill>
              </a:rPr>
              <a:t>/&gt;</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51</a:t>
            </a:fld>
            <a:r>
              <a:rPr lang="en-US" altLang="en-US" smtClean="0"/>
              <a:t> / 99</a:t>
            </a:r>
            <a:endParaRPr lang="en-US" altLang="en-US" dirty="0"/>
          </a:p>
        </p:txBody>
      </p:sp>
    </p:spTree>
    <p:extLst>
      <p:ext uri="{BB962C8B-B14F-4D97-AF65-F5344CB8AC3E}">
        <p14:creationId xmlns:p14="http://schemas.microsoft.com/office/powerpoint/2010/main" val="3504920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a:xfrm>
            <a:off x="797984" y="87313"/>
            <a:ext cx="11394016" cy="1143000"/>
          </a:xfrm>
        </p:spPr>
        <p:txBody>
          <a:bodyPr/>
          <a:lstStyle/>
          <a:p>
            <a:pPr eaLnBrk="1" hangingPunct="1"/>
            <a:r>
              <a:rPr lang="en-US" altLang="en-US" dirty="0" smtClean="0"/>
              <a:t>Assessing the Risk: Humans + Drought + Weather</a:t>
            </a:r>
          </a:p>
        </p:txBody>
      </p:sp>
      <p:sp>
        <p:nvSpPr>
          <p:cNvPr id="71684" name="Rectangle 3"/>
          <p:cNvSpPr>
            <a:spLocks noGrp="1" noChangeArrowheads="1"/>
          </p:cNvSpPr>
          <p:nvPr>
            <p:ph idx="1"/>
          </p:nvPr>
        </p:nvSpPr>
        <p:spPr/>
        <p:txBody>
          <a:bodyPr/>
          <a:lstStyle/>
          <a:p>
            <a:pPr marL="0" indent="0" eaLnBrk="1" hangingPunct="1">
              <a:buNone/>
            </a:pPr>
            <a:r>
              <a:rPr lang="en-US" altLang="en-US" dirty="0" smtClean="0">
                <a:solidFill>
                  <a:srgbClr val="FF6600"/>
                </a:solidFill>
              </a:rPr>
              <a:t>Peshtigo, Wisconsin (1871)</a:t>
            </a:r>
          </a:p>
          <a:p>
            <a:pPr marL="0" indent="0" eaLnBrk="1" hangingPunct="1">
              <a:buNone/>
            </a:pPr>
            <a:endParaRPr lang="en-US" altLang="en-US" dirty="0" smtClean="0">
              <a:solidFill>
                <a:srgbClr val="FF6600"/>
              </a:solidFill>
            </a:endParaRPr>
          </a:p>
          <a:p>
            <a:pPr eaLnBrk="1" hangingPunct="1"/>
            <a:r>
              <a:rPr lang="en-US" altLang="en-US" dirty="0" smtClean="0"/>
              <a:t>Aftermath</a:t>
            </a:r>
          </a:p>
          <a:p>
            <a:pPr lvl="1" eaLnBrk="1" hangingPunct="1"/>
            <a:r>
              <a:rPr lang="en-US" altLang="en-US" dirty="0" smtClean="0"/>
              <a:t>New forest management programs</a:t>
            </a:r>
          </a:p>
          <a:p>
            <a:pPr lvl="1" eaLnBrk="1" hangingPunct="1"/>
            <a:r>
              <a:rPr lang="en-US" altLang="en-US" dirty="0" smtClean="0"/>
              <a:t>Less wasteful harvesting techniques</a:t>
            </a:r>
          </a:p>
          <a:p>
            <a:pPr lvl="1" eaLnBrk="1" hangingPunct="1"/>
            <a:r>
              <a:rPr lang="en-US" altLang="en-US" dirty="0" smtClean="0"/>
              <a:t>Initialization of modern day conservation and environmental principals</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52</a:t>
            </a:fld>
            <a:r>
              <a:rPr lang="en-US" altLang="en-US" smtClean="0"/>
              <a:t> / 99</a:t>
            </a:r>
            <a:endParaRPr lang="en-US" altLang="en-US" dirty="0"/>
          </a:p>
        </p:txBody>
      </p:sp>
    </p:spTree>
    <p:extLst>
      <p:ext uri="{BB962C8B-B14F-4D97-AF65-F5344CB8AC3E}">
        <p14:creationId xmlns:p14="http://schemas.microsoft.com/office/powerpoint/2010/main" val="24260625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797984" y="87313"/>
            <a:ext cx="11394016" cy="1143000"/>
          </a:xfrm>
        </p:spPr>
        <p:txBody>
          <a:bodyPr/>
          <a:lstStyle/>
          <a:p>
            <a:pPr eaLnBrk="1" hangingPunct="1"/>
            <a:r>
              <a:rPr lang="en-US" altLang="en-US" dirty="0" smtClean="0"/>
              <a:t>Assessing the Risk: Humans + Drought + Weather</a:t>
            </a:r>
          </a:p>
        </p:txBody>
      </p:sp>
      <p:sp>
        <p:nvSpPr>
          <p:cNvPr id="73732" name="Rectangle 3"/>
          <p:cNvSpPr>
            <a:spLocks noGrp="1" noChangeArrowheads="1"/>
          </p:cNvSpPr>
          <p:nvPr>
            <p:ph idx="1"/>
          </p:nvPr>
        </p:nvSpPr>
        <p:spPr/>
        <p:txBody>
          <a:bodyPr/>
          <a:lstStyle/>
          <a:p>
            <a:pPr marL="0" indent="0" eaLnBrk="1" hangingPunct="1">
              <a:buNone/>
            </a:pPr>
            <a:r>
              <a:rPr lang="en-US" altLang="en-US" dirty="0" smtClean="0">
                <a:solidFill>
                  <a:srgbClr val="FF6600"/>
                </a:solidFill>
              </a:rPr>
              <a:t>The Great Chicago Fire</a:t>
            </a:r>
          </a:p>
          <a:p>
            <a:pPr marL="0" indent="0" eaLnBrk="1" hangingPunct="1">
              <a:buNone/>
            </a:pPr>
            <a:endParaRPr lang="en-US" altLang="en-US" dirty="0" smtClean="0">
              <a:solidFill>
                <a:srgbClr val="FF6600"/>
              </a:solidFill>
            </a:endParaRPr>
          </a:p>
          <a:p>
            <a:pPr eaLnBrk="1" hangingPunct="1"/>
            <a:r>
              <a:rPr lang="en-US" altLang="en-US" dirty="0" smtClean="0"/>
              <a:t>Pre Fire</a:t>
            </a:r>
          </a:p>
          <a:p>
            <a:pPr lvl="1" eaLnBrk="1" hangingPunct="1"/>
            <a:r>
              <a:rPr lang="en-US" altLang="en-US" dirty="0" smtClean="0"/>
              <a:t>Population of 334,000 </a:t>
            </a:r>
          </a:p>
          <a:p>
            <a:pPr lvl="1" eaLnBrk="1" hangingPunct="1"/>
            <a:r>
              <a:rPr lang="en-US" altLang="en-US" dirty="0" smtClean="0"/>
              <a:t>Center for:</a:t>
            </a:r>
          </a:p>
          <a:p>
            <a:pPr lvl="2" eaLnBrk="1" hangingPunct="1"/>
            <a:r>
              <a:rPr lang="en-US" altLang="en-US" dirty="0" smtClean="0"/>
              <a:t>Grain &amp; livestock markets</a:t>
            </a:r>
          </a:p>
          <a:p>
            <a:pPr lvl="2" eaLnBrk="1" hangingPunct="1"/>
            <a:r>
              <a:rPr lang="en-US" altLang="en-US" dirty="0" smtClean="0"/>
              <a:t>Railroads</a:t>
            </a:r>
          </a:p>
          <a:p>
            <a:pPr lvl="2" eaLnBrk="1" hangingPunct="1"/>
            <a:r>
              <a:rPr lang="en-US" altLang="en-US" dirty="0" smtClean="0"/>
              <a:t>Finance</a:t>
            </a:r>
          </a:p>
        </p:txBody>
      </p:sp>
      <p:sp>
        <p:nvSpPr>
          <p:cNvPr id="4" name="Text Box 6"/>
          <p:cNvSpPr txBox="1">
            <a:spLocks noChangeArrowheads="1"/>
          </p:cNvSpPr>
          <p:nvPr/>
        </p:nvSpPr>
        <p:spPr bwMode="auto">
          <a:xfrm>
            <a:off x="617028" y="6477000"/>
            <a:ext cx="7913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r>
              <a:rPr lang="en-US" altLang="en-US" sz="1400" dirty="0">
                <a:solidFill>
                  <a:schemeClr val="tx1"/>
                </a:solidFill>
              </a:rPr>
              <a:t>Sources:   </a:t>
            </a:r>
            <a:r>
              <a:rPr lang="en-US" altLang="en-US" sz="1400" dirty="0" smtClean="0">
                <a:hlinkClick r:id="rId3"/>
              </a:rPr>
              <a:t>http://www.thechicagofire.com/</a:t>
            </a:r>
            <a:r>
              <a:rPr lang="en-US" altLang="en-US" sz="1400" dirty="0" smtClean="0"/>
              <a:t> </a:t>
            </a:r>
            <a:r>
              <a:rPr lang="en-US" altLang="en-US" sz="1400" dirty="0" smtClean="0">
                <a:solidFill>
                  <a:schemeClr val="tx1"/>
                </a:solidFill>
              </a:rPr>
              <a:t> </a:t>
            </a:r>
            <a:r>
              <a:rPr lang="en-US" altLang="en-US" sz="1400" dirty="0">
                <a:solidFill>
                  <a:schemeClr val="tx1"/>
                </a:solidFill>
              </a:rPr>
              <a:t>&amp; </a:t>
            </a:r>
            <a:r>
              <a:rPr lang="en-US" altLang="en-US" sz="1400" dirty="0" smtClean="0">
                <a:hlinkClick r:id="rId4"/>
              </a:rPr>
              <a:t>http://www.chipublib.org/004chicago/timeline/greatfire.html</a:t>
            </a:r>
            <a:r>
              <a:rPr lang="en-US" altLang="en-US" sz="1400" dirty="0" smtClean="0"/>
              <a:t> </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53</a:t>
            </a:fld>
            <a:r>
              <a:rPr lang="en-US" altLang="en-US" smtClean="0"/>
              <a:t> / 99</a:t>
            </a:r>
            <a:endParaRPr lang="en-US" altLang="en-US" dirty="0"/>
          </a:p>
        </p:txBody>
      </p:sp>
    </p:spTree>
    <p:extLst>
      <p:ext uri="{BB962C8B-B14F-4D97-AF65-F5344CB8AC3E}">
        <p14:creationId xmlns:p14="http://schemas.microsoft.com/office/powerpoint/2010/main" val="1625470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EATURE1009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572" y="0"/>
            <a:ext cx="10710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C5200AB-D6A4-4445-ABA3-8DFA00B136BF}" type="slidenum">
              <a:rPr lang="en-US" altLang="en-US" smtClean="0"/>
              <a:pPr>
                <a:defRPr/>
              </a:pPr>
              <a:t>54</a:t>
            </a:fld>
            <a:r>
              <a:rPr lang="en-US" altLang="en-US" smtClean="0"/>
              <a:t> / 99</a:t>
            </a:r>
            <a:endParaRPr lang="en-US" altLang="en-US" dirty="0"/>
          </a:p>
        </p:txBody>
      </p:sp>
    </p:spTree>
    <p:extLst>
      <p:ext uri="{BB962C8B-B14F-4D97-AF65-F5344CB8AC3E}">
        <p14:creationId xmlns:p14="http://schemas.microsoft.com/office/powerpoint/2010/main" val="14448989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4"/>
          <p:cNvSpPr>
            <a:spLocks noGrp="1" noChangeArrowheads="1"/>
          </p:cNvSpPr>
          <p:nvPr>
            <p:ph type="title"/>
          </p:nvPr>
        </p:nvSpPr>
        <p:spPr>
          <a:xfrm>
            <a:off x="797984" y="87313"/>
            <a:ext cx="11394016" cy="1143000"/>
          </a:xfrm>
        </p:spPr>
        <p:txBody>
          <a:bodyPr/>
          <a:lstStyle/>
          <a:p>
            <a:pPr eaLnBrk="1" hangingPunct="1"/>
            <a:r>
              <a:rPr lang="en-US" sz="4000" b="1" dirty="0" smtClean="0">
                <a:solidFill>
                  <a:srgbClr val="FF6600"/>
                </a:solidFill>
                <a:effectLst/>
                <a:latin typeface="+mj-lt"/>
                <a:ea typeface="+mj-ea"/>
                <a:cs typeface="+mj-cs"/>
              </a:rPr>
              <a:t>Assessing the Risk: Humans + Drought + Weather</a:t>
            </a:r>
            <a:endParaRPr lang="en-US" altLang="en-US" dirty="0" smtClean="0"/>
          </a:p>
        </p:txBody>
      </p:sp>
      <p:sp>
        <p:nvSpPr>
          <p:cNvPr id="77828" name="Rectangle 5"/>
          <p:cNvSpPr>
            <a:spLocks noGrp="1" noChangeArrowheads="1"/>
          </p:cNvSpPr>
          <p:nvPr>
            <p:ph sz="half" idx="1"/>
          </p:nvPr>
        </p:nvSpPr>
        <p:spPr/>
        <p:txBody>
          <a:bodyPr/>
          <a:lstStyle/>
          <a:p>
            <a:pPr marL="0" marR="0" indent="0" algn="l" defTabSz="914400" rtl="0" eaLnBrk="1" fontAlgn="base" latinLnBrk="0" hangingPunct="1">
              <a:lnSpc>
                <a:spcPct val="100000"/>
              </a:lnSpc>
              <a:spcBef>
                <a:spcPct val="20000"/>
              </a:spcBef>
              <a:spcAft>
                <a:spcPct val="0"/>
              </a:spcAft>
              <a:buClrTx/>
              <a:buSzTx/>
              <a:buFontTx/>
              <a:buNone/>
              <a:tabLst/>
              <a:defRPr/>
            </a:pPr>
            <a:r>
              <a:rPr lang="en-US" sz="3200" dirty="0" smtClean="0">
                <a:solidFill>
                  <a:srgbClr val="FF6600"/>
                </a:solidFill>
                <a:effectLst/>
              </a:rPr>
              <a:t>The Great Chicago Fire</a:t>
            </a:r>
          </a:p>
          <a:p>
            <a:pPr marL="0" marR="0" indent="0" algn="l" defTabSz="914400" rtl="0" eaLnBrk="1" fontAlgn="base" latinLnBrk="0" hangingPunct="1">
              <a:lnSpc>
                <a:spcPct val="100000"/>
              </a:lnSpc>
              <a:spcBef>
                <a:spcPct val="20000"/>
              </a:spcBef>
              <a:spcAft>
                <a:spcPct val="0"/>
              </a:spcAft>
              <a:buClrTx/>
              <a:buSzTx/>
              <a:buFontTx/>
              <a:buNone/>
              <a:tabLst/>
              <a:defRPr/>
            </a:pPr>
            <a:endParaRPr lang="en-US" sz="3200" dirty="0" smtClean="0">
              <a:effectLst/>
            </a:endParaRPr>
          </a:p>
          <a:p>
            <a:pPr eaLnBrk="1" hangingPunct="1"/>
            <a:r>
              <a:rPr lang="en-US" altLang="en-US" sz="3200" dirty="0" smtClean="0"/>
              <a:t>October 8, 1871</a:t>
            </a:r>
          </a:p>
          <a:p>
            <a:pPr lvl="1" eaLnBrk="1" hangingPunct="1"/>
            <a:r>
              <a:rPr lang="en-US" altLang="en-US" sz="2800" dirty="0" smtClean="0"/>
              <a:t>9 p.m.</a:t>
            </a:r>
          </a:p>
          <a:p>
            <a:pPr lvl="2" eaLnBrk="1" hangingPunct="1"/>
            <a:r>
              <a:rPr lang="en-US" altLang="en-US" sz="2400" dirty="0" smtClean="0"/>
              <a:t>Fire breaks out in Patrick O'Leary’s Barn</a:t>
            </a:r>
          </a:p>
          <a:p>
            <a:pPr lvl="2" eaLnBrk="1" hangingPunct="1"/>
            <a:r>
              <a:rPr lang="en-US" altLang="en-US" sz="2400" dirty="0" smtClean="0"/>
              <a:t>Gale force winds push fire to the northeast</a:t>
            </a:r>
          </a:p>
        </p:txBody>
      </p:sp>
      <p:sp>
        <p:nvSpPr>
          <p:cNvPr id="2" name="Content Placeholder 1"/>
          <p:cNvSpPr>
            <a:spLocks noGrp="1"/>
          </p:cNvSpPr>
          <p:nvPr>
            <p:ph sz="half" idx="2"/>
          </p:nvPr>
        </p:nvSpPr>
        <p:spPr/>
        <p:txBody>
          <a:bodyPr/>
          <a:lstStyle/>
          <a:p>
            <a:endParaRPr lang="en-US"/>
          </a:p>
        </p:txBody>
      </p:sp>
      <p:pic>
        <p:nvPicPr>
          <p:cNvPr id="77829" name="Picture 6" descr="oleary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800" y="1229034"/>
            <a:ext cx="5550331"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17028" y="6477000"/>
            <a:ext cx="7913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r>
              <a:rPr lang="en-US" altLang="en-US" sz="1400" dirty="0">
                <a:solidFill>
                  <a:schemeClr val="tx1"/>
                </a:solidFill>
              </a:rPr>
              <a:t>Sources:   </a:t>
            </a:r>
            <a:r>
              <a:rPr lang="en-US" altLang="en-US" sz="1400" dirty="0" smtClean="0">
                <a:hlinkClick r:id="rId4"/>
              </a:rPr>
              <a:t>http://www.thechicagofire.com/</a:t>
            </a:r>
            <a:r>
              <a:rPr lang="en-US" altLang="en-US" sz="1400" dirty="0" smtClean="0"/>
              <a:t> </a:t>
            </a:r>
            <a:r>
              <a:rPr lang="en-US" altLang="en-US" sz="1400" dirty="0" smtClean="0">
                <a:solidFill>
                  <a:schemeClr val="tx1"/>
                </a:solidFill>
              </a:rPr>
              <a:t> </a:t>
            </a:r>
            <a:r>
              <a:rPr lang="en-US" altLang="en-US" sz="1400" dirty="0">
                <a:solidFill>
                  <a:schemeClr val="tx1"/>
                </a:solidFill>
              </a:rPr>
              <a:t>&amp; </a:t>
            </a:r>
            <a:r>
              <a:rPr lang="en-US" altLang="en-US" sz="1400" dirty="0" smtClean="0">
                <a:hlinkClick r:id="rId5"/>
              </a:rPr>
              <a:t>http://www.chipublib.org/004chicago/timeline/greatfire.html</a:t>
            </a:r>
            <a:r>
              <a:rPr lang="en-US" altLang="en-US" sz="1400" dirty="0" smtClean="0"/>
              <a:t> </a:t>
            </a:r>
          </a:p>
        </p:txBody>
      </p:sp>
      <p:sp>
        <p:nvSpPr>
          <p:cNvPr id="3" name="Slide Number Placeholder 2"/>
          <p:cNvSpPr>
            <a:spLocks noGrp="1"/>
          </p:cNvSpPr>
          <p:nvPr>
            <p:ph type="sldNum" sz="quarter" idx="10"/>
          </p:nvPr>
        </p:nvSpPr>
        <p:spPr/>
        <p:txBody>
          <a:bodyPr/>
          <a:lstStyle/>
          <a:p>
            <a:pPr>
              <a:defRPr/>
            </a:pPr>
            <a:fld id="{829B57F6-0C19-470D-B422-74DEB40D87D5}" type="slidenum">
              <a:rPr lang="en-US" altLang="en-US" smtClean="0"/>
              <a:pPr>
                <a:defRPr/>
              </a:pPr>
              <a:t>55</a:t>
            </a:fld>
            <a:r>
              <a:rPr lang="en-US" altLang="en-US" smtClean="0"/>
              <a:t> / 99</a:t>
            </a:r>
            <a:endParaRPr lang="en-US" altLang="en-US" dirty="0"/>
          </a:p>
        </p:txBody>
      </p:sp>
    </p:spTree>
    <p:extLst>
      <p:ext uri="{BB962C8B-B14F-4D97-AF65-F5344CB8AC3E}">
        <p14:creationId xmlns:p14="http://schemas.microsoft.com/office/powerpoint/2010/main" val="14990674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a:xfrm>
            <a:off x="797984" y="87313"/>
            <a:ext cx="11394016" cy="1143000"/>
          </a:xfrm>
        </p:spPr>
        <p:txBody>
          <a:bodyPr/>
          <a:lstStyle/>
          <a:p>
            <a:r>
              <a:rPr lang="en-US" dirty="0" smtClean="0"/>
              <a:t>Assessing the Risk: Humans + Drought + Weather</a:t>
            </a:r>
            <a:endParaRPr lang="en-US" altLang="en-US" dirty="0" smtClean="0"/>
          </a:p>
        </p:txBody>
      </p:sp>
      <p:sp>
        <p:nvSpPr>
          <p:cNvPr id="79876" name="Rectangle 3"/>
          <p:cNvSpPr>
            <a:spLocks noGrp="1" noChangeArrowheads="1"/>
          </p:cNvSpPr>
          <p:nvPr>
            <p:ph idx="1"/>
          </p:nvPr>
        </p:nvSpPr>
        <p:spPr/>
        <p:txBody>
          <a:bodyPr/>
          <a:lstStyle/>
          <a:p>
            <a:pPr marL="0" indent="0">
              <a:buNone/>
            </a:pPr>
            <a:r>
              <a:rPr lang="en-US" dirty="0" smtClean="0">
                <a:solidFill>
                  <a:srgbClr val="FF6600"/>
                </a:solidFill>
              </a:rPr>
              <a:t>The Great Chicago Fire</a:t>
            </a:r>
          </a:p>
          <a:p>
            <a:endParaRPr lang="en-US" altLang="en-US" dirty="0" smtClean="0"/>
          </a:p>
          <a:p>
            <a:r>
              <a:rPr lang="en-US" altLang="en-US" dirty="0" smtClean="0"/>
              <a:t>October 9, 1871</a:t>
            </a:r>
          </a:p>
          <a:p>
            <a:pPr lvl="1"/>
            <a:r>
              <a:rPr lang="en-US" altLang="en-US" dirty="0" smtClean="0"/>
              <a:t>12 a.m.</a:t>
            </a:r>
          </a:p>
          <a:p>
            <a:pPr lvl="2"/>
            <a:r>
              <a:rPr lang="en-US" altLang="en-US" dirty="0" smtClean="0"/>
              <a:t>Fire jumps the south branch of the Chicago River</a:t>
            </a:r>
          </a:p>
          <a:p>
            <a:pPr lvl="1"/>
            <a:r>
              <a:rPr lang="en-US" altLang="en-US" dirty="0" smtClean="0"/>
              <a:t>1:30 a.m.</a:t>
            </a:r>
          </a:p>
          <a:p>
            <a:pPr lvl="2"/>
            <a:r>
              <a:rPr lang="en-US" altLang="en-US" dirty="0" smtClean="0"/>
              <a:t>business district in flames</a:t>
            </a:r>
          </a:p>
          <a:p>
            <a:pPr lvl="2"/>
            <a:r>
              <a:rPr lang="en-US" altLang="en-US" dirty="0" smtClean="0"/>
              <a:t>Jumps the main river</a:t>
            </a:r>
          </a:p>
        </p:txBody>
      </p:sp>
      <p:sp>
        <p:nvSpPr>
          <p:cNvPr id="6" name="Text Box 6"/>
          <p:cNvSpPr txBox="1">
            <a:spLocks noChangeArrowheads="1"/>
          </p:cNvSpPr>
          <p:nvPr/>
        </p:nvSpPr>
        <p:spPr bwMode="auto">
          <a:xfrm>
            <a:off x="617028" y="6477000"/>
            <a:ext cx="7913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r>
              <a:rPr lang="en-US" altLang="en-US" sz="1400" dirty="0">
                <a:solidFill>
                  <a:schemeClr val="tx1"/>
                </a:solidFill>
              </a:rPr>
              <a:t>Sources:   </a:t>
            </a:r>
            <a:r>
              <a:rPr lang="en-US" altLang="en-US" sz="1400" dirty="0" smtClean="0">
                <a:hlinkClick r:id="rId3"/>
              </a:rPr>
              <a:t>http://www.thechicagofire.com/</a:t>
            </a:r>
            <a:r>
              <a:rPr lang="en-US" altLang="en-US" sz="1400" dirty="0" smtClean="0"/>
              <a:t> </a:t>
            </a:r>
            <a:r>
              <a:rPr lang="en-US" altLang="en-US" sz="1400" dirty="0" smtClean="0">
                <a:solidFill>
                  <a:schemeClr val="tx1"/>
                </a:solidFill>
              </a:rPr>
              <a:t> </a:t>
            </a:r>
            <a:r>
              <a:rPr lang="en-US" altLang="en-US" sz="1400" dirty="0">
                <a:solidFill>
                  <a:schemeClr val="tx1"/>
                </a:solidFill>
              </a:rPr>
              <a:t>&amp; </a:t>
            </a:r>
            <a:r>
              <a:rPr lang="en-US" altLang="en-US" sz="1400" dirty="0" smtClean="0">
                <a:hlinkClick r:id="rId4"/>
              </a:rPr>
              <a:t>http://www.chipublib.org/004chicago/timeline/greatfire.html</a:t>
            </a:r>
            <a:r>
              <a:rPr lang="en-US" altLang="en-US" sz="1400" dirty="0" smtClean="0"/>
              <a:t> </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56</a:t>
            </a:fld>
            <a:r>
              <a:rPr lang="en-US" altLang="en-US" smtClean="0"/>
              <a:t> / 99</a:t>
            </a:r>
            <a:endParaRPr lang="en-US" altLang="en-US" dirty="0"/>
          </a:p>
        </p:txBody>
      </p:sp>
    </p:spTree>
    <p:extLst>
      <p:ext uri="{BB962C8B-B14F-4D97-AF65-F5344CB8AC3E}">
        <p14:creationId xmlns:p14="http://schemas.microsoft.com/office/powerpoint/2010/main" val="37788582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797984" y="87313"/>
            <a:ext cx="11394016" cy="1143000"/>
          </a:xfrm>
        </p:spPr>
        <p:txBody>
          <a:bodyPr/>
          <a:lstStyle/>
          <a:p>
            <a:pPr eaLnBrk="1" hangingPunct="1"/>
            <a:r>
              <a:rPr lang="en-US" sz="4000" b="1" dirty="0" smtClean="0">
                <a:solidFill>
                  <a:srgbClr val="FF6600"/>
                </a:solidFill>
                <a:effectLst/>
                <a:latin typeface="+mj-lt"/>
                <a:ea typeface="+mj-ea"/>
                <a:cs typeface="+mj-cs"/>
              </a:rPr>
              <a:t>Assessing the Risk: Humans + Drought + Weather</a:t>
            </a:r>
            <a:endParaRPr lang="en-US" altLang="en-US" dirty="0" smtClean="0"/>
          </a:p>
        </p:txBody>
      </p:sp>
      <p:sp>
        <p:nvSpPr>
          <p:cNvPr id="81924" name="Rectangle 3"/>
          <p:cNvSpPr>
            <a:spLocks noGrp="1" noChangeArrowheads="1"/>
          </p:cNvSpPr>
          <p:nvPr>
            <p:ph idx="1"/>
          </p:nvPr>
        </p:nvSpPr>
        <p:spPr/>
        <p:txBody>
          <a:bodyPr/>
          <a:lstStyle/>
          <a:p>
            <a:pPr marL="0" marR="0" indent="0" algn="l" defTabSz="914400" rtl="0" eaLnBrk="1" fontAlgn="base" latinLnBrk="0" hangingPunct="1">
              <a:lnSpc>
                <a:spcPct val="100000"/>
              </a:lnSpc>
              <a:spcBef>
                <a:spcPct val="20000"/>
              </a:spcBef>
              <a:spcAft>
                <a:spcPct val="0"/>
              </a:spcAft>
              <a:buClrTx/>
              <a:buSzTx/>
              <a:buFontTx/>
              <a:buNone/>
              <a:tabLst/>
              <a:defRPr/>
            </a:pPr>
            <a:r>
              <a:rPr lang="en-US" sz="3200" dirty="0" smtClean="0">
                <a:solidFill>
                  <a:srgbClr val="FF6600"/>
                </a:solidFill>
                <a:effectLst/>
              </a:rPr>
              <a:t>The Great Chicago Fire</a:t>
            </a:r>
            <a:endParaRPr lang="en-US" dirty="0" smtClean="0">
              <a:solidFill>
                <a:srgbClr val="FF6600"/>
              </a:solidFill>
              <a:effectLst/>
            </a:endParaRPr>
          </a:p>
          <a:p>
            <a:pPr eaLnBrk="1" hangingPunct="1"/>
            <a:endParaRPr lang="en-US" altLang="en-US" dirty="0" smtClean="0"/>
          </a:p>
          <a:p>
            <a:pPr eaLnBrk="1" hangingPunct="1"/>
            <a:r>
              <a:rPr lang="en-US" altLang="en-US" dirty="0" smtClean="0"/>
              <a:t>October 10, 1871</a:t>
            </a:r>
          </a:p>
          <a:p>
            <a:pPr lvl="1" eaLnBrk="1" hangingPunct="1"/>
            <a:r>
              <a:rPr lang="en-US" altLang="en-US" dirty="0" smtClean="0"/>
              <a:t>Rains end fire</a:t>
            </a:r>
          </a:p>
          <a:p>
            <a:pPr lvl="1" eaLnBrk="1" hangingPunct="1"/>
            <a:r>
              <a:rPr lang="en-US" altLang="en-US" dirty="0" smtClean="0"/>
              <a:t>3 1/3 miles of the city destroyed</a:t>
            </a:r>
          </a:p>
          <a:p>
            <a:pPr lvl="1" eaLnBrk="1" hangingPunct="1"/>
            <a:r>
              <a:rPr lang="en-US" altLang="en-US" dirty="0" smtClean="0"/>
              <a:t>$192 million in property damage</a:t>
            </a:r>
          </a:p>
          <a:p>
            <a:pPr lvl="1" eaLnBrk="1" hangingPunct="1"/>
            <a:r>
              <a:rPr lang="en-US" altLang="en-US" dirty="0" smtClean="0"/>
              <a:t>100,000 people left homeless</a:t>
            </a:r>
          </a:p>
          <a:p>
            <a:pPr lvl="1" eaLnBrk="1" hangingPunct="1"/>
            <a:r>
              <a:rPr lang="en-US" altLang="en-US" dirty="0" smtClean="0"/>
              <a:t>300 people dead</a:t>
            </a:r>
          </a:p>
        </p:txBody>
      </p:sp>
      <p:sp>
        <p:nvSpPr>
          <p:cNvPr id="4" name="Text Box 6"/>
          <p:cNvSpPr txBox="1">
            <a:spLocks noChangeArrowheads="1"/>
          </p:cNvSpPr>
          <p:nvPr/>
        </p:nvSpPr>
        <p:spPr bwMode="auto">
          <a:xfrm>
            <a:off x="617028" y="6477000"/>
            <a:ext cx="79133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r>
              <a:rPr lang="en-US" altLang="en-US" sz="1400" dirty="0">
                <a:solidFill>
                  <a:schemeClr val="tx1"/>
                </a:solidFill>
              </a:rPr>
              <a:t>Sources:   </a:t>
            </a:r>
            <a:r>
              <a:rPr lang="en-US" altLang="en-US" sz="1400" dirty="0" smtClean="0">
                <a:hlinkClick r:id="rId3"/>
              </a:rPr>
              <a:t>http://www.thechicagofire.com/</a:t>
            </a:r>
            <a:r>
              <a:rPr lang="en-US" altLang="en-US" sz="1400" dirty="0" smtClean="0"/>
              <a:t> </a:t>
            </a:r>
            <a:r>
              <a:rPr lang="en-US" altLang="en-US" sz="1400" dirty="0" smtClean="0">
                <a:solidFill>
                  <a:schemeClr val="tx1"/>
                </a:solidFill>
              </a:rPr>
              <a:t> </a:t>
            </a:r>
            <a:r>
              <a:rPr lang="en-US" altLang="en-US" sz="1400" dirty="0">
                <a:solidFill>
                  <a:schemeClr val="tx1"/>
                </a:solidFill>
              </a:rPr>
              <a:t>&amp; </a:t>
            </a:r>
            <a:r>
              <a:rPr lang="en-US" altLang="en-US" sz="1400" dirty="0" smtClean="0">
                <a:hlinkClick r:id="rId4"/>
              </a:rPr>
              <a:t>http://www.chipublib.org/004chicago/timeline/greatfire.html</a:t>
            </a:r>
            <a:r>
              <a:rPr lang="en-US" altLang="en-US" sz="1400" dirty="0" smtClean="0"/>
              <a:t> </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57</a:t>
            </a:fld>
            <a:r>
              <a:rPr lang="en-US" altLang="en-US" smtClean="0"/>
              <a:t> / 99</a:t>
            </a:r>
            <a:endParaRPr lang="en-US" altLang="en-US" dirty="0"/>
          </a:p>
        </p:txBody>
      </p:sp>
    </p:spTree>
    <p:extLst>
      <p:ext uri="{BB962C8B-B14F-4D97-AF65-F5344CB8AC3E}">
        <p14:creationId xmlns:p14="http://schemas.microsoft.com/office/powerpoint/2010/main" val="32834363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EATURE101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388" y="-1"/>
            <a:ext cx="107138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EC5200AB-D6A4-4445-ABA3-8DFA00B136BF}" type="slidenum">
              <a:rPr lang="en-US" altLang="en-US" smtClean="0"/>
              <a:pPr>
                <a:defRPr/>
              </a:pPr>
              <a:t>58</a:t>
            </a:fld>
            <a:r>
              <a:rPr lang="en-US" altLang="en-US" smtClean="0"/>
              <a:t> / 99</a:t>
            </a:r>
            <a:endParaRPr lang="en-US" altLang="en-US" dirty="0"/>
          </a:p>
        </p:txBody>
      </p:sp>
    </p:spTree>
    <p:extLst>
      <p:ext uri="{BB962C8B-B14F-4D97-AF65-F5344CB8AC3E}">
        <p14:creationId xmlns:p14="http://schemas.microsoft.com/office/powerpoint/2010/main" val="30365642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ire_panora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32" y="2182454"/>
            <a:ext cx="11728977" cy="250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5"/>
          <p:cNvSpPr txBox="1">
            <a:spLocks noChangeArrowheads="1"/>
          </p:cNvSpPr>
          <p:nvPr/>
        </p:nvSpPr>
        <p:spPr bwMode="auto">
          <a:xfrm>
            <a:off x="619432" y="5274215"/>
            <a:ext cx="1157256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algn="ctr" eaLnBrk="1" hangingPunct="1">
              <a:spcBef>
                <a:spcPct val="0"/>
              </a:spcBef>
              <a:buFontTx/>
              <a:buNone/>
            </a:pPr>
            <a:r>
              <a:rPr lang="en-US" altLang="en-US" sz="1600" b="1" dirty="0">
                <a:solidFill>
                  <a:schemeClr val="tx1"/>
                </a:solidFill>
              </a:rPr>
              <a:t>Chicago Fire Panorama </a:t>
            </a:r>
          </a:p>
          <a:p>
            <a:pPr algn="ctr" eaLnBrk="1" hangingPunct="1">
              <a:spcBef>
                <a:spcPct val="0"/>
              </a:spcBef>
              <a:buFontTx/>
              <a:buNone/>
            </a:pPr>
            <a:r>
              <a:rPr lang="en-US" altLang="en-US" sz="1400" dirty="0">
                <a:solidFill>
                  <a:schemeClr val="tx1"/>
                </a:solidFill>
              </a:rPr>
              <a:t>Photograph. Panoramic view looking east along Randolph Street toward the shell of the Court House and City Hall. The nearest cross street is Franklin, while the street at the extreme right corner is Market (now Wacker). Reconstruction is just beginning: a contractor's shack is in the middle ground, and several larger temporary store structures are under construction</a:t>
            </a:r>
            <a:r>
              <a:rPr lang="en-US" altLang="en-US" sz="1400" dirty="0" smtClean="0">
                <a:solidFill>
                  <a:schemeClr val="tx1"/>
                </a:solidFill>
              </a:rPr>
              <a:t>.</a:t>
            </a:r>
            <a:endParaRPr lang="en-US" altLang="en-US" sz="1400" dirty="0">
              <a:solidFill>
                <a:schemeClr val="tx1"/>
              </a:solidFill>
            </a:endParaRPr>
          </a:p>
        </p:txBody>
      </p:sp>
      <p:sp>
        <p:nvSpPr>
          <p:cNvPr id="86021" name="Text Box 9"/>
          <p:cNvSpPr txBox="1">
            <a:spLocks noChangeArrowheads="1"/>
          </p:cNvSpPr>
          <p:nvPr/>
        </p:nvSpPr>
        <p:spPr bwMode="auto">
          <a:xfrm>
            <a:off x="1660525" y="6137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endParaRPr lang="en-US" altLang="en-US" sz="2400">
              <a:solidFill>
                <a:schemeClr val="tx1"/>
              </a:solidFill>
            </a:endParaRPr>
          </a:p>
        </p:txBody>
      </p:sp>
      <p:sp>
        <p:nvSpPr>
          <p:cNvPr id="7" name="Text Box 6"/>
          <p:cNvSpPr txBox="1">
            <a:spLocks noChangeArrowheads="1"/>
          </p:cNvSpPr>
          <p:nvPr/>
        </p:nvSpPr>
        <p:spPr bwMode="auto">
          <a:xfrm>
            <a:off x="617028" y="6477000"/>
            <a:ext cx="54019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r>
              <a:rPr lang="en-US" altLang="en-US" sz="1400" dirty="0">
                <a:solidFill>
                  <a:schemeClr val="tx1"/>
                </a:solidFill>
              </a:rPr>
              <a:t>Sources:   </a:t>
            </a:r>
            <a:r>
              <a:rPr lang="en-US" altLang="en-US" sz="1400" dirty="0" smtClean="0">
                <a:hlinkClick r:id="rId4"/>
              </a:rPr>
              <a:t>http://www.chipublib.org/004chicago/timeline/greatfire.html</a:t>
            </a:r>
            <a:r>
              <a:rPr lang="en-US" altLang="en-US" sz="1400" dirty="0" smtClean="0"/>
              <a:t> </a:t>
            </a:r>
          </a:p>
        </p:txBody>
      </p:sp>
      <p:sp>
        <p:nvSpPr>
          <p:cNvPr id="2" name="Slide Number Placeholder 1"/>
          <p:cNvSpPr>
            <a:spLocks noGrp="1"/>
          </p:cNvSpPr>
          <p:nvPr>
            <p:ph type="sldNum" sz="quarter" idx="10"/>
          </p:nvPr>
        </p:nvSpPr>
        <p:spPr/>
        <p:txBody>
          <a:bodyPr/>
          <a:lstStyle/>
          <a:p>
            <a:pPr>
              <a:defRPr/>
            </a:pPr>
            <a:fld id="{EC5200AB-D6A4-4445-ABA3-8DFA00B136BF}" type="slidenum">
              <a:rPr lang="en-US" altLang="en-US" smtClean="0"/>
              <a:pPr>
                <a:defRPr/>
              </a:pPr>
              <a:t>59</a:t>
            </a:fld>
            <a:r>
              <a:rPr lang="en-US" altLang="en-US" smtClean="0"/>
              <a:t> / 99</a:t>
            </a:r>
            <a:endParaRPr lang="en-US" altLang="en-US" dirty="0"/>
          </a:p>
        </p:txBody>
      </p:sp>
    </p:spTree>
    <p:extLst>
      <p:ext uri="{BB962C8B-B14F-4D97-AF65-F5344CB8AC3E}">
        <p14:creationId xmlns:p14="http://schemas.microsoft.com/office/powerpoint/2010/main" val="217965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dirty="0" smtClean="0"/>
              <a:t>Assessing the Risk</a:t>
            </a:r>
          </a:p>
        </p:txBody>
      </p:sp>
      <p:sp>
        <p:nvSpPr>
          <p:cNvPr id="18436" name="Rectangle 3"/>
          <p:cNvSpPr>
            <a:spLocks noGrp="1" noChangeArrowheads="1"/>
          </p:cNvSpPr>
          <p:nvPr>
            <p:ph idx="1"/>
          </p:nvPr>
        </p:nvSpPr>
        <p:spPr/>
        <p:txBody>
          <a:bodyPr/>
          <a:lstStyle/>
          <a:p>
            <a:pPr marL="0" indent="0" eaLnBrk="1" hangingPunct="1">
              <a:buNone/>
            </a:pPr>
            <a:r>
              <a:rPr lang="en-US" altLang="en-US" dirty="0" smtClean="0">
                <a:solidFill>
                  <a:srgbClr val="FF6600"/>
                </a:solidFill>
              </a:rPr>
              <a:t>The Stages of Fire</a:t>
            </a:r>
          </a:p>
          <a:p>
            <a:pPr marL="0" indent="0" eaLnBrk="1" hangingPunct="1">
              <a:buNone/>
            </a:pPr>
            <a:endParaRPr lang="en-US" altLang="en-US" dirty="0" smtClean="0">
              <a:solidFill>
                <a:schemeClr val="hlink"/>
              </a:solidFill>
            </a:endParaRPr>
          </a:p>
          <a:p>
            <a:pPr marL="609600" indent="-609600" eaLnBrk="1" hangingPunct="1">
              <a:buFontTx/>
              <a:buAutoNum type="arabicPeriod"/>
            </a:pPr>
            <a:r>
              <a:rPr lang="en-US" altLang="en-US" dirty="0" smtClean="0">
                <a:solidFill>
                  <a:schemeClr val="hlink"/>
                </a:solidFill>
              </a:rPr>
              <a:t>Preheating/Smoldering stage</a:t>
            </a:r>
          </a:p>
          <a:p>
            <a:pPr marL="990600" lvl="1" indent="-533400" eaLnBrk="1" hangingPunct="1"/>
            <a:r>
              <a:rPr lang="en-US" altLang="en-US" dirty="0" smtClean="0"/>
              <a:t>Heat oxidizes combustible material’s surface</a:t>
            </a:r>
          </a:p>
          <a:p>
            <a:pPr marL="990600" lvl="1" indent="-533400" eaLnBrk="1" hangingPunct="1"/>
            <a:r>
              <a:rPr lang="en-US" altLang="en-US" dirty="0" smtClean="0"/>
              <a:t>Pyrolysis (Produces combustible gases)</a:t>
            </a:r>
          </a:p>
          <a:p>
            <a:pPr marL="1371600" lvl="2" indent="-457200" eaLnBrk="1" hangingPunct="1"/>
            <a:r>
              <a:rPr lang="en-US" altLang="en-US" dirty="0" smtClean="0"/>
              <a:t>Process is exothermic (produces heat)</a:t>
            </a:r>
          </a:p>
          <a:p>
            <a:pPr marL="990600" lvl="1" indent="-533400" eaLnBrk="1" hangingPunct="1"/>
            <a:endParaRPr lang="en-US" altLang="en-US" dirty="0" smtClean="0"/>
          </a:p>
        </p:txBody>
      </p:sp>
      <p:sp>
        <p:nvSpPr>
          <p:cNvPr id="6" name="Text Box 6"/>
          <p:cNvSpPr txBox="1">
            <a:spLocks noChangeArrowheads="1"/>
          </p:cNvSpPr>
          <p:nvPr/>
        </p:nvSpPr>
        <p:spPr bwMode="auto">
          <a:xfrm>
            <a:off x="619895" y="6492081"/>
            <a:ext cx="23764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a:solidFill>
                  <a:schemeClr val="tx1"/>
                </a:solidFill>
              </a:rPr>
              <a:t>Source:  </a:t>
            </a:r>
            <a:r>
              <a:rPr lang="en-US" altLang="en-US" sz="1200">
                <a:solidFill>
                  <a:schemeClr val="tx1"/>
                </a:solidFill>
                <a:hlinkClick r:id="rId3"/>
              </a:rPr>
              <a:t>UC Davis Fire Department</a:t>
            </a:r>
            <a:endParaRPr lang="en-US" altLang="en-US" sz="1200">
              <a:solidFill>
                <a:schemeClr val="tx1"/>
              </a:solidFill>
            </a:endParaRP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6</a:t>
            </a:fld>
            <a:r>
              <a:rPr lang="en-US" altLang="en-US" smtClean="0"/>
              <a:t> / 99</a:t>
            </a:r>
            <a:endParaRPr lang="en-US" altLang="en-US" dirty="0"/>
          </a:p>
        </p:txBody>
      </p:sp>
    </p:spTree>
    <p:extLst>
      <p:ext uri="{BB962C8B-B14F-4D97-AF65-F5344CB8AC3E}">
        <p14:creationId xmlns:p14="http://schemas.microsoft.com/office/powerpoint/2010/main" val="18320656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8" descr="jb_recon_chicago_3_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339" y="1061885"/>
            <a:ext cx="11434355"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9"/>
          <p:cNvSpPr txBox="1">
            <a:spLocks noChangeArrowheads="1"/>
          </p:cNvSpPr>
          <p:nvPr/>
        </p:nvSpPr>
        <p:spPr bwMode="auto">
          <a:xfrm>
            <a:off x="1660525" y="6137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endParaRPr lang="en-US" altLang="en-US" sz="2400">
              <a:solidFill>
                <a:schemeClr val="tx1"/>
              </a:solidFill>
            </a:endParaRPr>
          </a:p>
        </p:txBody>
      </p:sp>
      <p:sp>
        <p:nvSpPr>
          <p:cNvPr id="86022" name="Text Box 10"/>
          <p:cNvSpPr txBox="1">
            <a:spLocks noChangeArrowheads="1"/>
          </p:cNvSpPr>
          <p:nvPr/>
        </p:nvSpPr>
        <p:spPr bwMode="auto">
          <a:xfrm>
            <a:off x="683340" y="6061076"/>
            <a:ext cx="1143435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algn="ctr" eaLnBrk="1" hangingPunct="1">
              <a:spcBef>
                <a:spcPct val="0"/>
              </a:spcBef>
              <a:buFontTx/>
              <a:buNone/>
            </a:pPr>
            <a:r>
              <a:rPr lang="en-US" altLang="en-US" sz="1800" b="1" dirty="0">
                <a:solidFill>
                  <a:schemeClr val="tx1"/>
                </a:solidFill>
              </a:rPr>
              <a:t>A panoramic view of the 1893 World Fair in Chicago, 22 years after the fire</a:t>
            </a:r>
          </a:p>
          <a:p>
            <a:pPr algn="ctr" eaLnBrk="1" hangingPunct="1">
              <a:spcBef>
                <a:spcPct val="0"/>
              </a:spcBef>
              <a:buFontTx/>
              <a:buNone/>
            </a:pPr>
            <a:r>
              <a:rPr lang="en-US" altLang="en-US" sz="1400" dirty="0">
                <a:solidFill>
                  <a:schemeClr val="tx1"/>
                </a:solidFill>
              </a:rPr>
              <a:t>CREDIT: Hyland, C. C., copyright claimant. "World's Fair, 1893." Copyright June 5, 1933. Taking the Long View: Panoramic Photographs, 1851-1991, Library of Congress. </a:t>
            </a:r>
          </a:p>
        </p:txBody>
      </p:sp>
      <p:sp>
        <p:nvSpPr>
          <p:cNvPr id="2" name="Slide Number Placeholder 1"/>
          <p:cNvSpPr>
            <a:spLocks noGrp="1"/>
          </p:cNvSpPr>
          <p:nvPr>
            <p:ph type="sldNum" sz="quarter" idx="10"/>
          </p:nvPr>
        </p:nvSpPr>
        <p:spPr/>
        <p:txBody>
          <a:bodyPr/>
          <a:lstStyle/>
          <a:p>
            <a:pPr>
              <a:defRPr/>
            </a:pPr>
            <a:fld id="{EC5200AB-D6A4-4445-ABA3-8DFA00B136BF}" type="slidenum">
              <a:rPr lang="en-US" altLang="en-US" smtClean="0"/>
              <a:pPr>
                <a:defRPr/>
              </a:pPr>
              <a:t>60</a:t>
            </a:fld>
            <a:r>
              <a:rPr lang="en-US" altLang="en-US" smtClean="0"/>
              <a:t> / 99</a:t>
            </a:r>
            <a:endParaRPr lang="en-US" altLang="en-US" dirty="0"/>
          </a:p>
        </p:txBody>
      </p:sp>
    </p:spTree>
    <p:extLst>
      <p:ext uri="{BB962C8B-B14F-4D97-AF65-F5344CB8AC3E}">
        <p14:creationId xmlns:p14="http://schemas.microsoft.com/office/powerpoint/2010/main" val="25146400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title"/>
          </p:nvPr>
        </p:nvSpPr>
        <p:spPr>
          <a:xfrm>
            <a:off x="752161" y="273050"/>
            <a:ext cx="4881718" cy="1162050"/>
          </a:xfrm>
        </p:spPr>
        <p:txBody>
          <a:bodyPr/>
          <a:lstStyle/>
          <a:p>
            <a:pPr algn="ctr" eaLnBrk="1" hangingPunct="1"/>
            <a:r>
              <a:rPr lang="en-US" altLang="en-US" sz="4000" dirty="0" smtClean="0"/>
              <a:t>Mapping the Fire </a:t>
            </a:r>
          </a:p>
        </p:txBody>
      </p:sp>
      <p:graphicFrame>
        <p:nvGraphicFramePr>
          <p:cNvPr id="117849" name="Group 89"/>
          <p:cNvGraphicFramePr>
            <a:graphicFrameLocks noGrp="1"/>
          </p:cNvGraphicFramePr>
          <p:nvPr>
            <p:extLst>
              <p:ext uri="{D42A27DB-BD31-4B8C-83A1-F6EECF244321}">
                <p14:modId xmlns:p14="http://schemas.microsoft.com/office/powerpoint/2010/main" val="3331973482"/>
              </p:ext>
            </p:extLst>
          </p:nvPr>
        </p:nvGraphicFramePr>
        <p:xfrm>
          <a:off x="752161" y="1439606"/>
          <a:ext cx="4881718" cy="4518739"/>
        </p:xfrm>
        <a:graphic>
          <a:graphicData uri="http://schemas.openxmlformats.org/drawingml/2006/table">
            <a:tbl>
              <a:tblPr/>
              <a:tblGrid>
                <a:gridCol w="2440859"/>
                <a:gridCol w="2440859"/>
              </a:tblGrid>
              <a:tr h="390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FF9900"/>
                          </a:solidFill>
                          <a:effectLst/>
                          <a:latin typeface="Times New Roman" pitchFamily="18" charset="0"/>
                        </a:rPr>
                        <a:t>Fire</a:t>
                      </a:r>
                      <a:endParaRPr kumimoji="0" lang="en-US" sz="1800" b="0" i="0" u="none" strike="noStrike" cap="none" normalizeH="0" baseline="0" dirty="0" smtClean="0">
                        <a:ln>
                          <a:noFill/>
                        </a:ln>
                        <a:solidFill>
                          <a:srgbClr val="FF9900"/>
                        </a:solidFill>
                        <a:effectLst/>
                        <a:latin typeface="Times New Roman"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rgbClr val="FF9900"/>
                          </a:solidFill>
                          <a:effectLst/>
                          <a:latin typeface="Times New Roman" pitchFamily="18" charset="0"/>
                        </a:rPr>
                        <a:t>Time of Starting</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93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A. O'Leary barn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8:30 pm, October 8</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B. Bateham's Mills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10:00 pm, October 8</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C. Parmelee's Stables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11:30 pm, October 8</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D. Gas Works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12:00 a.m., October 8-9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93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     Conley's Patch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12:20 am, October 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E. Court House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1:30 am, October 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F. Wright's Stables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9900"/>
                          </a:solidFill>
                          <a:effectLst/>
                          <a:latin typeface="Times New Roman" pitchFamily="18" charset="0"/>
                        </a:rPr>
                        <a:t>2:30 am, October 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9900"/>
                          </a:solidFill>
                          <a:effectLst/>
                          <a:latin typeface="Times New Roman" pitchFamily="18" charset="0"/>
                        </a:rPr>
                        <a:t>G. Polk Street</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2:30 am, October 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21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H. Northwestern Elevator</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7:00 am, October 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9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I. Galena Elevator</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rgbClr val="FF9900"/>
                          </a:solidFill>
                          <a:effectLst/>
                          <a:latin typeface="Times New Roman" pitchFamily="18" charset="0"/>
                        </a:rPr>
                        <a:t>7:00 am, October 9</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8106" name="Text Box 90"/>
          <p:cNvSpPr txBox="1">
            <a:spLocks noChangeArrowheads="1"/>
          </p:cNvSpPr>
          <p:nvPr/>
        </p:nvSpPr>
        <p:spPr bwMode="auto">
          <a:xfrm>
            <a:off x="619432" y="6096000"/>
            <a:ext cx="115725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algn="ctr" eaLnBrk="1" hangingPunct="1">
              <a:spcBef>
                <a:spcPct val="0"/>
              </a:spcBef>
              <a:buFontTx/>
              <a:buNone/>
            </a:pPr>
            <a:r>
              <a:rPr lang="en-US" altLang="en-US" sz="1400" dirty="0">
                <a:solidFill>
                  <a:schemeClr val="tx1"/>
                </a:solidFill>
              </a:rPr>
              <a:t>Source: </a:t>
            </a:r>
            <a:r>
              <a:rPr lang="en-US" altLang="en-US" sz="1400" dirty="0">
                <a:solidFill>
                  <a:schemeClr val="tx1"/>
                </a:solidFill>
                <a:hlinkClick r:id="rId3"/>
              </a:rPr>
              <a:t>http://www.chicagohistory.org/fire/conflag/pic-firemap.html</a:t>
            </a:r>
            <a:endParaRPr lang="en-US" altLang="en-US" sz="1400" dirty="0">
              <a:solidFill>
                <a:schemeClr val="tx1"/>
              </a:solidFill>
            </a:endParaRPr>
          </a:p>
          <a:p>
            <a:pPr algn="ctr" eaLnBrk="1" hangingPunct="1">
              <a:spcBef>
                <a:spcPct val="0"/>
              </a:spcBef>
              <a:buFontTx/>
              <a:buNone/>
            </a:pPr>
            <a:r>
              <a:rPr lang="en-US" altLang="en-US" sz="1400" dirty="0">
                <a:solidFill>
                  <a:schemeClr val="tx1"/>
                </a:solidFill>
              </a:rPr>
              <a:t>Map is adapted from the one prepared to accompany H.A. </a:t>
            </a:r>
            <a:r>
              <a:rPr lang="en-US" altLang="en-US" sz="1400" dirty="0" err="1">
                <a:solidFill>
                  <a:schemeClr val="tx1"/>
                </a:solidFill>
              </a:rPr>
              <a:t>Musham's</a:t>
            </a:r>
            <a:r>
              <a:rPr lang="en-US" altLang="en-US" sz="1400" dirty="0">
                <a:solidFill>
                  <a:schemeClr val="tx1"/>
                </a:solidFill>
              </a:rPr>
              <a:t> article, "The Great Chicago Fire, October 8-10, 1871," which appeared in Papers in Illinois History and Transactions (Illinois State Historical Society, 1941)</a:t>
            </a:r>
          </a:p>
        </p:txBody>
      </p:sp>
      <p:pic>
        <p:nvPicPr>
          <p:cNvPr id="8" name="Picture 2" descr="firemap"/>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840361" y="245806"/>
            <a:ext cx="5850194" cy="585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A2023EF-D208-466E-89C8-70D1C4DE45A8}" type="slidenum">
              <a:rPr lang="en-US" altLang="en-US" smtClean="0"/>
              <a:pPr>
                <a:defRPr/>
              </a:pPr>
              <a:t>61</a:t>
            </a:fld>
            <a:r>
              <a:rPr lang="en-US" altLang="en-US" smtClean="0"/>
              <a:t> / 99</a:t>
            </a:r>
            <a:endParaRPr lang="en-US" altLang="en-US" dirty="0"/>
          </a:p>
        </p:txBody>
      </p:sp>
    </p:spTree>
    <p:extLst>
      <p:ext uri="{BB962C8B-B14F-4D97-AF65-F5344CB8AC3E}">
        <p14:creationId xmlns:p14="http://schemas.microsoft.com/office/powerpoint/2010/main" val="3978266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a:xfrm>
            <a:off x="797984" y="87313"/>
            <a:ext cx="11394016" cy="1143000"/>
          </a:xfrm>
        </p:spPr>
        <p:txBody>
          <a:bodyPr/>
          <a:lstStyle/>
          <a:p>
            <a:pPr eaLnBrk="1" hangingPunct="1"/>
            <a:r>
              <a:rPr lang="en-US" sz="4000" b="1" dirty="0" smtClean="0">
                <a:solidFill>
                  <a:srgbClr val="FF6600"/>
                </a:solidFill>
                <a:effectLst/>
                <a:latin typeface="+mj-lt"/>
                <a:ea typeface="+mj-ea"/>
                <a:cs typeface="+mj-cs"/>
              </a:rPr>
              <a:t>Assessing the Risk: Humans + Drought + Weather</a:t>
            </a:r>
            <a:endParaRPr lang="en-US" altLang="en-US" dirty="0" smtClean="0"/>
          </a:p>
        </p:txBody>
      </p:sp>
      <p:sp>
        <p:nvSpPr>
          <p:cNvPr id="90116" name="Rectangle 3"/>
          <p:cNvSpPr>
            <a:spLocks noGrp="1" noChangeArrowheads="1"/>
          </p:cNvSpPr>
          <p:nvPr>
            <p:ph idx="1"/>
          </p:nvPr>
        </p:nvSpPr>
        <p:spPr>
          <a:xfrm>
            <a:off x="797984" y="1524000"/>
            <a:ext cx="7544587" cy="5105400"/>
          </a:xfrm>
        </p:spPr>
        <p:txBody>
          <a:bodyPr/>
          <a:lstStyle/>
          <a:p>
            <a:pPr marL="0" indent="0" eaLnBrk="1" hangingPunct="1">
              <a:buNone/>
              <a:defRPr/>
            </a:pPr>
            <a:r>
              <a:rPr lang="en-US" dirty="0">
                <a:solidFill>
                  <a:srgbClr val="FF6600"/>
                </a:solidFill>
              </a:rPr>
              <a:t>The Great Chicago Fire</a:t>
            </a:r>
          </a:p>
          <a:p>
            <a:pPr eaLnBrk="1" hangingPunct="1"/>
            <a:endParaRPr lang="en-US" altLang="en-US" dirty="0" smtClean="0"/>
          </a:p>
          <a:p>
            <a:pPr eaLnBrk="1" hangingPunct="1"/>
            <a:r>
              <a:rPr lang="en-US" altLang="en-US" dirty="0" smtClean="0"/>
              <a:t>Did the cow do it?</a:t>
            </a:r>
          </a:p>
          <a:p>
            <a:pPr lvl="1" eaLnBrk="1" hangingPunct="1"/>
            <a:r>
              <a:rPr lang="en-US" altLang="en-US" dirty="0" smtClean="0"/>
              <a:t>Probably not</a:t>
            </a:r>
          </a:p>
          <a:p>
            <a:pPr lvl="2" eaLnBrk="1" hangingPunct="1"/>
            <a:r>
              <a:rPr lang="en-US" altLang="en-US" dirty="0" smtClean="0"/>
              <a:t>Michael Ahern, author of the story, admitted he made it up</a:t>
            </a:r>
          </a:p>
          <a:p>
            <a:pPr lvl="1" eaLnBrk="1" hangingPunct="1"/>
            <a:r>
              <a:rPr lang="en-US" altLang="en-US" dirty="0" smtClean="0"/>
              <a:t>O’Leary Family in bed asleep</a:t>
            </a:r>
          </a:p>
          <a:p>
            <a:pPr lvl="1" eaLnBrk="1" hangingPunct="1"/>
            <a:r>
              <a:rPr lang="en-US" altLang="en-US" dirty="0" smtClean="0"/>
              <a:t>Daniel Sullivan and Dennis Regan</a:t>
            </a:r>
          </a:p>
          <a:p>
            <a:pPr lvl="2" eaLnBrk="1" hangingPunct="1"/>
            <a:r>
              <a:rPr lang="en-US" altLang="en-US" dirty="0" smtClean="0"/>
              <a:t>Supposedly saw and reported the fire</a:t>
            </a:r>
          </a:p>
          <a:p>
            <a:pPr lvl="2" eaLnBrk="1" hangingPunct="1"/>
            <a:r>
              <a:rPr lang="en-US" altLang="en-US" dirty="0" smtClean="0"/>
              <a:t>May or may not have been in the barn</a:t>
            </a:r>
          </a:p>
        </p:txBody>
      </p:sp>
      <p:pic>
        <p:nvPicPr>
          <p:cNvPr id="901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2571" y="1524000"/>
            <a:ext cx="3590069"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617028" y="6477000"/>
            <a:ext cx="49791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smtClean="0">
                <a:hlinkClick r:id="rId4"/>
              </a:rPr>
              <a:t>http://jocofd1.org/firepreventionweek/fireprevweek.htm</a:t>
            </a:r>
            <a:r>
              <a:rPr lang="en-US" altLang="en-US" sz="1400" dirty="0"/>
              <a:t> </a:t>
            </a:r>
            <a:endParaRPr lang="en-US" altLang="en-US" sz="1400" dirty="0" smtClean="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62</a:t>
            </a:fld>
            <a:r>
              <a:rPr lang="en-US" altLang="en-US" smtClean="0"/>
              <a:t> / 99</a:t>
            </a:r>
            <a:endParaRPr lang="en-US" altLang="en-US" dirty="0"/>
          </a:p>
        </p:txBody>
      </p:sp>
    </p:spTree>
    <p:extLst>
      <p:ext uri="{BB962C8B-B14F-4D97-AF65-F5344CB8AC3E}">
        <p14:creationId xmlns:p14="http://schemas.microsoft.com/office/powerpoint/2010/main" val="1105610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4"/>
          <p:cNvSpPr>
            <a:spLocks noGrp="1" noChangeArrowheads="1"/>
          </p:cNvSpPr>
          <p:nvPr>
            <p:ph type="title"/>
          </p:nvPr>
        </p:nvSpPr>
        <p:spPr>
          <a:xfrm>
            <a:off x="797984" y="87313"/>
            <a:ext cx="11394016" cy="1143000"/>
          </a:xfrm>
        </p:spPr>
        <p:txBody>
          <a:bodyPr/>
          <a:lstStyle/>
          <a:p>
            <a:pPr eaLnBrk="1" hangingPunct="1"/>
            <a:r>
              <a:rPr lang="en-US" sz="4000" b="1" dirty="0" smtClean="0">
                <a:solidFill>
                  <a:srgbClr val="FF6600"/>
                </a:solidFill>
                <a:effectLst/>
                <a:latin typeface="+mj-lt"/>
                <a:ea typeface="+mj-ea"/>
                <a:cs typeface="+mj-cs"/>
              </a:rPr>
              <a:t>Assessing the Risk: Humans + Drought + Weather</a:t>
            </a:r>
            <a:endParaRPr lang="en-US" altLang="en-US" dirty="0" smtClean="0"/>
          </a:p>
        </p:txBody>
      </p:sp>
      <p:sp>
        <p:nvSpPr>
          <p:cNvPr id="92164" name="Rectangle 5"/>
          <p:cNvSpPr>
            <a:spLocks noGrp="1" noChangeArrowheads="1"/>
          </p:cNvSpPr>
          <p:nvPr>
            <p:ph idx="1"/>
          </p:nvPr>
        </p:nvSpPr>
        <p:spPr/>
        <p:txBody>
          <a:bodyPr/>
          <a:lstStyle/>
          <a:p>
            <a:pPr marL="0" indent="0" eaLnBrk="1" hangingPunct="1">
              <a:buNone/>
              <a:defRPr/>
            </a:pPr>
            <a:r>
              <a:rPr lang="en-US" dirty="0">
                <a:solidFill>
                  <a:srgbClr val="FF6600"/>
                </a:solidFill>
              </a:rPr>
              <a:t>The Great Chicago Fire</a:t>
            </a:r>
          </a:p>
          <a:p>
            <a:pPr eaLnBrk="1" hangingPunct="1"/>
            <a:endParaRPr lang="en-US" altLang="en-US" dirty="0" smtClean="0"/>
          </a:p>
          <a:p>
            <a:pPr eaLnBrk="1" hangingPunct="1"/>
            <a:r>
              <a:rPr lang="en-US" altLang="en-US" dirty="0" smtClean="0"/>
              <a:t>Why did the fire cause so much damage?</a:t>
            </a:r>
          </a:p>
          <a:p>
            <a:pPr lvl="1" eaLnBrk="1" hangingPunct="1"/>
            <a:r>
              <a:rPr lang="en-US" altLang="en-US" dirty="0" smtClean="0"/>
              <a:t>Firefighters fought a fire earlier, exhausted</a:t>
            </a:r>
          </a:p>
          <a:p>
            <a:pPr lvl="1" eaLnBrk="1" hangingPunct="1"/>
            <a:r>
              <a:rPr lang="en-US" altLang="en-US" dirty="0" smtClean="0"/>
              <a:t>Fire watchman initially reported the blaze in the wrong location, telegraph operator refused to notify correct station</a:t>
            </a:r>
          </a:p>
          <a:p>
            <a:pPr lvl="1" eaLnBrk="1" hangingPunct="1"/>
            <a:r>
              <a:rPr lang="en-US" altLang="en-US" dirty="0" smtClean="0"/>
              <a:t>telegraph operator noticed fire 1 ½ hours earlier but waited for confirmation</a:t>
            </a:r>
          </a:p>
          <a:p>
            <a:pPr lvl="1" eaLnBrk="1" hangingPunct="1"/>
            <a:r>
              <a:rPr lang="en-US" altLang="en-US" dirty="0" smtClean="0"/>
              <a:t>One of the fire engines broke down before arriving on scene</a:t>
            </a:r>
          </a:p>
        </p:txBody>
      </p:sp>
      <p:sp>
        <p:nvSpPr>
          <p:cNvPr id="5" name="Text Box 6"/>
          <p:cNvSpPr txBox="1">
            <a:spLocks noChangeArrowheads="1"/>
          </p:cNvSpPr>
          <p:nvPr/>
        </p:nvSpPr>
        <p:spPr bwMode="auto">
          <a:xfrm>
            <a:off x="617028" y="6477000"/>
            <a:ext cx="431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smtClean="0">
                <a:hlinkClick r:id="rId3"/>
              </a:rPr>
              <a:t>http://www.thechicagofire.com/exoneration.php</a:t>
            </a:r>
            <a:r>
              <a:rPr lang="en-US" altLang="en-US" sz="1400" dirty="0"/>
              <a:t> </a:t>
            </a:r>
            <a:endParaRPr lang="en-US" altLang="en-US" sz="1400" dirty="0" smtClean="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63</a:t>
            </a:fld>
            <a:r>
              <a:rPr lang="en-US" altLang="en-US" smtClean="0"/>
              <a:t> / 99</a:t>
            </a:r>
            <a:endParaRPr lang="en-US" altLang="en-US" dirty="0"/>
          </a:p>
        </p:txBody>
      </p:sp>
    </p:spTree>
    <p:extLst>
      <p:ext uri="{BB962C8B-B14F-4D97-AF65-F5344CB8AC3E}">
        <p14:creationId xmlns:p14="http://schemas.microsoft.com/office/powerpoint/2010/main" val="28195595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11434856" cy="1162050"/>
          </a:xfrm>
        </p:spPr>
        <p:txBody>
          <a:bodyPr/>
          <a:lstStyle/>
          <a:p>
            <a:pPr algn="ctr"/>
            <a:r>
              <a:rPr lang="en-US" sz="3600" dirty="0"/>
              <a:t>Engine 7's members &amp; apparatus, at quarters on East St., circa </a:t>
            </a:r>
            <a:r>
              <a:rPr lang="en-US" sz="3600" dirty="0" smtClean="0"/>
              <a:t>1870  (Boston, MA)</a:t>
            </a:r>
            <a:endParaRPr lang="en-US" sz="3600" dirty="0"/>
          </a:p>
        </p:txBody>
      </p:sp>
      <p:pic>
        <p:nvPicPr>
          <p:cNvPr id="6" name="Picture 2" descr="Engine 7's members &amp; apparatus, at quarters on East St., circa 187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8515" y="1435100"/>
            <a:ext cx="7915087"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617028" y="6477000"/>
            <a:ext cx="4798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smtClean="0">
                <a:hlinkClick r:id="rId3"/>
              </a:rPr>
              <a:t>http://www.bostonfirehistory.org/modernengine07.html</a:t>
            </a:r>
            <a:r>
              <a:rPr lang="en-US" altLang="en-US" sz="1400" dirty="0" smtClean="0"/>
              <a:t> </a:t>
            </a:r>
          </a:p>
        </p:txBody>
      </p:sp>
      <p:sp>
        <p:nvSpPr>
          <p:cNvPr id="3" name="Slide Number Placeholder 2"/>
          <p:cNvSpPr>
            <a:spLocks noGrp="1"/>
          </p:cNvSpPr>
          <p:nvPr>
            <p:ph type="sldNum" sz="quarter" idx="10"/>
          </p:nvPr>
        </p:nvSpPr>
        <p:spPr/>
        <p:txBody>
          <a:bodyPr/>
          <a:lstStyle/>
          <a:p>
            <a:pPr>
              <a:defRPr/>
            </a:pPr>
            <a:fld id="{BA2023EF-D208-466E-89C8-70D1C4DE45A8}" type="slidenum">
              <a:rPr lang="en-US" altLang="en-US" smtClean="0"/>
              <a:pPr>
                <a:defRPr/>
              </a:pPr>
              <a:t>64</a:t>
            </a:fld>
            <a:r>
              <a:rPr lang="en-US" altLang="en-US" smtClean="0"/>
              <a:t> / 99</a:t>
            </a:r>
            <a:endParaRPr lang="en-US" altLang="en-US" dirty="0"/>
          </a:p>
        </p:txBody>
      </p:sp>
    </p:spTree>
    <p:extLst>
      <p:ext uri="{BB962C8B-B14F-4D97-AF65-F5344CB8AC3E}">
        <p14:creationId xmlns:p14="http://schemas.microsoft.com/office/powerpoint/2010/main" val="24266766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4"/>
          <p:cNvSpPr>
            <a:spLocks noGrp="1" noChangeArrowheads="1"/>
          </p:cNvSpPr>
          <p:nvPr>
            <p:ph type="title"/>
          </p:nvPr>
        </p:nvSpPr>
        <p:spPr/>
        <p:txBody>
          <a:bodyPr/>
          <a:lstStyle/>
          <a:p>
            <a:r>
              <a:rPr lang="en-US" dirty="0" smtClean="0"/>
              <a:t>Assessing the Risk:  Winds + Chaparral  + Time</a:t>
            </a:r>
            <a:endParaRPr lang="en-US" altLang="en-US" dirty="0" smtClean="0"/>
          </a:p>
        </p:txBody>
      </p:sp>
      <p:sp>
        <p:nvSpPr>
          <p:cNvPr id="92164" name="Rectangle 5"/>
          <p:cNvSpPr>
            <a:spLocks noGrp="1" noChangeArrowheads="1"/>
          </p:cNvSpPr>
          <p:nvPr>
            <p:ph idx="1"/>
          </p:nvPr>
        </p:nvSpPr>
        <p:spPr/>
        <p:txBody>
          <a:bodyPr/>
          <a:lstStyle/>
          <a:p>
            <a:pPr marL="0" indent="0">
              <a:buNone/>
            </a:pPr>
            <a:r>
              <a:rPr lang="en-US" altLang="en-US" dirty="0" smtClean="0">
                <a:solidFill>
                  <a:srgbClr val="FF6600"/>
                </a:solidFill>
              </a:rPr>
              <a:t>Southern California</a:t>
            </a:r>
          </a:p>
          <a:p>
            <a:pPr marL="0" indent="0">
              <a:buNone/>
            </a:pPr>
            <a:endParaRPr lang="en-US" altLang="en-US" dirty="0" smtClean="0"/>
          </a:p>
          <a:p>
            <a:pPr marL="3997325" eaLnBrk="1" hangingPunct="1">
              <a:buFontTx/>
              <a:buNone/>
            </a:pPr>
            <a:r>
              <a:rPr lang="en-US" altLang="en-US" dirty="0" smtClean="0"/>
              <a:t>   Long dry season</a:t>
            </a:r>
          </a:p>
          <a:p>
            <a:pPr marL="3997325" eaLnBrk="1" hangingPunct="1">
              <a:buFontTx/>
              <a:buNone/>
            </a:pPr>
            <a:r>
              <a:rPr lang="en-US" altLang="en-US" dirty="0" smtClean="0"/>
              <a:t>+ Foehn winds (Santa </a:t>
            </a:r>
            <a:r>
              <a:rPr lang="en-US" altLang="en-US" dirty="0" err="1" smtClean="0"/>
              <a:t>Anas</a:t>
            </a:r>
            <a:r>
              <a:rPr lang="en-US" altLang="en-US" dirty="0" smtClean="0"/>
              <a:t>)</a:t>
            </a:r>
          </a:p>
          <a:p>
            <a:pPr marL="3997325" eaLnBrk="1" hangingPunct="1">
              <a:buFontTx/>
              <a:buNone/>
            </a:pPr>
            <a:r>
              <a:rPr lang="en-US" altLang="en-US" dirty="0" smtClean="0"/>
              <a:t>+ Chaparral vegetation</a:t>
            </a:r>
          </a:p>
          <a:p>
            <a:pPr marL="3997325" eaLnBrk="1" hangingPunct="1">
              <a:buFontTx/>
              <a:buNone/>
            </a:pPr>
            <a:r>
              <a:rPr lang="en-US" altLang="en-US" dirty="0" smtClean="0"/>
              <a:t>________________________</a:t>
            </a:r>
          </a:p>
          <a:p>
            <a:pPr marL="3997325" eaLnBrk="1" hangingPunct="1">
              <a:buFontTx/>
              <a:buNone/>
            </a:pPr>
            <a:r>
              <a:rPr lang="en-US" altLang="en-US" dirty="0" smtClean="0"/>
              <a:t>= Good fire conditions!</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65</a:t>
            </a:fld>
            <a:r>
              <a:rPr lang="en-US" altLang="en-US" smtClean="0"/>
              <a:t> / 99</a:t>
            </a:r>
            <a:endParaRPr lang="en-US" altLang="en-US" dirty="0"/>
          </a:p>
        </p:txBody>
      </p:sp>
    </p:spTree>
    <p:extLst>
      <p:ext uri="{BB962C8B-B14F-4D97-AF65-F5344CB8AC3E}">
        <p14:creationId xmlns:p14="http://schemas.microsoft.com/office/powerpoint/2010/main" val="36313487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4"/>
          <p:cNvSpPr>
            <a:spLocks noGrp="1" noChangeArrowheads="1"/>
          </p:cNvSpPr>
          <p:nvPr>
            <p:ph type="title"/>
          </p:nvPr>
        </p:nvSpPr>
        <p:spPr/>
        <p:txBody>
          <a:bodyPr/>
          <a:lstStyle/>
          <a:p>
            <a:r>
              <a:rPr lang="en-US" dirty="0" smtClean="0"/>
              <a:t>Assessing the Risk:  Winds + Chaparral  + Time</a:t>
            </a:r>
            <a:endParaRPr lang="en-US" altLang="en-US" dirty="0" smtClean="0"/>
          </a:p>
        </p:txBody>
      </p:sp>
      <p:sp>
        <p:nvSpPr>
          <p:cNvPr id="92164" name="Rectangle 5"/>
          <p:cNvSpPr>
            <a:spLocks noGrp="1" noChangeArrowheads="1"/>
          </p:cNvSpPr>
          <p:nvPr>
            <p:ph idx="1"/>
          </p:nvPr>
        </p:nvSpPr>
        <p:spPr/>
        <p:txBody>
          <a:bodyPr/>
          <a:lstStyle/>
          <a:p>
            <a:pPr marL="0" indent="0">
              <a:buNone/>
            </a:pPr>
            <a:r>
              <a:rPr lang="en-US" altLang="en-US" dirty="0" smtClean="0">
                <a:solidFill>
                  <a:srgbClr val="FF6600"/>
                </a:solidFill>
              </a:rPr>
              <a:t>Southern California</a:t>
            </a:r>
          </a:p>
          <a:p>
            <a:pPr marL="0" indent="0">
              <a:buNone/>
            </a:pPr>
            <a:endParaRPr lang="en-US" altLang="en-US" dirty="0" smtClean="0"/>
          </a:p>
          <a:p>
            <a:pPr eaLnBrk="1" hangingPunct="1"/>
            <a:r>
              <a:rPr lang="en-US" altLang="en-US" dirty="0" smtClean="0"/>
              <a:t>   October 2003</a:t>
            </a:r>
          </a:p>
          <a:p>
            <a:pPr lvl="1" eaLnBrk="1" hangingPunct="1"/>
            <a:r>
              <a:rPr lang="en-US" altLang="en-US" dirty="0" smtClean="0"/>
              <a:t>Dry conditions</a:t>
            </a:r>
          </a:p>
          <a:p>
            <a:pPr lvl="1" eaLnBrk="1" hangingPunct="1"/>
            <a:r>
              <a:rPr lang="en-US" altLang="en-US" dirty="0" smtClean="0"/>
              <a:t>Santa Ana Winds</a:t>
            </a:r>
          </a:p>
          <a:p>
            <a:pPr lvl="1" eaLnBrk="1" hangingPunct="1"/>
            <a:r>
              <a:rPr lang="en-US" altLang="en-US" dirty="0" smtClean="0"/>
              <a:t>Lots of fuel</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66</a:t>
            </a:fld>
            <a:r>
              <a:rPr lang="en-US" altLang="en-US" smtClean="0"/>
              <a:t> / 99</a:t>
            </a:r>
            <a:endParaRPr lang="en-US" altLang="en-US" dirty="0"/>
          </a:p>
        </p:txBody>
      </p:sp>
    </p:spTree>
    <p:extLst>
      <p:ext uri="{BB962C8B-B14F-4D97-AF65-F5344CB8AC3E}">
        <p14:creationId xmlns:p14="http://schemas.microsoft.com/office/powerpoint/2010/main" val="34923228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4"/>
          <p:cNvSpPr>
            <a:spLocks noGrp="1" noChangeArrowheads="1"/>
          </p:cNvSpPr>
          <p:nvPr>
            <p:ph type="title"/>
          </p:nvPr>
        </p:nvSpPr>
        <p:spPr/>
        <p:txBody>
          <a:bodyPr/>
          <a:lstStyle/>
          <a:p>
            <a:r>
              <a:rPr lang="en-US" dirty="0" smtClean="0"/>
              <a:t>Assessing the Risk:  Winds + Chaparral  + Time</a:t>
            </a:r>
            <a:endParaRPr lang="en-US" altLang="en-US" dirty="0" smtClean="0"/>
          </a:p>
        </p:txBody>
      </p:sp>
      <p:sp>
        <p:nvSpPr>
          <p:cNvPr id="92164" name="Rectangle 5"/>
          <p:cNvSpPr>
            <a:spLocks noGrp="1" noChangeArrowheads="1"/>
          </p:cNvSpPr>
          <p:nvPr>
            <p:ph idx="1"/>
          </p:nvPr>
        </p:nvSpPr>
        <p:spPr/>
        <p:txBody>
          <a:bodyPr/>
          <a:lstStyle/>
          <a:p>
            <a:pPr marL="0" indent="0">
              <a:buNone/>
            </a:pPr>
            <a:r>
              <a:rPr lang="en-US" altLang="en-US" dirty="0" smtClean="0">
                <a:solidFill>
                  <a:srgbClr val="FF6600"/>
                </a:solidFill>
              </a:rPr>
              <a:t>Southern California</a:t>
            </a:r>
          </a:p>
          <a:p>
            <a:pPr marL="0" indent="0">
              <a:buNone/>
            </a:pPr>
            <a:endParaRPr lang="en-US" altLang="en-US" dirty="0" smtClean="0"/>
          </a:p>
          <a:p>
            <a:pPr eaLnBrk="1" hangingPunct="1"/>
            <a:r>
              <a:rPr lang="en-US" altLang="en-US" dirty="0" smtClean="0"/>
              <a:t>   October 2003</a:t>
            </a:r>
          </a:p>
          <a:p>
            <a:pPr lvl="1" eaLnBrk="1" hangingPunct="1"/>
            <a:r>
              <a:rPr lang="en-US" altLang="en-US" dirty="0" smtClean="0"/>
              <a:t>739,597 acres burned</a:t>
            </a:r>
          </a:p>
          <a:p>
            <a:pPr lvl="1" eaLnBrk="1" hangingPunct="1"/>
            <a:r>
              <a:rPr lang="en-US" altLang="en-US" dirty="0" smtClean="0"/>
              <a:t>24 deaths</a:t>
            </a:r>
          </a:p>
          <a:p>
            <a:pPr lvl="1" eaLnBrk="1" hangingPunct="1"/>
            <a:r>
              <a:rPr lang="en-US" altLang="en-US" dirty="0" smtClean="0"/>
              <a:t>Four counties involved in the federal disaster declaration </a:t>
            </a:r>
            <a:br>
              <a:rPr lang="en-US" altLang="en-US" dirty="0" smtClean="0"/>
            </a:br>
            <a:r>
              <a:rPr lang="en-US" altLang="en-US" dirty="0" smtClean="0"/>
              <a:t>(Los Angeles, Riverside, San Diego, Ventura)</a:t>
            </a:r>
          </a:p>
          <a:p>
            <a:pPr lvl="1" eaLnBrk="1" hangingPunct="1"/>
            <a:r>
              <a:rPr lang="en-US" altLang="en-US" dirty="0" smtClean="0"/>
              <a:t>Upwards of $4 billion in damages</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67</a:t>
            </a:fld>
            <a:r>
              <a:rPr lang="en-US" altLang="en-US" smtClean="0"/>
              <a:t> / 99</a:t>
            </a:r>
            <a:endParaRPr lang="en-US" altLang="en-US" dirty="0"/>
          </a:p>
        </p:txBody>
      </p:sp>
    </p:spTree>
    <p:extLst>
      <p:ext uri="{BB962C8B-B14F-4D97-AF65-F5344CB8AC3E}">
        <p14:creationId xmlns:p14="http://schemas.microsoft.com/office/powerpoint/2010/main" val="34079987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993479" cy="1162050"/>
          </a:xfrm>
        </p:spPr>
        <p:txBody>
          <a:bodyPr/>
          <a:lstStyle/>
          <a:p>
            <a:r>
              <a:rPr lang="en-US" altLang="en-US" sz="3200" dirty="0" smtClean="0"/>
              <a:t>The Southern California fires on October 25, 2003</a:t>
            </a:r>
            <a:endParaRPr lang="en-US" sz="3200" dirty="0"/>
          </a:p>
        </p:txBody>
      </p:sp>
      <p:pic>
        <p:nvPicPr>
          <p:cNvPr id="8" name="Picture 2" descr="Californi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03080" y="121417"/>
            <a:ext cx="6397369" cy="6397369"/>
          </a:xfrm>
        </p:spPr>
      </p:pic>
      <p:sp>
        <p:nvSpPr>
          <p:cNvPr id="4" name="Text Placeholder 3"/>
          <p:cNvSpPr>
            <a:spLocks noGrp="1"/>
          </p:cNvSpPr>
          <p:nvPr>
            <p:ph type="body" sz="half" idx="2"/>
          </p:nvPr>
        </p:nvSpPr>
        <p:spPr>
          <a:xfrm>
            <a:off x="609601" y="1435101"/>
            <a:ext cx="4993478" cy="4691063"/>
          </a:xfrm>
        </p:spPr>
        <p:txBody>
          <a:bodyPr/>
          <a:lstStyle/>
          <a:p>
            <a:r>
              <a:rPr lang="en-US" altLang="en-US" sz="2400" dirty="0" smtClean="0"/>
              <a:t>A huge wildfire was burning east of the city and has been detected by MODIS and marked with a red outline. The fire producing all the smoke is the Grand Prix Fire and to its east is the Old Fire. Northwest of the city is the smaller </a:t>
            </a:r>
            <a:r>
              <a:rPr lang="en-US" altLang="en-US" sz="2400" dirty="0" err="1" smtClean="0"/>
              <a:t>Piru</a:t>
            </a:r>
            <a:r>
              <a:rPr lang="en-US" altLang="en-US" sz="2400" dirty="0" smtClean="0"/>
              <a:t> Fire.</a:t>
            </a:r>
          </a:p>
          <a:p>
            <a:endParaRPr lang="en-US" altLang="en-US" sz="2400" dirty="0" smtClean="0"/>
          </a:p>
          <a:p>
            <a:r>
              <a:rPr lang="en-US" altLang="en-US" sz="2400" dirty="0" smtClean="0"/>
              <a:t>http://earthobservatory.nasa.gov</a:t>
            </a:r>
          </a:p>
          <a:p>
            <a:endParaRPr lang="en-US" sz="2400" dirty="0"/>
          </a:p>
        </p:txBody>
      </p:sp>
      <p:sp>
        <p:nvSpPr>
          <p:cNvPr id="3" name="Slide Number Placeholder 2"/>
          <p:cNvSpPr>
            <a:spLocks noGrp="1"/>
          </p:cNvSpPr>
          <p:nvPr>
            <p:ph type="sldNum" sz="quarter" idx="10"/>
          </p:nvPr>
        </p:nvSpPr>
        <p:spPr/>
        <p:txBody>
          <a:bodyPr/>
          <a:lstStyle/>
          <a:p>
            <a:pPr>
              <a:defRPr/>
            </a:pPr>
            <a:fld id="{BA2023EF-D208-466E-89C8-70D1C4DE45A8}" type="slidenum">
              <a:rPr lang="en-US" altLang="en-US" smtClean="0"/>
              <a:pPr>
                <a:defRPr/>
              </a:pPr>
              <a:t>68</a:t>
            </a:fld>
            <a:r>
              <a:rPr lang="en-US" altLang="en-US" smtClean="0"/>
              <a:t> / 99</a:t>
            </a:r>
            <a:endParaRPr lang="en-US" alt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993479" cy="1162050"/>
          </a:xfrm>
        </p:spPr>
        <p:txBody>
          <a:bodyPr/>
          <a:lstStyle/>
          <a:p>
            <a:r>
              <a:rPr lang="en-US" altLang="en-US" sz="3200" dirty="0" smtClean="0"/>
              <a:t>The Southern California fires on October 26, 2003</a:t>
            </a:r>
            <a:endParaRPr lang="en-US" sz="3200" dirty="0"/>
          </a:p>
        </p:txBody>
      </p:sp>
      <p:sp>
        <p:nvSpPr>
          <p:cNvPr id="4" name="Text Placeholder 3"/>
          <p:cNvSpPr>
            <a:spLocks noGrp="1"/>
          </p:cNvSpPr>
          <p:nvPr>
            <p:ph type="body" sz="half" idx="2"/>
          </p:nvPr>
        </p:nvSpPr>
        <p:spPr>
          <a:xfrm>
            <a:off x="609601" y="1435101"/>
            <a:ext cx="4993478" cy="4691063"/>
          </a:xfrm>
        </p:spPr>
        <p:txBody>
          <a:bodyPr/>
          <a:lstStyle/>
          <a:p>
            <a:r>
              <a:rPr lang="en-US" altLang="en-US" sz="2400" dirty="0"/>
              <a:t>Moving northwest to southeast along the coast, the first cluster of red dots is a combination of the </a:t>
            </a:r>
            <a:r>
              <a:rPr lang="en-US" altLang="en-US" sz="2400" dirty="0" err="1"/>
              <a:t>Piru</a:t>
            </a:r>
            <a:r>
              <a:rPr lang="en-US" altLang="en-US" sz="2400" dirty="0"/>
              <a:t>, </a:t>
            </a:r>
            <a:r>
              <a:rPr lang="en-US" altLang="en-US" sz="2400" dirty="0" err="1"/>
              <a:t>Verdale</a:t>
            </a:r>
            <a:r>
              <a:rPr lang="en-US" altLang="en-US" sz="2400" dirty="0"/>
              <a:t>, and Simi Incident Fires; the next cluster—to the east of Los Angeles—is the Grand Prix (west) and Old (east) Fires; to their south is the </a:t>
            </a:r>
            <a:r>
              <a:rPr lang="en-US" altLang="en-US" sz="2400" dirty="0" err="1"/>
              <a:t>Roblar</a:t>
            </a:r>
            <a:r>
              <a:rPr lang="en-US" altLang="en-US" sz="2400" dirty="0"/>
              <a:t> 2 Fire; next is the Paradise Fire; then the massive Cedar Fire, whose thick smoke is completely overshadowing the coastal city of San Diego; finally, at the California-Mexico border is the </a:t>
            </a:r>
            <a:r>
              <a:rPr lang="en-US" altLang="en-US" sz="2400" dirty="0" err="1"/>
              <a:t>Otay</a:t>
            </a:r>
            <a:r>
              <a:rPr lang="en-US" altLang="en-US" sz="2400" dirty="0"/>
              <a:t> Fire.</a:t>
            </a:r>
            <a:br>
              <a:rPr lang="en-US" altLang="en-US" sz="2400" dirty="0"/>
            </a:br>
            <a:r>
              <a:rPr lang="en-US" altLang="en-US" sz="2400" dirty="0"/>
              <a:t> http://</a:t>
            </a:r>
            <a:r>
              <a:rPr lang="en-US" altLang="en-US" sz="2400" dirty="0" smtClean="0"/>
              <a:t>earthobservatory.nasa.gov</a:t>
            </a:r>
            <a:endParaRPr lang="en-US" altLang="en-US" sz="2400" dirty="0"/>
          </a:p>
        </p:txBody>
      </p:sp>
      <p:pic>
        <p:nvPicPr>
          <p:cNvPr id="7" name="Picture 4" descr="Californi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03079" y="118872"/>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0"/>
          </p:nvPr>
        </p:nvSpPr>
        <p:spPr/>
        <p:txBody>
          <a:bodyPr/>
          <a:lstStyle/>
          <a:p>
            <a:pPr>
              <a:defRPr/>
            </a:pPr>
            <a:fld id="{BA2023EF-D208-466E-89C8-70D1C4DE45A8}" type="slidenum">
              <a:rPr lang="en-US" altLang="en-US" smtClean="0"/>
              <a:pPr>
                <a:defRPr/>
              </a:pPr>
              <a:t>69</a:t>
            </a:fld>
            <a:r>
              <a:rPr lang="en-US" altLang="en-US" smtClean="0"/>
              <a:t> / 99</a:t>
            </a:r>
            <a:endParaRPr lang="en-US" altLang="en-US" dirty="0"/>
          </a:p>
        </p:txBody>
      </p:sp>
    </p:spTree>
    <p:extLst>
      <p:ext uri="{BB962C8B-B14F-4D97-AF65-F5344CB8AC3E}">
        <p14:creationId xmlns:p14="http://schemas.microsoft.com/office/powerpoint/2010/main" val="2805062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7"/>
          <p:cNvSpPr>
            <a:spLocks noGrp="1" noChangeArrowheads="1"/>
          </p:cNvSpPr>
          <p:nvPr>
            <p:ph type="title"/>
          </p:nvPr>
        </p:nvSpPr>
        <p:spPr/>
        <p:txBody>
          <a:bodyPr/>
          <a:lstStyle/>
          <a:p>
            <a:pPr eaLnBrk="1" hangingPunct="1"/>
            <a:r>
              <a:rPr lang="en-US" altLang="en-US" dirty="0" smtClean="0"/>
              <a:t>Assessing the Risk</a:t>
            </a:r>
          </a:p>
        </p:txBody>
      </p:sp>
      <p:sp>
        <p:nvSpPr>
          <p:cNvPr id="20484" name="Rectangle 8"/>
          <p:cNvSpPr>
            <a:spLocks noGrp="1" noChangeArrowheads="1"/>
          </p:cNvSpPr>
          <p:nvPr>
            <p:ph idx="1"/>
          </p:nvPr>
        </p:nvSpPr>
        <p:spPr/>
        <p:txBody>
          <a:bodyPr/>
          <a:lstStyle/>
          <a:p>
            <a:pPr marL="0" indent="0" eaLnBrk="1" hangingPunct="1">
              <a:buNone/>
            </a:pPr>
            <a:r>
              <a:rPr lang="en-US" altLang="en-US" dirty="0" smtClean="0">
                <a:solidFill>
                  <a:srgbClr val="FF6600"/>
                </a:solidFill>
              </a:rPr>
              <a:t>The Stages of Fire</a:t>
            </a:r>
          </a:p>
          <a:p>
            <a:pPr marL="609600" indent="-609600" eaLnBrk="1" hangingPunct="1">
              <a:buFontTx/>
              <a:buAutoNum type="arabicPeriod" startAt="2"/>
            </a:pPr>
            <a:endParaRPr lang="en-US" altLang="en-US" dirty="0" smtClean="0">
              <a:solidFill>
                <a:schemeClr val="hlink"/>
              </a:solidFill>
            </a:endParaRPr>
          </a:p>
          <a:p>
            <a:pPr marL="609600" indent="-609600" eaLnBrk="1" hangingPunct="1">
              <a:buFontTx/>
              <a:buAutoNum type="arabicPeriod" startAt="2"/>
            </a:pPr>
            <a:r>
              <a:rPr lang="en-US" altLang="en-US" dirty="0" smtClean="0">
                <a:solidFill>
                  <a:schemeClr val="hlink"/>
                </a:solidFill>
              </a:rPr>
              <a:t>Flaming combustion/Free or open burning</a:t>
            </a:r>
          </a:p>
          <a:p>
            <a:pPr marL="990600" lvl="1" indent="-533400" eaLnBrk="1" hangingPunct="1"/>
            <a:r>
              <a:rPr lang="en-US" altLang="en-US" dirty="0" smtClean="0"/>
              <a:t>Temperature increases</a:t>
            </a:r>
          </a:p>
          <a:p>
            <a:pPr marL="990600" lvl="1" indent="-533400" eaLnBrk="1" hangingPunct="1"/>
            <a:r>
              <a:rPr lang="en-US" altLang="en-US" dirty="0" smtClean="0"/>
              <a:t>Flames visible in area of origin</a:t>
            </a:r>
          </a:p>
          <a:p>
            <a:pPr marL="990600" lvl="1" indent="-533400" eaLnBrk="1" hangingPunct="1"/>
            <a:r>
              <a:rPr lang="en-US" altLang="en-US" dirty="0" smtClean="0"/>
              <a:t>Increases temperature of surrounding area via:</a:t>
            </a:r>
          </a:p>
          <a:p>
            <a:pPr marL="1371600" lvl="2" indent="-457200" eaLnBrk="1" hangingPunct="1"/>
            <a:r>
              <a:rPr lang="en-US" altLang="en-US" dirty="0" smtClean="0"/>
              <a:t>Convection</a:t>
            </a:r>
          </a:p>
          <a:p>
            <a:pPr marL="1371600" lvl="2" indent="-457200" eaLnBrk="1" hangingPunct="1"/>
            <a:r>
              <a:rPr lang="en-US" altLang="en-US" dirty="0" smtClean="0"/>
              <a:t>Radiation</a:t>
            </a:r>
          </a:p>
          <a:p>
            <a:pPr marL="1371600" lvl="2" indent="-457200" eaLnBrk="1" hangingPunct="1"/>
            <a:r>
              <a:rPr lang="en-US" altLang="en-US" dirty="0" smtClean="0"/>
              <a:t>Conduction</a:t>
            </a:r>
          </a:p>
          <a:p>
            <a:pPr marL="1371600" lvl="2" indent="-457200" eaLnBrk="1" hangingPunct="1"/>
            <a:r>
              <a:rPr lang="en-US" altLang="en-US" dirty="0" smtClean="0"/>
              <a:t>Diffusion</a:t>
            </a:r>
          </a:p>
        </p:txBody>
      </p:sp>
      <p:sp>
        <p:nvSpPr>
          <p:cNvPr id="6" name="Text Box 6"/>
          <p:cNvSpPr txBox="1">
            <a:spLocks noChangeArrowheads="1"/>
          </p:cNvSpPr>
          <p:nvPr/>
        </p:nvSpPr>
        <p:spPr bwMode="auto">
          <a:xfrm>
            <a:off x="619895" y="6492081"/>
            <a:ext cx="23764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a:solidFill>
                  <a:schemeClr val="tx1"/>
                </a:solidFill>
              </a:rPr>
              <a:t>Source:  </a:t>
            </a:r>
            <a:r>
              <a:rPr lang="en-US" altLang="en-US" sz="1200">
                <a:solidFill>
                  <a:schemeClr val="tx1"/>
                </a:solidFill>
                <a:hlinkClick r:id="rId3"/>
              </a:rPr>
              <a:t>UC Davis Fire Department</a:t>
            </a:r>
            <a:endParaRPr lang="en-US" altLang="en-US" sz="1200">
              <a:solidFill>
                <a:schemeClr val="tx1"/>
              </a:solidFill>
            </a:endParaRP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7</a:t>
            </a:fld>
            <a:r>
              <a:rPr lang="en-US" altLang="en-US" smtClean="0"/>
              <a:t> / 99</a:t>
            </a:r>
            <a:endParaRPr lang="en-US" altLang="en-US" dirty="0"/>
          </a:p>
        </p:txBody>
      </p:sp>
    </p:spTree>
    <p:extLst>
      <p:ext uri="{BB962C8B-B14F-4D97-AF65-F5344CB8AC3E}">
        <p14:creationId xmlns:p14="http://schemas.microsoft.com/office/powerpoint/2010/main" val="3778517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818969" y="1435100"/>
            <a:ext cx="4011084" cy="4691063"/>
          </a:xfrm>
        </p:spPr>
        <p:txBody>
          <a:bodyPr/>
          <a:lstStyle/>
          <a:p>
            <a:pPr eaLnBrk="1" hangingPunct="1">
              <a:spcBef>
                <a:spcPct val="0"/>
              </a:spcBef>
            </a:pPr>
            <a:r>
              <a:rPr lang="en-US" altLang="en-US" sz="2400" dirty="0">
                <a:solidFill>
                  <a:schemeClr val="tx1"/>
                </a:solidFill>
              </a:rPr>
              <a:t>Haze from the October 2003 wildfires in Los Angeles Harbor.  The smoke and ash from the fires not only affected our air quality, but also changed the chemistry of the upper layers in the oceans.</a:t>
            </a:r>
          </a:p>
          <a:p>
            <a:pPr eaLnBrk="1" hangingPunct="1">
              <a:spcBef>
                <a:spcPct val="0"/>
              </a:spcBef>
            </a:pPr>
            <a:endParaRPr lang="en-US" altLang="en-US" sz="2400" dirty="0">
              <a:solidFill>
                <a:schemeClr val="tx1"/>
              </a:solidFill>
            </a:endParaRPr>
          </a:p>
          <a:p>
            <a:pPr eaLnBrk="1" hangingPunct="1">
              <a:spcBef>
                <a:spcPct val="0"/>
              </a:spcBef>
            </a:pPr>
            <a:r>
              <a:rPr lang="en-US" altLang="en-US" sz="2400" dirty="0">
                <a:solidFill>
                  <a:schemeClr val="tx1"/>
                </a:solidFill>
              </a:rPr>
              <a:t>Photo by S. Leyva, 2003</a:t>
            </a:r>
          </a:p>
          <a:p>
            <a:endParaRPr lang="en-US" sz="2400" dirty="0"/>
          </a:p>
        </p:txBody>
      </p:sp>
      <p:pic>
        <p:nvPicPr>
          <p:cNvPr id="8" name="Picture 2" descr="yellowfin102003_26_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77531" y="155066"/>
            <a:ext cx="4943121"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BA2023EF-D208-466E-89C8-70D1C4DE45A8}" type="slidenum">
              <a:rPr lang="en-US" altLang="en-US" smtClean="0"/>
              <a:pPr>
                <a:defRPr/>
              </a:pPr>
              <a:t>70</a:t>
            </a:fld>
            <a:r>
              <a:rPr lang="en-US" altLang="en-US" smtClean="0"/>
              <a:t> / 99</a:t>
            </a:r>
            <a:endParaRPr lang="en-US" alt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Prepare, Respond, &amp; Recover</a:t>
            </a:r>
            <a:endParaRPr lang="en-US" dirty="0"/>
          </a:p>
        </p:txBody>
      </p:sp>
      <p:sp>
        <p:nvSpPr>
          <p:cNvPr id="7" name="Text Placeholder 6"/>
          <p:cNvSpPr>
            <a:spLocks noGrp="1"/>
          </p:cNvSpPr>
          <p:nvPr>
            <p:ph type="body" idx="1"/>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BDBCC0AD-7FC0-4C86-BF4C-6A1F064F26C1}" type="slidenum">
              <a:rPr lang="en-US" altLang="en-US" smtClean="0"/>
              <a:pPr>
                <a:defRPr/>
              </a:pPr>
              <a:t>71</a:t>
            </a:fld>
            <a:r>
              <a:rPr lang="en-US" altLang="en-US" smtClean="0"/>
              <a:t> / 99</a:t>
            </a:r>
            <a:endParaRPr lang="en-US" altLang="en-US" dirty="0"/>
          </a:p>
        </p:txBody>
      </p:sp>
    </p:spTree>
    <p:extLst>
      <p:ext uri="{BB962C8B-B14F-4D97-AF65-F5344CB8AC3E}">
        <p14:creationId xmlns:p14="http://schemas.microsoft.com/office/powerpoint/2010/main" val="413838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PREPARE</a:t>
            </a:r>
            <a:endParaRPr lang="en-US" dirty="0"/>
          </a:p>
        </p:txBody>
      </p:sp>
      <p:sp>
        <p:nvSpPr>
          <p:cNvPr id="3" name="Content Placeholder 2"/>
          <p:cNvSpPr>
            <a:spLocks noGrp="1"/>
          </p:cNvSpPr>
          <p:nvPr>
            <p:ph idx="1"/>
          </p:nvPr>
        </p:nvSpPr>
        <p:spPr/>
        <p:txBody>
          <a:bodyPr/>
          <a:lstStyle/>
          <a:p>
            <a:r>
              <a:rPr lang="en-US" dirty="0"/>
              <a:t>Post emergency phone numbers by every phone in your home.</a:t>
            </a:r>
          </a:p>
          <a:p>
            <a:r>
              <a:rPr lang="en-US" dirty="0"/>
              <a:t>Make sure driveway entrances and your house number or address are clearly marked.</a:t>
            </a:r>
          </a:p>
          <a:p>
            <a:r>
              <a:rPr lang="en-US" dirty="0"/>
              <a:t>Identify and maintain an adequate water source outside your home, such as a small pond, cistern, well or swimming pool.</a:t>
            </a:r>
          </a:p>
          <a:p>
            <a:r>
              <a:rPr lang="en-US" dirty="0"/>
              <a:t>Set aside household items that can be used as fire tools: a rake, ax, hand saw or chain saw, bucket and shovel. </a:t>
            </a:r>
            <a:r>
              <a:rPr lang="en-US" dirty="0" smtClean="0"/>
              <a:t>Select </a:t>
            </a:r>
            <a:r>
              <a:rPr lang="en-US" dirty="0"/>
              <a:t>building materials and plants that resist fire.</a:t>
            </a:r>
          </a:p>
          <a:p>
            <a:r>
              <a:rPr lang="en-US" dirty="0"/>
              <a:t>Regularly clean roofs and gutters.</a:t>
            </a:r>
            <a:endParaRPr lang="en-US" dirty="0" smtClean="0"/>
          </a:p>
        </p:txBody>
      </p:sp>
      <p:sp>
        <p:nvSpPr>
          <p:cNvPr id="5" name="Text Box 6"/>
          <p:cNvSpPr txBox="1">
            <a:spLocks noChangeArrowheads="1"/>
          </p:cNvSpPr>
          <p:nvPr/>
        </p:nvSpPr>
        <p:spPr bwMode="auto">
          <a:xfrm>
            <a:off x="617028" y="6477000"/>
            <a:ext cx="44032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3"/>
              </a:rPr>
              <a:t>http://</a:t>
            </a:r>
            <a:r>
              <a:rPr lang="en-US" altLang="en-US" sz="1400" dirty="0" smtClean="0">
                <a:hlinkClick r:id="rId3"/>
              </a:rPr>
              <a:t>www.redcross.org/prepare/disaster/wildfire</a:t>
            </a:r>
            <a:r>
              <a:rPr lang="en-US" altLang="en-US" sz="1400" dirty="0" smtClean="0"/>
              <a:t> </a:t>
            </a:r>
          </a:p>
        </p:txBody>
      </p:sp>
      <p:sp>
        <p:nvSpPr>
          <p:cNvPr id="4" name="Slide Number Placeholder 3"/>
          <p:cNvSpPr>
            <a:spLocks noGrp="1"/>
          </p:cNvSpPr>
          <p:nvPr>
            <p:ph type="sldNum" sz="quarter" idx="10"/>
          </p:nvPr>
        </p:nvSpPr>
        <p:spPr/>
        <p:txBody>
          <a:bodyPr/>
          <a:lstStyle/>
          <a:p>
            <a:pPr>
              <a:defRPr/>
            </a:pPr>
            <a:fld id="{F3F78D7D-0516-42C3-B782-54A0BBF14529}" type="slidenum">
              <a:rPr lang="en-US" altLang="en-US" smtClean="0"/>
              <a:pPr>
                <a:defRPr/>
              </a:pPr>
              <a:t>72</a:t>
            </a:fld>
            <a:r>
              <a:rPr lang="en-US" altLang="en-US" smtClean="0"/>
              <a:t> / 99</a:t>
            </a:r>
            <a:endParaRPr lang="en-US" altLang="en-US" dirty="0"/>
          </a:p>
        </p:txBody>
      </p:sp>
    </p:spTree>
    <p:extLst>
      <p:ext uri="{BB962C8B-B14F-4D97-AF65-F5344CB8AC3E}">
        <p14:creationId xmlns:p14="http://schemas.microsoft.com/office/powerpoint/2010/main" val="151958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PREPARE</a:t>
            </a:r>
            <a:endParaRPr lang="en-US" dirty="0"/>
          </a:p>
        </p:txBody>
      </p:sp>
      <p:sp>
        <p:nvSpPr>
          <p:cNvPr id="3" name="Content Placeholder 2"/>
          <p:cNvSpPr>
            <a:spLocks noGrp="1"/>
          </p:cNvSpPr>
          <p:nvPr>
            <p:ph idx="1"/>
          </p:nvPr>
        </p:nvSpPr>
        <p:spPr/>
        <p:txBody>
          <a:bodyPr/>
          <a:lstStyle/>
          <a:p>
            <a:r>
              <a:rPr lang="en-US" dirty="0"/>
              <a:t>Plan and practice two ways out of your neighborhood in case your primary route is blocked.</a:t>
            </a:r>
          </a:p>
          <a:p>
            <a:r>
              <a:rPr lang="en-US" dirty="0"/>
              <a:t>Select a place for family members to meet outside your neighborhood in case you cannot get home or need to evacuate.</a:t>
            </a:r>
          </a:p>
          <a:p>
            <a:r>
              <a:rPr lang="en-US" dirty="0"/>
              <a:t>Identify someone who is out of the area to contact if local phone lines are not working</a:t>
            </a:r>
            <a:r>
              <a:rPr lang="en-US" dirty="0" smtClean="0"/>
              <a:t>.</a:t>
            </a:r>
          </a:p>
          <a:p>
            <a:r>
              <a:rPr lang="en-US" dirty="0" smtClean="0"/>
              <a:t>Place emergency supplies in car</a:t>
            </a:r>
          </a:p>
        </p:txBody>
      </p:sp>
      <p:sp>
        <p:nvSpPr>
          <p:cNvPr id="5" name="Text Box 6"/>
          <p:cNvSpPr txBox="1">
            <a:spLocks noChangeArrowheads="1"/>
          </p:cNvSpPr>
          <p:nvPr/>
        </p:nvSpPr>
        <p:spPr bwMode="auto">
          <a:xfrm>
            <a:off x="617028" y="6477000"/>
            <a:ext cx="44032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3"/>
              </a:rPr>
              <a:t>http://</a:t>
            </a:r>
            <a:r>
              <a:rPr lang="en-US" altLang="en-US" sz="1400" dirty="0" smtClean="0">
                <a:hlinkClick r:id="rId3"/>
              </a:rPr>
              <a:t>www.redcross.org/prepare/disaster/wildfire</a:t>
            </a:r>
            <a:r>
              <a:rPr lang="en-US" altLang="en-US" sz="1400" dirty="0" smtClean="0"/>
              <a:t> </a:t>
            </a:r>
          </a:p>
        </p:txBody>
      </p:sp>
      <p:sp>
        <p:nvSpPr>
          <p:cNvPr id="4" name="Slide Number Placeholder 3"/>
          <p:cNvSpPr>
            <a:spLocks noGrp="1"/>
          </p:cNvSpPr>
          <p:nvPr>
            <p:ph type="sldNum" sz="quarter" idx="10"/>
          </p:nvPr>
        </p:nvSpPr>
        <p:spPr/>
        <p:txBody>
          <a:bodyPr/>
          <a:lstStyle/>
          <a:p>
            <a:pPr>
              <a:defRPr/>
            </a:pPr>
            <a:fld id="{F3F78D7D-0516-42C3-B782-54A0BBF14529}" type="slidenum">
              <a:rPr lang="en-US" altLang="en-US" smtClean="0"/>
              <a:pPr>
                <a:defRPr/>
              </a:pPr>
              <a:t>73</a:t>
            </a:fld>
            <a:r>
              <a:rPr lang="en-US" altLang="en-US" smtClean="0"/>
              <a:t> / 99</a:t>
            </a:r>
            <a:endParaRPr lang="en-US" altLang="en-US" dirty="0"/>
          </a:p>
        </p:txBody>
      </p:sp>
    </p:spTree>
    <p:extLst>
      <p:ext uri="{BB962C8B-B14F-4D97-AF65-F5344CB8AC3E}">
        <p14:creationId xmlns:p14="http://schemas.microsoft.com/office/powerpoint/2010/main" val="3649665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type="title"/>
          </p:nvPr>
        </p:nvSpPr>
        <p:spPr/>
        <p:txBody>
          <a:bodyPr/>
          <a:lstStyle/>
          <a:p>
            <a:pPr eaLnBrk="1" hangingPunct="1"/>
            <a:r>
              <a:rPr lang="en-US" dirty="0" smtClean="0"/>
              <a:t>RESPOND</a:t>
            </a:r>
            <a:endParaRPr lang="en-US" altLang="en-US" dirty="0" smtClean="0"/>
          </a:p>
        </p:txBody>
      </p:sp>
      <p:sp>
        <p:nvSpPr>
          <p:cNvPr id="147460" name="Rectangle 3"/>
          <p:cNvSpPr>
            <a:spLocks noGrp="1" noChangeArrowheads="1"/>
          </p:cNvSpPr>
          <p:nvPr>
            <p:ph type="body" idx="1"/>
          </p:nvPr>
        </p:nvSpPr>
        <p:spPr/>
        <p:txBody>
          <a:bodyPr/>
          <a:lstStyle/>
          <a:p>
            <a:r>
              <a:rPr lang="en-US" dirty="0"/>
              <a:t>Be ready to leave at a moment’s notice.</a:t>
            </a:r>
          </a:p>
          <a:p>
            <a:r>
              <a:rPr lang="en-US" dirty="0"/>
              <a:t>Listen to local radio and television stations for updated emergency information.</a:t>
            </a:r>
          </a:p>
          <a:p>
            <a:r>
              <a:rPr lang="en-US" dirty="0"/>
              <a:t>Always back your car into the garage or park it in an open space facing the direction of escape.</a:t>
            </a:r>
          </a:p>
          <a:p>
            <a:r>
              <a:rPr lang="en-US" dirty="0"/>
              <a:t>Confine pets to one room so that you can find them if you need to evacuate quickly.</a:t>
            </a:r>
          </a:p>
          <a:p>
            <a:r>
              <a:rPr lang="en-US" dirty="0"/>
              <a:t>Arrange for temporary housing at a friend or relative’s home outside the threatened area</a:t>
            </a:r>
            <a:r>
              <a:rPr lang="en-US" dirty="0" smtClean="0"/>
              <a:t>.</a:t>
            </a:r>
            <a:endParaRPr lang="en-US" dirty="0"/>
          </a:p>
        </p:txBody>
      </p:sp>
      <p:sp>
        <p:nvSpPr>
          <p:cNvPr id="6" name="Text Box 6"/>
          <p:cNvSpPr txBox="1">
            <a:spLocks noChangeArrowheads="1"/>
          </p:cNvSpPr>
          <p:nvPr/>
        </p:nvSpPr>
        <p:spPr bwMode="auto">
          <a:xfrm>
            <a:off x="617028" y="6477000"/>
            <a:ext cx="44032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3"/>
              </a:rPr>
              <a:t>http://</a:t>
            </a:r>
            <a:r>
              <a:rPr lang="en-US" altLang="en-US" sz="1400" dirty="0" smtClean="0">
                <a:hlinkClick r:id="rId3"/>
              </a:rPr>
              <a:t>www.redcross.org/prepare/disaster/wildfire</a:t>
            </a:r>
            <a:r>
              <a:rPr lang="en-US" altLang="en-US" sz="1400" dirty="0" smtClean="0"/>
              <a:t> </a:t>
            </a:r>
            <a:endParaRPr lang="en-US" altLang="en-US" sz="1400" dirty="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74</a:t>
            </a:fld>
            <a:r>
              <a:rPr lang="en-US" altLang="en-US" smtClean="0"/>
              <a:t> / 99</a:t>
            </a:r>
            <a:endParaRPr lang="en-US" altLang="en-US" dirty="0"/>
          </a:p>
        </p:txBody>
      </p:sp>
    </p:spTree>
    <p:extLst>
      <p:ext uri="{BB962C8B-B14F-4D97-AF65-F5344CB8AC3E}">
        <p14:creationId xmlns:p14="http://schemas.microsoft.com/office/powerpoint/2010/main" val="6159174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37808" y="5604499"/>
            <a:ext cx="9753600" cy="804862"/>
          </a:xfrm>
        </p:spPr>
        <p:txBody>
          <a:bodyPr/>
          <a:lstStyle/>
          <a:p>
            <a:r>
              <a:rPr lang="en-US" sz="1600" dirty="0"/>
              <a:t>Feb. 6, 2015: The Round fire burning at Wheeler Crest near Bishop Calif. . Firefighters have gained the upper hand on a wind-driven wildfire that destroyed 40 homes, burned nearly 11 square miles and forced about 150 people to leave two small California towns at the eastern base of the Sierra Nevada. (AP)</a:t>
            </a:r>
          </a:p>
        </p:txBody>
      </p:sp>
      <p:pic>
        <p:nvPicPr>
          <p:cNvPr id="6" name="Picture 2" descr="CA Wild Fire 2-9-15.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5" b="25"/>
          <a:stretch>
            <a:fillRect/>
          </a:stretch>
        </p:blipFill>
        <p:spPr bwMode="auto">
          <a:xfrm>
            <a:off x="1237808" y="118099"/>
            <a:ext cx="975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617028" y="6477000"/>
            <a:ext cx="79071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3"/>
              </a:rPr>
              <a:t>http://www.foxnews.com/us/2015/02/09/evacuations-remain-after-wildfire-chars-california-towns</a:t>
            </a:r>
            <a:r>
              <a:rPr lang="en-US" altLang="en-US" sz="1400" dirty="0" smtClean="0">
                <a:hlinkClick r:id="rId3"/>
              </a:rPr>
              <a:t>/</a:t>
            </a:r>
            <a:r>
              <a:rPr lang="en-US" altLang="en-US" sz="1400" dirty="0" smtClean="0"/>
              <a:t> </a:t>
            </a:r>
            <a:endParaRPr lang="en-US" altLang="en-US" sz="1400" dirty="0"/>
          </a:p>
        </p:txBody>
      </p:sp>
      <p:sp>
        <p:nvSpPr>
          <p:cNvPr id="5" name="Slide Number Placeholder 4"/>
          <p:cNvSpPr>
            <a:spLocks noGrp="1"/>
          </p:cNvSpPr>
          <p:nvPr>
            <p:ph type="sldNum" sz="quarter" idx="10"/>
          </p:nvPr>
        </p:nvSpPr>
        <p:spPr/>
        <p:txBody>
          <a:bodyPr/>
          <a:lstStyle/>
          <a:p>
            <a:pPr>
              <a:defRPr/>
            </a:pPr>
            <a:fld id="{043FD7F7-D9FF-479D-B858-BC838D122066}" type="slidenum">
              <a:rPr lang="en-US" altLang="en-US" smtClean="0"/>
              <a:pPr>
                <a:defRPr/>
              </a:pPr>
              <a:t>75</a:t>
            </a:fld>
            <a:r>
              <a:rPr lang="en-US" altLang="en-US" smtClean="0"/>
              <a:t> / 99</a:t>
            </a:r>
            <a:endParaRPr lang="en-US" altLang="en-US" dirty="0"/>
          </a:p>
        </p:txBody>
      </p:sp>
    </p:spTree>
    <p:extLst>
      <p:ext uri="{BB962C8B-B14F-4D97-AF65-F5344CB8AC3E}">
        <p14:creationId xmlns:p14="http://schemas.microsoft.com/office/powerpoint/2010/main" val="18116792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type="title"/>
          </p:nvPr>
        </p:nvSpPr>
        <p:spPr/>
        <p:txBody>
          <a:bodyPr/>
          <a:lstStyle/>
          <a:p>
            <a:pPr eaLnBrk="1" hangingPunct="1"/>
            <a:r>
              <a:rPr lang="en-US" dirty="0" smtClean="0"/>
              <a:t>RESPOND</a:t>
            </a:r>
            <a:endParaRPr lang="en-US" altLang="en-US" dirty="0" smtClean="0"/>
          </a:p>
        </p:txBody>
      </p:sp>
      <p:sp>
        <p:nvSpPr>
          <p:cNvPr id="147460" name="Rectangle 3"/>
          <p:cNvSpPr>
            <a:spLocks noGrp="1" noChangeArrowheads="1"/>
          </p:cNvSpPr>
          <p:nvPr>
            <p:ph type="body" idx="1"/>
          </p:nvPr>
        </p:nvSpPr>
        <p:spPr/>
        <p:txBody>
          <a:bodyPr/>
          <a:lstStyle/>
          <a:p>
            <a:r>
              <a:rPr lang="en-US" dirty="0"/>
              <a:t>Listen and watch for air quality reports and health warnings about smoke.</a:t>
            </a:r>
          </a:p>
          <a:p>
            <a:pPr lvl="1"/>
            <a:r>
              <a:rPr lang="en-US" dirty="0"/>
              <a:t>Keep indoor air clean by closing windows and </a:t>
            </a:r>
            <a:r>
              <a:rPr lang="en-US" dirty="0" smtClean="0"/>
              <a:t>doors.</a:t>
            </a:r>
            <a:endParaRPr lang="en-US" dirty="0"/>
          </a:p>
          <a:p>
            <a:pPr lvl="1"/>
            <a:r>
              <a:rPr lang="en-US" dirty="0"/>
              <a:t>Use the recycle or re-circulate mode on the air conditioner in your home or car. </a:t>
            </a:r>
            <a:endParaRPr lang="en-US" dirty="0" smtClean="0"/>
          </a:p>
          <a:p>
            <a:pPr lvl="1"/>
            <a:r>
              <a:rPr lang="en-US" dirty="0" smtClean="0"/>
              <a:t>If </a:t>
            </a:r>
            <a:r>
              <a:rPr lang="en-US" dirty="0"/>
              <a:t>you have asthma or another lung disease, follow your health care provider's advice and seek medical care if your symptoms worsen.</a:t>
            </a:r>
          </a:p>
        </p:txBody>
      </p:sp>
      <p:sp>
        <p:nvSpPr>
          <p:cNvPr id="6" name="Text Box 6"/>
          <p:cNvSpPr txBox="1">
            <a:spLocks noChangeArrowheads="1"/>
          </p:cNvSpPr>
          <p:nvPr/>
        </p:nvSpPr>
        <p:spPr bwMode="auto">
          <a:xfrm>
            <a:off x="617028" y="6477000"/>
            <a:ext cx="44032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3"/>
              </a:rPr>
              <a:t>http://</a:t>
            </a:r>
            <a:r>
              <a:rPr lang="en-US" altLang="en-US" sz="1400" dirty="0" smtClean="0">
                <a:hlinkClick r:id="rId3"/>
              </a:rPr>
              <a:t>www.redcross.org/prepare/disaster/wildfire</a:t>
            </a:r>
            <a:r>
              <a:rPr lang="en-US" altLang="en-US" sz="1400" dirty="0" smtClean="0"/>
              <a:t> </a:t>
            </a:r>
            <a:endParaRPr lang="en-US" altLang="en-US" sz="1400" dirty="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76</a:t>
            </a:fld>
            <a:r>
              <a:rPr lang="en-US" altLang="en-US" smtClean="0"/>
              <a:t> / 99</a:t>
            </a:r>
            <a:endParaRPr lang="en-US" altLang="en-US" dirty="0"/>
          </a:p>
        </p:txBody>
      </p:sp>
    </p:spTree>
    <p:extLst>
      <p:ext uri="{BB962C8B-B14F-4D97-AF65-F5344CB8AC3E}">
        <p14:creationId xmlns:p14="http://schemas.microsoft.com/office/powerpoint/2010/main" val="979200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FF6600"/>
                </a:solidFill>
              </a:rPr>
              <a:t>STAY SAFE!</a:t>
            </a:r>
          </a:p>
          <a:p>
            <a:pPr lvl="1"/>
            <a:r>
              <a:rPr lang="en-US" dirty="0" smtClean="0"/>
              <a:t>Go to a designated public shelter if you have been told to evacuate or you feel it is unsafe to remain in your home. Text SHELTER + your ZIP code to 43362 (4FEMA)</a:t>
            </a:r>
          </a:p>
          <a:p>
            <a:pPr lvl="1"/>
            <a:endParaRPr lang="en-US" dirty="0" smtClean="0"/>
          </a:p>
          <a:p>
            <a:pPr lvl="1"/>
            <a:r>
              <a:rPr lang="en-US" dirty="0" smtClean="0"/>
              <a:t>Register on the American Red Cross </a:t>
            </a:r>
            <a:r>
              <a:rPr lang="en-US" dirty="0" smtClean="0">
                <a:hlinkClick r:id="rId3"/>
              </a:rPr>
              <a:t>Safe and Well web site</a:t>
            </a:r>
            <a:r>
              <a:rPr lang="en-US" dirty="0" smtClean="0"/>
              <a:t> to let your family and friends know you are safe.</a:t>
            </a:r>
            <a:br>
              <a:rPr lang="en-US" dirty="0" smtClean="0"/>
            </a:br>
            <a:r>
              <a:rPr lang="en-US" dirty="0" smtClean="0"/>
              <a:t>(https://safeandwell.communityos.org/cms/index.php) </a:t>
            </a:r>
            <a:endParaRPr lang="en-US" dirty="0"/>
          </a:p>
        </p:txBody>
      </p:sp>
      <p:sp>
        <p:nvSpPr>
          <p:cNvPr id="4" name="Slide Number Placeholder 3"/>
          <p:cNvSpPr>
            <a:spLocks noGrp="1"/>
          </p:cNvSpPr>
          <p:nvPr>
            <p:ph type="sldNum" sz="quarter" idx="10"/>
          </p:nvPr>
        </p:nvSpPr>
        <p:spPr/>
        <p:txBody>
          <a:bodyPr/>
          <a:lstStyle/>
          <a:p>
            <a:pPr>
              <a:defRPr/>
            </a:pPr>
            <a:fld id="{F3F78D7D-0516-42C3-B782-54A0BBF14529}" type="slidenum">
              <a:rPr lang="en-US" altLang="en-US" smtClean="0"/>
              <a:pPr>
                <a:defRPr/>
              </a:pPr>
              <a:t>77</a:t>
            </a:fld>
            <a:r>
              <a:rPr lang="en-US" altLang="en-US" smtClean="0"/>
              <a:t> / 99</a:t>
            </a:r>
            <a:endParaRPr lang="en-US" altLang="en-US" dirty="0"/>
          </a:p>
        </p:txBody>
      </p:sp>
    </p:spTree>
    <p:extLst>
      <p:ext uri="{BB962C8B-B14F-4D97-AF65-F5344CB8AC3E}">
        <p14:creationId xmlns:p14="http://schemas.microsoft.com/office/powerpoint/2010/main" val="193131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type="title"/>
          </p:nvPr>
        </p:nvSpPr>
        <p:spPr/>
        <p:txBody>
          <a:bodyPr/>
          <a:lstStyle/>
          <a:p>
            <a:pPr eaLnBrk="1" hangingPunct="1"/>
            <a:r>
              <a:rPr lang="en-US" dirty="0" smtClean="0"/>
              <a:t>RECOVER</a:t>
            </a:r>
            <a:endParaRPr lang="en-US" altLang="en-US" dirty="0" smtClean="0"/>
          </a:p>
        </p:txBody>
      </p:sp>
      <p:sp>
        <p:nvSpPr>
          <p:cNvPr id="147460" name="Rectangle 3"/>
          <p:cNvSpPr>
            <a:spLocks noGrp="1" noChangeArrowheads="1"/>
          </p:cNvSpPr>
          <p:nvPr>
            <p:ph type="body" idx="1"/>
          </p:nvPr>
        </p:nvSpPr>
        <p:spPr/>
        <p:txBody>
          <a:bodyPr/>
          <a:lstStyle/>
          <a:p>
            <a:r>
              <a:rPr lang="en-US" dirty="0"/>
              <a:t>Do not enter your home until fire officials say it is safe.</a:t>
            </a:r>
          </a:p>
          <a:p>
            <a:r>
              <a:rPr lang="en-US" dirty="0"/>
              <a:t>Use caution when entering burned areas as hazards may still exist, including hot spots, which can flare up without warning.</a:t>
            </a:r>
          </a:p>
          <a:p>
            <a:r>
              <a:rPr lang="en-US" dirty="0"/>
              <a:t>Avoid damaged or fallen power lines, poles and downed wires</a:t>
            </a:r>
            <a:r>
              <a:rPr lang="en-US" dirty="0" smtClean="0"/>
              <a:t>.</a:t>
            </a:r>
            <a:endParaRPr lang="en-US" dirty="0"/>
          </a:p>
        </p:txBody>
      </p:sp>
      <p:sp>
        <p:nvSpPr>
          <p:cNvPr id="6" name="Text Box 6"/>
          <p:cNvSpPr txBox="1">
            <a:spLocks noChangeArrowheads="1"/>
          </p:cNvSpPr>
          <p:nvPr/>
        </p:nvSpPr>
        <p:spPr bwMode="auto">
          <a:xfrm>
            <a:off x="617028" y="6477000"/>
            <a:ext cx="44032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3"/>
              </a:rPr>
              <a:t>http://</a:t>
            </a:r>
            <a:r>
              <a:rPr lang="en-US" altLang="en-US" sz="1400" dirty="0" smtClean="0">
                <a:hlinkClick r:id="rId3"/>
              </a:rPr>
              <a:t>www.redcross.org/prepare/disaster/wildfire</a:t>
            </a:r>
            <a:r>
              <a:rPr lang="en-US" altLang="en-US" sz="1400" dirty="0" smtClean="0"/>
              <a:t> </a:t>
            </a:r>
            <a:endParaRPr lang="en-US" altLang="en-US" sz="1400" dirty="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78</a:t>
            </a:fld>
            <a:r>
              <a:rPr lang="en-US" altLang="en-US" smtClean="0"/>
              <a:t> / 99</a:t>
            </a:r>
            <a:endParaRPr lang="en-US" altLang="en-US" dirty="0"/>
          </a:p>
        </p:txBody>
      </p:sp>
    </p:spTree>
    <p:extLst>
      <p:ext uri="{BB962C8B-B14F-4D97-AF65-F5344CB8AC3E}">
        <p14:creationId xmlns:p14="http://schemas.microsoft.com/office/powerpoint/2010/main" val="31884989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type="title"/>
          </p:nvPr>
        </p:nvSpPr>
        <p:spPr/>
        <p:txBody>
          <a:bodyPr/>
          <a:lstStyle/>
          <a:p>
            <a:pPr eaLnBrk="1" hangingPunct="1"/>
            <a:r>
              <a:rPr lang="en-US" dirty="0" smtClean="0"/>
              <a:t>RECOVER</a:t>
            </a:r>
            <a:endParaRPr lang="en-US" altLang="en-US" dirty="0" smtClean="0"/>
          </a:p>
        </p:txBody>
      </p:sp>
      <p:sp>
        <p:nvSpPr>
          <p:cNvPr id="147460" name="Rectangle 3"/>
          <p:cNvSpPr>
            <a:spLocks noGrp="1" noChangeArrowheads="1"/>
          </p:cNvSpPr>
          <p:nvPr>
            <p:ph type="body" idx="1"/>
          </p:nvPr>
        </p:nvSpPr>
        <p:spPr/>
        <p:txBody>
          <a:bodyPr/>
          <a:lstStyle/>
          <a:p>
            <a:pPr marL="0" indent="0">
              <a:buNone/>
            </a:pPr>
            <a:r>
              <a:rPr lang="en-US" dirty="0">
                <a:solidFill>
                  <a:srgbClr val="FF6600"/>
                </a:solidFill>
              </a:rPr>
              <a:t>Returning Home</a:t>
            </a:r>
          </a:p>
          <a:p>
            <a:r>
              <a:rPr lang="en-US" dirty="0"/>
              <a:t>Return home only when authorities say it is safe.</a:t>
            </a:r>
          </a:p>
          <a:p>
            <a:r>
              <a:rPr lang="en-US" dirty="0"/>
              <a:t>For several hours after the fire, maintain a "fire watch." Check and re-check for smoke, sparks or hidden embers throughout the house, including the roof and the attic.</a:t>
            </a:r>
          </a:p>
          <a:p>
            <a:r>
              <a:rPr lang="en-US" dirty="0"/>
              <a:t>Use caution when entering burned areas as hazards may still exist, including hot spots, which can flare up without warning. Evacuate immediately if you smell smoke.</a:t>
            </a:r>
          </a:p>
          <a:p>
            <a:endParaRPr lang="en-US" dirty="0"/>
          </a:p>
        </p:txBody>
      </p:sp>
      <p:sp>
        <p:nvSpPr>
          <p:cNvPr id="6" name="Text Box 6"/>
          <p:cNvSpPr txBox="1">
            <a:spLocks noChangeArrowheads="1"/>
          </p:cNvSpPr>
          <p:nvPr/>
        </p:nvSpPr>
        <p:spPr bwMode="auto">
          <a:xfrm>
            <a:off x="617028" y="6477000"/>
            <a:ext cx="31076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3"/>
              </a:rPr>
              <a:t>http://</a:t>
            </a:r>
            <a:r>
              <a:rPr lang="en-US" altLang="en-US" sz="1400" dirty="0" smtClean="0">
                <a:hlinkClick r:id="rId3"/>
              </a:rPr>
              <a:t>www.ready.gov/wildfires</a:t>
            </a:r>
            <a:r>
              <a:rPr lang="en-US" altLang="en-US" sz="1400" dirty="0" smtClean="0"/>
              <a:t> </a:t>
            </a:r>
            <a:endParaRPr lang="en-US" altLang="en-US" sz="1400" dirty="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79</a:t>
            </a:fld>
            <a:r>
              <a:rPr lang="en-US" altLang="en-US" smtClean="0"/>
              <a:t> / 99</a:t>
            </a:r>
            <a:endParaRPr lang="en-US" altLang="en-US" dirty="0"/>
          </a:p>
        </p:txBody>
      </p:sp>
    </p:spTree>
    <p:extLst>
      <p:ext uri="{BB962C8B-B14F-4D97-AF65-F5344CB8AC3E}">
        <p14:creationId xmlns:p14="http://schemas.microsoft.com/office/powerpoint/2010/main" val="1881245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a:lstStyle/>
          <a:p>
            <a:pPr eaLnBrk="1" hangingPunct="1"/>
            <a:r>
              <a:rPr lang="en-US" altLang="en-US" dirty="0" smtClean="0"/>
              <a:t>Assessing the Risk</a:t>
            </a:r>
          </a:p>
        </p:txBody>
      </p:sp>
      <p:sp>
        <p:nvSpPr>
          <p:cNvPr id="22532" name="Rectangle 5"/>
          <p:cNvSpPr>
            <a:spLocks noGrp="1" noChangeArrowheads="1"/>
          </p:cNvSpPr>
          <p:nvPr>
            <p:ph idx="1"/>
          </p:nvPr>
        </p:nvSpPr>
        <p:spPr/>
        <p:txBody>
          <a:bodyPr/>
          <a:lstStyle/>
          <a:p>
            <a:pPr marL="0" indent="0" eaLnBrk="1" hangingPunct="1">
              <a:buNone/>
            </a:pPr>
            <a:r>
              <a:rPr lang="en-US" altLang="en-US" dirty="0" smtClean="0">
                <a:solidFill>
                  <a:srgbClr val="FF6600"/>
                </a:solidFill>
              </a:rPr>
              <a:t>The Stages of Fire</a:t>
            </a:r>
          </a:p>
          <a:p>
            <a:pPr marL="0" indent="0" eaLnBrk="1" hangingPunct="1">
              <a:buNone/>
            </a:pPr>
            <a:endParaRPr lang="en-US" altLang="en-US" dirty="0" smtClean="0">
              <a:solidFill>
                <a:schemeClr val="hlink"/>
              </a:solidFill>
            </a:endParaRPr>
          </a:p>
          <a:p>
            <a:pPr marL="609600" indent="-609600" eaLnBrk="1" hangingPunct="1">
              <a:buFontTx/>
              <a:buAutoNum type="arabicPeriod" startAt="3"/>
            </a:pPr>
            <a:r>
              <a:rPr lang="en-US" altLang="en-US" dirty="0" smtClean="0">
                <a:solidFill>
                  <a:schemeClr val="hlink"/>
                </a:solidFill>
              </a:rPr>
              <a:t>Flashover</a:t>
            </a:r>
          </a:p>
          <a:p>
            <a:pPr marL="990600" lvl="1" indent="-533400" eaLnBrk="1" hangingPunct="1"/>
            <a:r>
              <a:rPr lang="en-US" altLang="en-US" dirty="0" smtClean="0">
                <a:latin typeface="Book Antiqua" panose="02040602050305030304" pitchFamily="18" charset="0"/>
              </a:rPr>
              <a:t>Combustible gases</a:t>
            </a:r>
            <a:r>
              <a:rPr lang="en-US" altLang="en-US" dirty="0" smtClean="0"/>
              <a:t> from earlier stages not completely consumed</a:t>
            </a:r>
          </a:p>
          <a:p>
            <a:pPr marL="990600" lvl="1" indent="-533400" eaLnBrk="1" hangingPunct="1"/>
            <a:r>
              <a:rPr lang="en-US" altLang="en-US" dirty="0" smtClean="0"/>
              <a:t>Form superheated layer which sinks to the floor/ground</a:t>
            </a:r>
          </a:p>
          <a:p>
            <a:pPr marL="1371600" lvl="2" indent="-457200" eaLnBrk="1" hangingPunct="1"/>
            <a:r>
              <a:rPr lang="en-US" altLang="en-US" dirty="0" smtClean="0"/>
              <a:t>All combustible objects heated</a:t>
            </a:r>
          </a:p>
          <a:p>
            <a:pPr marL="1371600" lvl="2" indent="-457200" eaLnBrk="1" hangingPunct="1"/>
            <a:r>
              <a:rPr lang="en-US" altLang="en-US" dirty="0" smtClean="0"/>
              <a:t>If enough O</a:t>
            </a:r>
            <a:r>
              <a:rPr lang="en-US" altLang="en-US" baseline="-25000" dirty="0" smtClean="0"/>
              <a:t>2</a:t>
            </a:r>
            <a:r>
              <a:rPr lang="en-US" altLang="en-US" dirty="0" smtClean="0"/>
              <a:t>, all objects burst into flame</a:t>
            </a:r>
          </a:p>
        </p:txBody>
      </p:sp>
      <p:sp>
        <p:nvSpPr>
          <p:cNvPr id="22533" name="Text Box 6"/>
          <p:cNvSpPr txBox="1">
            <a:spLocks noChangeArrowheads="1"/>
          </p:cNvSpPr>
          <p:nvPr/>
        </p:nvSpPr>
        <p:spPr bwMode="auto">
          <a:xfrm>
            <a:off x="619895" y="6492081"/>
            <a:ext cx="23764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None/>
            </a:pPr>
            <a:r>
              <a:rPr lang="en-US" altLang="en-US" sz="1200">
                <a:solidFill>
                  <a:schemeClr val="tx1"/>
                </a:solidFill>
              </a:rPr>
              <a:t>Source:  </a:t>
            </a:r>
            <a:r>
              <a:rPr lang="en-US" altLang="en-US" sz="1200">
                <a:solidFill>
                  <a:schemeClr val="tx1"/>
                </a:solidFill>
                <a:hlinkClick r:id="rId3"/>
              </a:rPr>
              <a:t>UC Davis Fire Department</a:t>
            </a:r>
            <a:endParaRPr lang="en-US" altLang="en-US" sz="1200">
              <a:solidFill>
                <a:schemeClr val="tx1"/>
              </a:solidFill>
            </a:endParaRP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8</a:t>
            </a:fld>
            <a:r>
              <a:rPr lang="en-US" altLang="en-US" smtClean="0"/>
              <a:t> / 99</a:t>
            </a:r>
            <a:endParaRPr lang="en-US" altLang="en-US" dirty="0"/>
          </a:p>
        </p:txBody>
      </p:sp>
    </p:spTree>
    <p:extLst>
      <p:ext uri="{BB962C8B-B14F-4D97-AF65-F5344CB8AC3E}">
        <p14:creationId xmlns:p14="http://schemas.microsoft.com/office/powerpoint/2010/main" val="12476445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a:xfrm>
            <a:off x="1235476" y="5592188"/>
            <a:ext cx="9753599" cy="804862"/>
          </a:xfrm>
        </p:spPr>
        <p:txBody>
          <a:bodyPr/>
          <a:lstStyle/>
          <a:p>
            <a:r>
              <a:rPr lang="en-US" sz="1600" dirty="0"/>
              <a:t>Scorched trees and burned vehicles and the remains of homes cover the </a:t>
            </a:r>
            <a:r>
              <a:rPr lang="en-US" sz="1600" dirty="0" smtClean="0"/>
              <a:t>landscape </a:t>
            </a:r>
            <a:r>
              <a:rPr lang="en-US" sz="1600" dirty="0"/>
              <a:t>Thursday in Anderson Springs. The Valley fire that sped through Middletown and other parts of rural Lake County has continued to burn since Saturday despite a massive firefighting effort. Paul </a:t>
            </a:r>
            <a:r>
              <a:rPr lang="en-US" sz="1600" dirty="0" err="1"/>
              <a:t>Kitagaki</a:t>
            </a:r>
            <a:r>
              <a:rPr lang="en-US" sz="1600" dirty="0"/>
              <a:t> Jr. </a:t>
            </a:r>
            <a:r>
              <a:rPr lang="en-US" sz="1600" dirty="0" smtClean="0"/>
              <a:t>pkitagaki@sacbee.com</a:t>
            </a:r>
            <a:endParaRPr lang="en-US" sz="1600" dirty="0"/>
          </a:p>
        </p:txBody>
      </p:sp>
      <p:pic>
        <p:nvPicPr>
          <p:cNvPr id="8" name="Picture 4" descr="Scorched trees and burned vehicles and the remains of homes cover the landscapte Thursday in Anderson Springs. The Valley fire that sped through Middletown and other parts of rural Lake County has continued to burn since Saturday despite a massive firefighting effort."/>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7680" b="7680"/>
          <a:stretch>
            <a:fillRect/>
          </a:stretch>
        </p:blipFill>
        <p:spPr bwMode="auto">
          <a:xfrm>
            <a:off x="1235476" y="105788"/>
            <a:ext cx="975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617028" y="6477000"/>
            <a:ext cx="60047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3"/>
              </a:rPr>
              <a:t>http://</a:t>
            </a:r>
            <a:r>
              <a:rPr lang="en-US" altLang="en-US" sz="1400" dirty="0" smtClean="0">
                <a:hlinkClick r:id="rId3"/>
              </a:rPr>
              <a:t>www.sacbee.com/news/state/california/fires/article35562669.html</a:t>
            </a:r>
            <a:r>
              <a:rPr lang="en-US" altLang="en-US" sz="1400" dirty="0" smtClean="0"/>
              <a:t> </a:t>
            </a:r>
            <a:endParaRPr lang="en-US" altLang="en-US" sz="1400" dirty="0"/>
          </a:p>
        </p:txBody>
      </p:sp>
      <p:sp>
        <p:nvSpPr>
          <p:cNvPr id="6" name="Slide Number Placeholder 5"/>
          <p:cNvSpPr>
            <a:spLocks noGrp="1"/>
          </p:cNvSpPr>
          <p:nvPr>
            <p:ph type="sldNum" sz="quarter" idx="10"/>
          </p:nvPr>
        </p:nvSpPr>
        <p:spPr/>
        <p:txBody>
          <a:bodyPr/>
          <a:lstStyle/>
          <a:p>
            <a:pPr>
              <a:defRPr/>
            </a:pPr>
            <a:fld id="{043FD7F7-D9FF-479D-B858-BC838D122066}" type="slidenum">
              <a:rPr lang="en-US" altLang="en-US" smtClean="0"/>
              <a:pPr>
                <a:defRPr/>
              </a:pPr>
              <a:t>80</a:t>
            </a:fld>
            <a:r>
              <a:rPr lang="en-US" altLang="en-US" smtClean="0"/>
              <a:t> / 99</a:t>
            </a:r>
            <a:endParaRPr lang="en-US" altLang="en-US" dirty="0"/>
          </a:p>
        </p:txBody>
      </p:sp>
    </p:spTree>
    <p:extLst>
      <p:ext uri="{BB962C8B-B14F-4D97-AF65-F5344CB8AC3E}">
        <p14:creationId xmlns:p14="http://schemas.microsoft.com/office/powerpoint/2010/main" val="2816073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type="title"/>
          </p:nvPr>
        </p:nvSpPr>
        <p:spPr/>
        <p:txBody>
          <a:bodyPr/>
          <a:lstStyle/>
          <a:p>
            <a:pPr eaLnBrk="1" hangingPunct="1"/>
            <a:r>
              <a:rPr lang="en-US" dirty="0" smtClean="0"/>
              <a:t>RECOVER</a:t>
            </a:r>
            <a:endParaRPr lang="en-US" altLang="en-US" dirty="0" smtClean="0"/>
          </a:p>
        </p:txBody>
      </p:sp>
      <p:sp>
        <p:nvSpPr>
          <p:cNvPr id="147460" name="Rectangle 3"/>
          <p:cNvSpPr>
            <a:spLocks noGrp="1" noChangeArrowheads="1"/>
          </p:cNvSpPr>
          <p:nvPr>
            <p:ph type="body" idx="1"/>
          </p:nvPr>
        </p:nvSpPr>
        <p:spPr/>
        <p:txBody>
          <a:bodyPr/>
          <a:lstStyle/>
          <a:p>
            <a:pPr marL="0" indent="0">
              <a:buNone/>
            </a:pPr>
            <a:r>
              <a:rPr lang="en-US" dirty="0">
                <a:solidFill>
                  <a:srgbClr val="FF6600"/>
                </a:solidFill>
              </a:rPr>
              <a:t>Cleaning Your Home</a:t>
            </a:r>
          </a:p>
          <a:p>
            <a:r>
              <a:rPr lang="en-US" dirty="0"/>
              <a:t>Wear a NIOSH certified-respirator (dust mask) and wet debris down to minimize breathing dust particles.</a:t>
            </a:r>
          </a:p>
          <a:p>
            <a:r>
              <a:rPr lang="en-US" dirty="0"/>
              <a:t>Discard any food that has been exposed to heat, smoke or soot.</a:t>
            </a:r>
          </a:p>
          <a:p>
            <a:r>
              <a:rPr lang="en-US" dirty="0"/>
              <a:t>Do NOT use water that you think may be contaminated to wash dishes, brush teeth, prepare food, wash hands, or to make ice or baby formula.</a:t>
            </a:r>
          </a:p>
          <a:p>
            <a:r>
              <a:rPr lang="en-US" dirty="0"/>
              <a:t>Photograph damage to your property for insurance purposes.</a:t>
            </a:r>
          </a:p>
        </p:txBody>
      </p:sp>
      <p:sp>
        <p:nvSpPr>
          <p:cNvPr id="6" name="Text Box 6"/>
          <p:cNvSpPr txBox="1">
            <a:spLocks noChangeArrowheads="1"/>
          </p:cNvSpPr>
          <p:nvPr/>
        </p:nvSpPr>
        <p:spPr bwMode="auto">
          <a:xfrm>
            <a:off x="617028" y="6477000"/>
            <a:ext cx="31076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3"/>
              </a:rPr>
              <a:t>http://</a:t>
            </a:r>
            <a:r>
              <a:rPr lang="en-US" altLang="en-US" sz="1400" dirty="0" smtClean="0">
                <a:hlinkClick r:id="rId3"/>
              </a:rPr>
              <a:t>www.ready.gov/wildfires</a:t>
            </a:r>
            <a:r>
              <a:rPr lang="en-US" altLang="en-US" sz="1400" dirty="0" smtClean="0"/>
              <a:t> </a:t>
            </a:r>
            <a:endParaRPr lang="en-US" altLang="en-US" sz="1400" dirty="0"/>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81</a:t>
            </a:fld>
            <a:r>
              <a:rPr lang="en-US" altLang="en-US" smtClean="0"/>
              <a:t> / 99</a:t>
            </a:r>
            <a:endParaRPr lang="en-US" altLang="en-US" dirty="0"/>
          </a:p>
        </p:txBody>
      </p:sp>
    </p:spTree>
    <p:extLst>
      <p:ext uri="{BB962C8B-B14F-4D97-AF65-F5344CB8AC3E}">
        <p14:creationId xmlns:p14="http://schemas.microsoft.com/office/powerpoint/2010/main" val="24957995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the risk</a:t>
            </a:r>
            <a:endParaRPr lang="en-US" dirty="0"/>
          </a:p>
        </p:txBody>
      </p:sp>
      <p:sp>
        <p:nvSpPr>
          <p:cNvPr id="3" name="Content Placeholder 2"/>
          <p:cNvSpPr>
            <a:spLocks noGrp="1"/>
          </p:cNvSpPr>
          <p:nvPr>
            <p:ph type="body" idx="1"/>
          </p:nvPr>
        </p:nvSpPr>
        <p:spPr/>
        <p:txBody>
          <a:bodyPr/>
          <a:lstStyle/>
          <a:p>
            <a:r>
              <a:rPr lang="en-US" smtClean="0"/>
              <a:t>What, if anything, can be done to prevent this disaster from occurring?</a:t>
            </a:r>
          </a:p>
          <a:p>
            <a:endParaRPr lang="en-US" dirty="0"/>
          </a:p>
        </p:txBody>
      </p:sp>
      <p:sp>
        <p:nvSpPr>
          <p:cNvPr id="4" name="Slide Number Placeholder 3"/>
          <p:cNvSpPr>
            <a:spLocks noGrp="1"/>
          </p:cNvSpPr>
          <p:nvPr>
            <p:ph type="sldNum" sz="quarter" idx="10"/>
          </p:nvPr>
        </p:nvSpPr>
        <p:spPr/>
        <p:txBody>
          <a:bodyPr/>
          <a:lstStyle/>
          <a:p>
            <a:pPr>
              <a:defRPr/>
            </a:pPr>
            <a:fld id="{BDBCC0AD-7FC0-4C86-BF4C-6A1F064F26C1}" type="slidenum">
              <a:rPr lang="en-US" altLang="en-US" smtClean="0"/>
              <a:pPr>
                <a:defRPr/>
              </a:pPr>
              <a:t>82</a:t>
            </a:fld>
            <a:r>
              <a:rPr lang="en-US" altLang="en-US" smtClean="0"/>
              <a:t> / 99</a:t>
            </a:r>
            <a:endParaRPr lang="en-US" altLang="en-US" dirty="0"/>
          </a:p>
        </p:txBody>
      </p:sp>
    </p:spTree>
    <p:extLst>
      <p:ext uri="{BB962C8B-B14F-4D97-AF65-F5344CB8AC3E}">
        <p14:creationId xmlns:p14="http://schemas.microsoft.com/office/powerpoint/2010/main" val="2549909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a:t>
            </a:r>
            <a:endParaRPr lang="en-US" dirty="0"/>
          </a:p>
        </p:txBody>
      </p:sp>
      <p:sp>
        <p:nvSpPr>
          <p:cNvPr id="3" name="Content Placeholder 2"/>
          <p:cNvSpPr>
            <a:spLocks noGrp="1"/>
          </p:cNvSpPr>
          <p:nvPr>
            <p:ph idx="1"/>
          </p:nvPr>
        </p:nvSpPr>
        <p:spPr/>
        <p:txBody>
          <a:bodyPr/>
          <a:lstStyle/>
          <a:p>
            <a:r>
              <a:rPr lang="en-US" dirty="0" smtClean="0"/>
              <a:t>What, if anything, can be done to prevent this disaster from occurring?</a:t>
            </a:r>
          </a:p>
          <a:p>
            <a:endParaRPr lang="en-US" dirty="0" smtClean="0"/>
          </a:p>
          <a:p>
            <a:pPr lvl="1"/>
            <a:r>
              <a:rPr lang="en-US" dirty="0" smtClean="0"/>
              <a:t>Don’t build in areas where wildfires are common.</a:t>
            </a:r>
          </a:p>
          <a:p>
            <a:pPr lvl="1"/>
            <a:endParaRPr lang="en-US" dirty="0" smtClean="0"/>
          </a:p>
          <a:p>
            <a:pPr marL="457200" lvl="1" indent="0">
              <a:buNone/>
            </a:pPr>
            <a:r>
              <a:rPr lang="en-US" dirty="0" smtClean="0"/>
              <a:t>    Not really an option . . . </a:t>
            </a:r>
            <a:endParaRPr lang="en-US" dirty="0"/>
          </a:p>
        </p:txBody>
      </p:sp>
      <p:sp>
        <p:nvSpPr>
          <p:cNvPr id="4" name="Slide Number Placeholder 3"/>
          <p:cNvSpPr>
            <a:spLocks noGrp="1"/>
          </p:cNvSpPr>
          <p:nvPr>
            <p:ph type="sldNum" sz="quarter" idx="10"/>
          </p:nvPr>
        </p:nvSpPr>
        <p:spPr/>
        <p:txBody>
          <a:bodyPr/>
          <a:lstStyle/>
          <a:p>
            <a:pPr>
              <a:defRPr/>
            </a:pPr>
            <a:fld id="{F3F78D7D-0516-42C3-B782-54A0BBF14529}" type="slidenum">
              <a:rPr lang="en-US" altLang="en-US" smtClean="0"/>
              <a:pPr>
                <a:defRPr/>
              </a:pPr>
              <a:t>83</a:t>
            </a:fld>
            <a:r>
              <a:rPr lang="en-US" altLang="en-US" smtClean="0"/>
              <a:t> / 99</a:t>
            </a:r>
            <a:endParaRPr lang="en-US" altLang="en-US" dirty="0"/>
          </a:p>
        </p:txBody>
      </p:sp>
    </p:spTree>
    <p:extLst>
      <p:ext uri="{BB962C8B-B14F-4D97-AF65-F5344CB8AC3E}">
        <p14:creationId xmlns:p14="http://schemas.microsoft.com/office/powerpoint/2010/main" val="1734281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p:txBody>
          <a:bodyPr/>
          <a:lstStyle/>
          <a:p>
            <a:pPr eaLnBrk="1" hangingPunct="1"/>
            <a:r>
              <a:rPr lang="en-US" dirty="0"/>
              <a:t>Reducing the risk</a:t>
            </a:r>
            <a:endParaRPr lang="en-US" altLang="en-US" dirty="0" smtClean="0"/>
          </a:p>
        </p:txBody>
      </p:sp>
      <p:sp>
        <p:nvSpPr>
          <p:cNvPr id="139268" name="Rectangle 3"/>
          <p:cNvSpPr>
            <a:spLocks noGrp="1" noChangeArrowheads="1"/>
          </p:cNvSpPr>
          <p:nvPr>
            <p:ph type="body" idx="1"/>
          </p:nvPr>
        </p:nvSpPr>
        <p:spPr/>
        <p:txBody>
          <a:bodyPr/>
          <a:lstStyle/>
          <a:p>
            <a:pPr marL="609600" indent="-609600" eaLnBrk="1" hangingPunct="1">
              <a:buFontTx/>
              <a:buAutoNum type="arabicPeriod"/>
            </a:pPr>
            <a:r>
              <a:rPr lang="en-US" altLang="en-US" dirty="0" smtClean="0"/>
              <a:t>Choose a </a:t>
            </a:r>
            <a:r>
              <a:rPr lang="en-US" altLang="en-US" dirty="0" err="1" smtClean="0"/>
              <a:t>firewise</a:t>
            </a:r>
            <a:r>
              <a:rPr lang="en-US" altLang="en-US" dirty="0" smtClean="0"/>
              <a:t> location.</a:t>
            </a:r>
          </a:p>
          <a:p>
            <a:pPr marL="609600" indent="-609600" eaLnBrk="1" hangingPunct="1">
              <a:buFontTx/>
              <a:buAutoNum type="arabicPeriod"/>
            </a:pPr>
            <a:r>
              <a:rPr lang="en-US" altLang="en-US" dirty="0" smtClean="0"/>
              <a:t>Design and build </a:t>
            </a:r>
            <a:r>
              <a:rPr lang="en-US" altLang="en-US" dirty="0" err="1" smtClean="0"/>
              <a:t>firewise</a:t>
            </a:r>
            <a:r>
              <a:rPr lang="en-US" altLang="en-US" dirty="0" smtClean="0"/>
              <a:t> structures.</a:t>
            </a:r>
          </a:p>
          <a:p>
            <a:pPr marL="609600" indent="-609600" eaLnBrk="1" hangingPunct="1">
              <a:buFontTx/>
              <a:buAutoNum type="arabicPeriod"/>
            </a:pPr>
            <a:r>
              <a:rPr lang="en-US" altLang="en-US" dirty="0" smtClean="0"/>
              <a:t>Stay on guard with </a:t>
            </a:r>
            <a:r>
              <a:rPr lang="en-US" altLang="en-US" dirty="0" err="1" smtClean="0"/>
              <a:t>firewise</a:t>
            </a:r>
            <a:r>
              <a:rPr lang="en-US" altLang="en-US" dirty="0" smtClean="0"/>
              <a:t> landscaping and maintenance. </a:t>
            </a:r>
          </a:p>
        </p:txBody>
      </p:sp>
      <p:pic>
        <p:nvPicPr>
          <p:cNvPr id="139269"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17028" y="6477000"/>
            <a:ext cx="3564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5"/>
              </a:rPr>
              <a:t>http://www.firewise.org/pubs/protect</a:t>
            </a:r>
            <a:r>
              <a:rPr lang="en-US" altLang="en-US" sz="1400" dirty="0" smtClean="0">
                <a:hlinkClick r:id="rId5"/>
              </a:rPr>
              <a:t>/</a:t>
            </a:r>
            <a:r>
              <a:rPr lang="en-US" altLang="en-US" sz="1400" dirty="0"/>
              <a:t> </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84</a:t>
            </a:fld>
            <a:r>
              <a:rPr lang="en-US" altLang="en-US" smtClean="0"/>
              <a:t> / 99</a:t>
            </a:r>
            <a:endParaRPr lang="en-US" altLang="en-US" dirty="0"/>
          </a:p>
        </p:txBody>
      </p:sp>
    </p:spTree>
    <p:extLst>
      <p:ext uri="{BB962C8B-B14F-4D97-AF65-F5344CB8AC3E}">
        <p14:creationId xmlns:p14="http://schemas.microsoft.com/office/powerpoint/2010/main" val="17803283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the risk</a:t>
            </a:r>
            <a:endParaRPr lang="en-US" dirty="0"/>
          </a:p>
        </p:txBody>
      </p:sp>
      <p:sp>
        <p:nvSpPr>
          <p:cNvPr id="3" name="Content Placeholder 2"/>
          <p:cNvSpPr>
            <a:spLocks noGrp="1"/>
          </p:cNvSpPr>
          <p:nvPr>
            <p:ph type="body" idx="1"/>
          </p:nvPr>
        </p:nvSpPr>
        <p:spPr/>
        <p:txBody>
          <a:bodyPr/>
          <a:lstStyle/>
          <a:p>
            <a:r>
              <a:rPr lang="en-US" smtClean="0"/>
              <a:t>What can be done to reduce the damages caused by this disaster?</a:t>
            </a:r>
          </a:p>
          <a:p>
            <a:endParaRPr lang="en-US" smtClean="0"/>
          </a:p>
          <a:p>
            <a:endParaRPr lang="en-US" dirty="0"/>
          </a:p>
        </p:txBody>
      </p:sp>
      <p:sp>
        <p:nvSpPr>
          <p:cNvPr id="4" name="Slide Number Placeholder 3"/>
          <p:cNvSpPr>
            <a:spLocks noGrp="1"/>
          </p:cNvSpPr>
          <p:nvPr>
            <p:ph type="sldNum" sz="quarter" idx="10"/>
          </p:nvPr>
        </p:nvSpPr>
        <p:spPr/>
        <p:txBody>
          <a:bodyPr/>
          <a:lstStyle/>
          <a:p>
            <a:pPr>
              <a:defRPr/>
            </a:pPr>
            <a:fld id="{BDBCC0AD-7FC0-4C86-BF4C-6A1F064F26C1}" type="slidenum">
              <a:rPr lang="en-US" altLang="en-US" smtClean="0"/>
              <a:pPr>
                <a:defRPr/>
              </a:pPr>
              <a:t>85</a:t>
            </a:fld>
            <a:r>
              <a:rPr lang="en-US" altLang="en-US" smtClean="0"/>
              <a:t> / 99</a:t>
            </a:r>
            <a:endParaRPr lang="en-US" altLang="en-US" dirty="0"/>
          </a:p>
        </p:txBody>
      </p:sp>
    </p:spTree>
    <p:extLst>
      <p:ext uri="{BB962C8B-B14F-4D97-AF65-F5344CB8AC3E}">
        <p14:creationId xmlns:p14="http://schemas.microsoft.com/office/powerpoint/2010/main" val="233170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Rectangle 5"/>
          <p:cNvSpPr>
            <a:spLocks noGrp="1" noChangeArrowheads="1"/>
          </p:cNvSpPr>
          <p:nvPr>
            <p:ph type="title"/>
          </p:nvPr>
        </p:nvSpPr>
        <p:spPr/>
        <p:txBody>
          <a:bodyPr/>
          <a:lstStyle/>
          <a:p>
            <a:pPr eaLnBrk="1" hangingPunct="1"/>
            <a:r>
              <a:rPr lang="en-US" dirty="0"/>
              <a:t>PREPARE: </a:t>
            </a:r>
            <a:r>
              <a:rPr lang="en-US" altLang="en-US" dirty="0" smtClean="0"/>
              <a:t>Protecting your Home</a:t>
            </a:r>
          </a:p>
        </p:txBody>
      </p:sp>
      <p:sp>
        <p:nvSpPr>
          <p:cNvPr id="141316" name="Rectangle 6"/>
          <p:cNvSpPr>
            <a:spLocks noGrp="1" noChangeArrowheads="1"/>
          </p:cNvSpPr>
          <p:nvPr>
            <p:ph type="body" idx="1"/>
          </p:nvPr>
        </p:nvSpPr>
        <p:spPr/>
        <p:txBody>
          <a:bodyPr/>
          <a:lstStyle/>
          <a:p>
            <a:pPr marL="609600" indent="-609600" eaLnBrk="1" hangingPunct="1">
              <a:buFontTx/>
              <a:buAutoNum type="arabicPeriod"/>
            </a:pPr>
            <a:r>
              <a:rPr lang="en-US" altLang="en-US" smtClean="0"/>
              <a:t>Choose a firewise location.</a:t>
            </a:r>
          </a:p>
        </p:txBody>
      </p:sp>
      <p:pic>
        <p:nvPicPr>
          <p:cNvPr id="141317" name="Picture 7" descr="fuel_mod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536826"/>
            <a:ext cx="51435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8">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17028" y="6477000"/>
            <a:ext cx="3564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6"/>
              </a:rPr>
              <a:t>http://www.firewise.org/pubs/protect</a:t>
            </a:r>
            <a:r>
              <a:rPr lang="en-US" altLang="en-US" sz="1400" dirty="0" smtClean="0">
                <a:hlinkClick r:id="rId6"/>
              </a:rPr>
              <a:t>/</a:t>
            </a:r>
            <a:r>
              <a:rPr lang="en-US" altLang="en-US" sz="1400" dirty="0"/>
              <a:t> </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86</a:t>
            </a:fld>
            <a:r>
              <a:rPr lang="en-US" altLang="en-US" smtClean="0"/>
              <a:t> / 99</a:t>
            </a:r>
            <a:endParaRPr lang="en-US" altLang="en-US" dirty="0"/>
          </a:p>
        </p:txBody>
      </p:sp>
    </p:spTree>
    <p:extLst>
      <p:ext uri="{BB962C8B-B14F-4D97-AF65-F5344CB8AC3E}">
        <p14:creationId xmlns:p14="http://schemas.microsoft.com/office/powerpoint/2010/main" val="39600684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2"/>
          <p:cNvSpPr>
            <a:spLocks noGrp="1" noChangeArrowheads="1"/>
          </p:cNvSpPr>
          <p:nvPr>
            <p:ph type="title"/>
          </p:nvPr>
        </p:nvSpPr>
        <p:spPr/>
        <p:txBody>
          <a:bodyPr/>
          <a:lstStyle/>
          <a:p>
            <a:pPr eaLnBrk="1" hangingPunct="1"/>
            <a:r>
              <a:rPr lang="en-US" dirty="0"/>
              <a:t>PREPARE: </a:t>
            </a:r>
            <a:r>
              <a:rPr lang="en-US" altLang="en-US" dirty="0" smtClean="0"/>
              <a:t>Protecting your Home</a:t>
            </a:r>
          </a:p>
        </p:txBody>
      </p:sp>
      <p:sp>
        <p:nvSpPr>
          <p:cNvPr id="143364" name="Rectangle 3"/>
          <p:cNvSpPr>
            <a:spLocks noGrp="1" noChangeArrowheads="1"/>
          </p:cNvSpPr>
          <p:nvPr>
            <p:ph type="body" idx="1"/>
          </p:nvPr>
        </p:nvSpPr>
        <p:spPr/>
        <p:txBody>
          <a:bodyPr/>
          <a:lstStyle/>
          <a:p>
            <a:pPr marL="609600" indent="-609600" eaLnBrk="1" hangingPunct="1">
              <a:buFontTx/>
              <a:buAutoNum type="arabicPeriod" startAt="2"/>
            </a:pPr>
            <a:r>
              <a:rPr lang="en-US" altLang="en-US" smtClean="0"/>
              <a:t>Design and build firewise structures.</a:t>
            </a:r>
          </a:p>
          <a:p>
            <a:pPr marL="990600" lvl="1" indent="-533400" eaLnBrk="1" hangingPunct="1">
              <a:buFontTx/>
              <a:buChar char="•"/>
            </a:pPr>
            <a:r>
              <a:rPr lang="en-US" altLang="en-US" smtClean="0"/>
              <a:t>Use fire-resistant </a:t>
            </a:r>
          </a:p>
          <a:p>
            <a:pPr marL="1371600" lvl="2" indent="-457200" eaLnBrk="1" hangingPunct="1"/>
            <a:r>
              <a:rPr lang="en-US" altLang="en-US" smtClean="0"/>
              <a:t>Roofing materials</a:t>
            </a:r>
          </a:p>
          <a:p>
            <a:pPr marL="1371600" lvl="2" indent="-457200" eaLnBrk="1" hangingPunct="1"/>
            <a:r>
              <a:rPr lang="en-US" altLang="en-US" smtClean="0"/>
              <a:t>Siding</a:t>
            </a:r>
          </a:p>
          <a:p>
            <a:pPr marL="1371600" lvl="2" indent="-457200" eaLnBrk="1" hangingPunct="1"/>
            <a:r>
              <a:rPr lang="en-US" altLang="en-US" smtClean="0"/>
              <a:t>Landscape</a:t>
            </a:r>
          </a:p>
          <a:p>
            <a:pPr marL="990600" lvl="1" indent="-533400" eaLnBrk="1" hangingPunct="1">
              <a:buFontTx/>
              <a:buChar char="•"/>
            </a:pPr>
            <a:r>
              <a:rPr lang="en-US" altLang="en-US" smtClean="0"/>
              <a:t>Install double-pane or safety glass windows</a:t>
            </a:r>
          </a:p>
          <a:p>
            <a:pPr marL="990600" lvl="1" indent="-533400" eaLnBrk="1" hangingPunct="1">
              <a:buFontTx/>
              <a:buChar char="•"/>
            </a:pPr>
            <a:r>
              <a:rPr lang="en-US" altLang="en-US" smtClean="0"/>
              <a:t>Spark arresters on chimneys</a:t>
            </a:r>
          </a:p>
        </p:txBody>
      </p:sp>
      <p:pic>
        <p:nvPicPr>
          <p:cNvPr id="143365"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17028" y="6477000"/>
            <a:ext cx="3564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5"/>
              </a:rPr>
              <a:t>http://www.firewise.org/pubs/protect</a:t>
            </a:r>
            <a:r>
              <a:rPr lang="en-US" altLang="en-US" sz="1400" dirty="0" smtClean="0">
                <a:hlinkClick r:id="rId5"/>
              </a:rPr>
              <a:t>/</a:t>
            </a:r>
            <a:r>
              <a:rPr lang="en-US" altLang="en-US" sz="1400" dirty="0"/>
              <a:t> </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87</a:t>
            </a:fld>
            <a:r>
              <a:rPr lang="en-US" altLang="en-US" smtClean="0"/>
              <a:t> / 99</a:t>
            </a:r>
            <a:endParaRPr lang="en-US" altLang="en-US" dirty="0"/>
          </a:p>
        </p:txBody>
      </p:sp>
    </p:spTree>
    <p:extLst>
      <p:ext uri="{BB962C8B-B14F-4D97-AF65-F5344CB8AC3E}">
        <p14:creationId xmlns:p14="http://schemas.microsoft.com/office/powerpoint/2010/main" val="23082689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a:t>
            </a:r>
            <a:r>
              <a:rPr lang="en-US" altLang="en-US" dirty="0"/>
              <a:t>Protecting your Home</a:t>
            </a:r>
            <a:endParaRPr lang="en-US" dirty="0"/>
          </a:p>
        </p:txBody>
      </p:sp>
      <p:sp>
        <p:nvSpPr>
          <p:cNvPr id="3" name="Rectangle 2"/>
          <p:cNvSpPr txBox="1">
            <a:spLocks noChangeArrowheads="1"/>
          </p:cNvSpPr>
          <p:nvPr/>
        </p:nvSpPr>
        <p:spPr bwMode="auto">
          <a:xfrm>
            <a:off x="1524000" y="0"/>
            <a:ext cx="9144000" cy="1066800"/>
          </a:xfrm>
          <a:prstGeom prst="rect">
            <a:avLst/>
          </a:prstGeom>
          <a:noFill/>
          <a:ln w="9525">
            <a:noFill/>
            <a:miter lim="800000"/>
            <a:headEnd/>
            <a:tailEnd/>
          </a:ln>
        </p:spPr>
        <p:txBody>
          <a:bodyPr/>
          <a:lstStyle/>
          <a:p>
            <a:pPr>
              <a:lnSpc>
                <a:spcPct val="150000"/>
              </a:lnSpc>
              <a:defRPr/>
            </a:pPr>
            <a:endParaRPr lang="en-US" sz="3200" kern="0" dirty="0">
              <a:solidFill>
                <a:schemeClr val="bg2"/>
              </a:solidFill>
              <a:latin typeface="+mj-lt"/>
              <a:ea typeface="+mj-ea"/>
              <a:cs typeface="+mj-cs"/>
            </a:endParaRPr>
          </a:p>
        </p:txBody>
      </p:sp>
      <p:sp>
        <p:nvSpPr>
          <p:cNvPr id="4" name="Rectangle 3"/>
          <p:cNvSpPr txBox="1">
            <a:spLocks noChangeArrowheads="1"/>
          </p:cNvSpPr>
          <p:nvPr/>
        </p:nvSpPr>
        <p:spPr>
          <a:xfrm>
            <a:off x="1981200" y="1600201"/>
            <a:ext cx="8229600" cy="4530725"/>
          </a:xfrm>
          <a:prstGeom prst="rect">
            <a:avLst/>
          </a:prstGeom>
        </p:spPr>
        <p:txBody>
          <a:bodyPr/>
          <a:lstStyle/>
          <a:p>
            <a:pPr marL="342900" indent="-342900">
              <a:lnSpc>
                <a:spcPct val="95000"/>
              </a:lnSpc>
              <a:spcBef>
                <a:spcPct val="25000"/>
              </a:spcBef>
              <a:spcAft>
                <a:spcPct val="25000"/>
              </a:spcAft>
              <a:buClr>
                <a:schemeClr val="hlink"/>
              </a:buClr>
              <a:defRPr/>
            </a:pPr>
            <a:r>
              <a:rPr lang="en-US" kern="0" dirty="0">
                <a:solidFill>
                  <a:schemeClr val="bg1">
                    <a:lumMod val="20000"/>
                    <a:lumOff val="80000"/>
                  </a:schemeClr>
                </a:solidFill>
                <a:latin typeface="+mn-lt"/>
              </a:rPr>
              <a:t>	</a:t>
            </a:r>
          </a:p>
          <a:p>
            <a:pPr marL="342900" indent="-342900">
              <a:lnSpc>
                <a:spcPct val="95000"/>
              </a:lnSpc>
              <a:spcBef>
                <a:spcPct val="25000"/>
              </a:spcBef>
              <a:spcAft>
                <a:spcPct val="25000"/>
              </a:spcAft>
              <a:buClr>
                <a:schemeClr val="hlink"/>
              </a:buClr>
              <a:defRPr/>
            </a:pPr>
            <a:r>
              <a:rPr lang="en-US" kern="0" dirty="0">
                <a:solidFill>
                  <a:schemeClr val="bg1">
                    <a:lumMod val="20000"/>
                    <a:lumOff val="80000"/>
                  </a:schemeClr>
                </a:solidFill>
                <a:latin typeface="+mn-lt"/>
              </a:rPr>
              <a:t>	</a:t>
            </a:r>
            <a:r>
              <a:rPr lang="en-US" b="1" kern="0" dirty="0">
                <a:solidFill>
                  <a:srgbClr val="FF3300"/>
                </a:solidFill>
                <a:latin typeface="+mn-lt"/>
              </a:rPr>
              <a:t>Home Ignition Zone</a:t>
            </a:r>
            <a:r>
              <a:rPr lang="en-US" b="1" kern="0" dirty="0">
                <a:solidFill>
                  <a:schemeClr val="bg1">
                    <a:lumMod val="20000"/>
                    <a:lumOff val="80000"/>
                  </a:schemeClr>
                </a:solidFill>
                <a:latin typeface="+mn-lt"/>
              </a:rPr>
              <a:t>: </a:t>
            </a:r>
            <a:r>
              <a:rPr lang="en-US" kern="0" dirty="0">
                <a:solidFill>
                  <a:schemeClr val="bg1">
                    <a:lumMod val="20000"/>
                    <a:lumOff val="80000"/>
                  </a:schemeClr>
                </a:solidFill>
                <a:latin typeface="+mn-lt"/>
              </a:rPr>
              <a:t>The home in relation to its surroundings within 100 to 200 feet</a:t>
            </a:r>
          </a:p>
        </p:txBody>
      </p:sp>
      <p:graphicFrame>
        <p:nvGraphicFramePr>
          <p:cNvPr id="4098" name="Object 2"/>
          <p:cNvGraphicFramePr>
            <a:graphicFrameLocks noChangeAspect="1"/>
          </p:cNvGraphicFramePr>
          <p:nvPr/>
        </p:nvGraphicFramePr>
        <p:xfrm>
          <a:off x="2743201" y="3124200"/>
          <a:ext cx="6856413" cy="2743200"/>
        </p:xfrm>
        <a:graphic>
          <a:graphicData uri="http://schemas.openxmlformats.org/presentationml/2006/ole">
            <mc:AlternateContent xmlns:mc="http://schemas.openxmlformats.org/markup-compatibility/2006">
              <mc:Choice xmlns:v="urn:schemas-microsoft-com:vml" Requires="v">
                <p:oleObj spid="_x0000_s40969" name="Photo Editor Photo" r:id="rId4" imgW="18095238" imgH="7144747" progId="MSPhotoEd.3">
                  <p:embed/>
                </p:oleObj>
              </mc:Choice>
              <mc:Fallback>
                <p:oleObj name="Photo Editor Photo" r:id="rId4" imgW="18095238" imgH="714474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1314"/>
                      <a:stretch>
                        <a:fillRect/>
                      </a:stretch>
                    </p:blipFill>
                    <p:spPr bwMode="auto">
                      <a:xfrm>
                        <a:off x="2743201" y="3124200"/>
                        <a:ext cx="6856413"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6"/>
          <p:cNvSpPr txBox="1">
            <a:spLocks noChangeArrowheads="1"/>
          </p:cNvSpPr>
          <p:nvPr/>
        </p:nvSpPr>
        <p:spPr bwMode="auto">
          <a:xfrm>
            <a:off x="617028" y="6477000"/>
            <a:ext cx="82937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6"/>
              </a:rPr>
              <a:t>http://</a:t>
            </a:r>
            <a:r>
              <a:rPr lang="en-US" altLang="en-US" sz="1400" dirty="0" smtClean="0">
                <a:hlinkClick r:id="rId6"/>
              </a:rPr>
              <a:t>www.firewise.org/wildfire-preparedness/teaching-tools/presentations-and-documents.aspx?sso=0</a:t>
            </a:r>
            <a:r>
              <a:rPr lang="en-US" altLang="en-US" sz="1400" dirty="0" smtClean="0"/>
              <a:t>  </a:t>
            </a:r>
            <a:endParaRPr lang="en-US" altLang="en-US" sz="1400" dirty="0"/>
          </a:p>
        </p:txBody>
      </p:sp>
      <p:sp>
        <p:nvSpPr>
          <p:cNvPr id="6" name="Slide Number Placeholder 5"/>
          <p:cNvSpPr>
            <a:spLocks noGrp="1"/>
          </p:cNvSpPr>
          <p:nvPr>
            <p:ph type="sldNum" sz="quarter" idx="10"/>
          </p:nvPr>
        </p:nvSpPr>
        <p:spPr/>
        <p:txBody>
          <a:bodyPr/>
          <a:lstStyle/>
          <a:p>
            <a:pPr>
              <a:defRPr/>
            </a:pPr>
            <a:fld id="{8DD84BCA-2ED3-4236-86E9-9DB5185D5ABF}" type="slidenum">
              <a:rPr lang="en-US" altLang="en-US" smtClean="0"/>
              <a:pPr>
                <a:defRPr/>
              </a:pPr>
              <a:t>88</a:t>
            </a:fld>
            <a:r>
              <a:rPr lang="en-US" altLang="en-US" smtClean="0"/>
              <a:t> / 99</a:t>
            </a:r>
            <a:endParaRPr lang="en-US" altLang="en-US" dirty="0"/>
          </a:p>
        </p:txBody>
      </p:sp>
    </p:spTree>
    <p:extLst>
      <p:ext uri="{BB962C8B-B14F-4D97-AF65-F5344CB8AC3E}">
        <p14:creationId xmlns:p14="http://schemas.microsoft.com/office/powerpoint/2010/main" val="34299676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PREPARE: </a:t>
            </a:r>
            <a:r>
              <a:rPr lang="en-US" altLang="en-US" dirty="0"/>
              <a:t>Protecting your Home</a:t>
            </a:r>
            <a:endParaRPr lang="en-US" altLang="en-US" dirty="0" smtClean="0"/>
          </a:p>
        </p:txBody>
      </p:sp>
      <p:sp>
        <p:nvSpPr>
          <p:cNvPr id="3" name="Content Placeholder 2"/>
          <p:cNvSpPr>
            <a:spLocks noGrp="1"/>
          </p:cNvSpPr>
          <p:nvPr>
            <p:ph idx="1"/>
          </p:nvPr>
        </p:nvSpPr>
        <p:spPr/>
        <p:txBody>
          <a:bodyPr/>
          <a:lstStyle/>
          <a:p>
            <a:r>
              <a:rPr lang="en-US" dirty="0"/>
              <a:t>The </a:t>
            </a:r>
            <a:r>
              <a:rPr lang="en-US" dirty="0">
                <a:solidFill>
                  <a:srgbClr val="FF3300"/>
                </a:solidFill>
              </a:rPr>
              <a:t>Home Ignition Zone </a:t>
            </a:r>
            <a:r>
              <a:rPr lang="en-US" dirty="0"/>
              <a:t>includes </a:t>
            </a:r>
            <a:br>
              <a:rPr lang="en-US" dirty="0"/>
            </a:br>
            <a:r>
              <a:rPr lang="en-US" dirty="0"/>
              <a:t>the home, in addition to its immediate surroundings up to 200 feet.</a:t>
            </a:r>
          </a:p>
          <a:p>
            <a:endParaRPr lang="en-US" dirty="0"/>
          </a:p>
        </p:txBody>
      </p:sp>
      <p:sp>
        <p:nvSpPr>
          <p:cNvPr id="4" name="Rectangle 3"/>
          <p:cNvSpPr txBox="1">
            <a:spLocks noChangeArrowheads="1"/>
          </p:cNvSpPr>
          <p:nvPr/>
        </p:nvSpPr>
        <p:spPr>
          <a:xfrm>
            <a:off x="1981200" y="1600200"/>
            <a:ext cx="8229600" cy="2209800"/>
          </a:xfrm>
          <a:prstGeom prst="rect">
            <a:avLst/>
          </a:prstGeom>
        </p:spPr>
        <p:txBody>
          <a:bodyPr/>
          <a:lstStyle/>
          <a:p>
            <a:pPr marL="342900" indent="-342900">
              <a:lnSpc>
                <a:spcPct val="95000"/>
              </a:lnSpc>
              <a:spcBef>
                <a:spcPct val="25000"/>
              </a:spcBef>
              <a:spcAft>
                <a:spcPct val="25000"/>
              </a:spcAft>
              <a:buClr>
                <a:schemeClr val="hlink"/>
              </a:buClr>
              <a:defRPr/>
            </a:pPr>
            <a:endParaRPr lang="en-US" kern="0" dirty="0">
              <a:latin typeface="+mn-lt"/>
            </a:endParaRPr>
          </a:p>
        </p:txBody>
      </p:sp>
      <p:sp>
        <p:nvSpPr>
          <p:cNvPr id="5" name="Rectangle 4"/>
          <p:cNvSpPr>
            <a:spLocks noChangeArrowheads="1"/>
          </p:cNvSpPr>
          <p:nvPr/>
        </p:nvSpPr>
        <p:spPr bwMode="auto">
          <a:xfrm>
            <a:off x="2362200" y="3200401"/>
            <a:ext cx="3048000" cy="1200329"/>
          </a:xfrm>
          <a:prstGeom prst="rect">
            <a:avLst/>
          </a:prstGeom>
          <a:solidFill>
            <a:srgbClr val="FF9900"/>
          </a:solidFill>
          <a:ln w="9525">
            <a:noFill/>
            <a:miter lim="800000"/>
            <a:headEnd/>
            <a:tailEnd/>
          </a:ln>
          <a:effectLst>
            <a:outerShdw dist="107763" dir="2700000" algn="ctr" rotWithShape="0">
              <a:srgbClr val="808000">
                <a:alpha val="50000"/>
              </a:srgbClr>
            </a:outerShdw>
          </a:effectLst>
        </p:spPr>
        <p:txBody>
          <a:bodyPr>
            <a:spAutoFit/>
          </a:bodyPr>
          <a:lstStyle/>
          <a:p>
            <a:pPr eaLnBrk="1" hangingPunct="1">
              <a:spcBef>
                <a:spcPct val="20000"/>
              </a:spcBef>
              <a:buClr>
                <a:schemeClr val="bg2"/>
              </a:buClr>
              <a:buSzPct val="75000"/>
              <a:buFont typeface="Wingdings" pitchFamily="2" charset="2"/>
              <a:buNone/>
              <a:defRPr/>
            </a:pPr>
            <a:r>
              <a:rPr lang="en-US">
                <a:solidFill>
                  <a:schemeClr val="bg1"/>
                </a:solidFill>
              </a:rPr>
              <a:t>If it’s attached to the house, it’s part of the house.</a:t>
            </a:r>
          </a:p>
        </p:txBody>
      </p:sp>
      <p:pic>
        <p:nvPicPr>
          <p:cNvPr id="27653" name="Picture 8" descr="House w screen on d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08339"/>
            <a:ext cx="35052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17028" y="6477000"/>
            <a:ext cx="82937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4"/>
              </a:rPr>
              <a:t>http://</a:t>
            </a:r>
            <a:r>
              <a:rPr lang="en-US" altLang="en-US" sz="1400" dirty="0" smtClean="0">
                <a:hlinkClick r:id="rId4"/>
              </a:rPr>
              <a:t>www.firewise.org/wildfire-preparedness/teaching-tools/presentations-and-documents.aspx?sso=0</a:t>
            </a:r>
            <a:r>
              <a:rPr lang="en-US" altLang="en-US" sz="1400" dirty="0" smtClean="0"/>
              <a:t>  </a:t>
            </a:r>
            <a:endParaRPr lang="en-US" altLang="en-US" sz="1400" dirty="0"/>
          </a:p>
        </p:txBody>
      </p:sp>
      <p:sp>
        <p:nvSpPr>
          <p:cNvPr id="6" name="Slide Number Placeholder 5"/>
          <p:cNvSpPr>
            <a:spLocks noGrp="1"/>
          </p:cNvSpPr>
          <p:nvPr>
            <p:ph type="sldNum" sz="quarter" idx="10"/>
          </p:nvPr>
        </p:nvSpPr>
        <p:spPr/>
        <p:txBody>
          <a:bodyPr/>
          <a:lstStyle/>
          <a:p>
            <a:pPr>
              <a:defRPr/>
            </a:pPr>
            <a:fld id="{F3F78D7D-0516-42C3-B782-54A0BBF14529}" type="slidenum">
              <a:rPr lang="en-US" altLang="en-US" smtClean="0"/>
              <a:pPr>
                <a:defRPr/>
              </a:pPr>
              <a:t>89</a:t>
            </a:fld>
            <a:r>
              <a:rPr lang="en-US" altLang="en-US" smtClean="0"/>
              <a:t> / 99</a:t>
            </a:r>
            <a:endParaRPr lang="en-US" altLang="en-US" dirty="0"/>
          </a:p>
        </p:txBody>
      </p:sp>
    </p:spTree>
    <p:extLst>
      <p:ext uri="{BB962C8B-B14F-4D97-AF65-F5344CB8AC3E}">
        <p14:creationId xmlns:p14="http://schemas.microsoft.com/office/powerpoint/2010/main" val="3990335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71663" y="87313"/>
            <a:ext cx="8458200" cy="1143000"/>
          </a:xfrm>
        </p:spPr>
        <p:txBody>
          <a:bodyPr/>
          <a:lstStyle/>
          <a:p>
            <a:pPr algn="ctr" eaLnBrk="1" hangingPunct="1"/>
            <a:r>
              <a:rPr lang="en-US" altLang="en-US" sz="3600"/>
              <a:t>Normal Peak Fire Seasons</a:t>
            </a:r>
            <a:br>
              <a:rPr lang="en-US" altLang="en-US" sz="3600"/>
            </a:br>
            <a:r>
              <a:rPr lang="en-US" altLang="en-US" sz="3600"/>
              <a:t>January</a:t>
            </a:r>
          </a:p>
        </p:txBody>
      </p:sp>
      <p:pic>
        <p:nvPicPr>
          <p:cNvPr id="32771" name="Picture 3" descr="j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847850"/>
            <a:ext cx="49911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9</a:t>
            </a:fld>
            <a:r>
              <a:rPr lang="en-US" altLang="en-US" smtClean="0"/>
              <a:t> / 99</a:t>
            </a:r>
            <a:endParaRPr lang="en-US" altLang="en-US" dirty="0"/>
          </a:p>
        </p:txBody>
      </p:sp>
    </p:spTree>
  </p:cSld>
  <p:clrMapOvr>
    <a:masterClrMapping/>
  </p:clrMapOvr>
  <p:transition advClick="0" advTm="2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nSpc>
                <a:spcPct val="150000"/>
              </a:lnSpc>
            </a:pPr>
            <a:r>
              <a:rPr lang="en-US" dirty="0"/>
              <a:t>PREPARE: </a:t>
            </a:r>
            <a:r>
              <a:rPr lang="en-US" altLang="en-US" dirty="0"/>
              <a:t>Protecting your Home</a:t>
            </a:r>
            <a:endParaRPr lang="en-US" altLang="en-US" dirty="0" smtClean="0"/>
          </a:p>
        </p:txBody>
      </p:sp>
      <p:sp>
        <p:nvSpPr>
          <p:cNvPr id="2" name="Content Placeholder 1"/>
          <p:cNvSpPr>
            <a:spLocks noGrp="1"/>
          </p:cNvSpPr>
          <p:nvPr>
            <p:ph idx="1"/>
          </p:nvPr>
        </p:nvSpPr>
        <p:spPr>
          <a:xfrm>
            <a:off x="797984" y="1524000"/>
            <a:ext cx="6442603" cy="5105400"/>
          </a:xfrm>
        </p:spPr>
        <p:txBody>
          <a:bodyPr/>
          <a:lstStyle/>
          <a:p>
            <a:pPr>
              <a:lnSpc>
                <a:spcPct val="95000"/>
              </a:lnSpc>
              <a:spcBef>
                <a:spcPct val="25000"/>
              </a:spcBef>
              <a:spcAft>
                <a:spcPct val="25000"/>
              </a:spcAft>
              <a:buClr>
                <a:schemeClr val="hlink"/>
              </a:buClr>
              <a:defRPr/>
            </a:pPr>
            <a:r>
              <a:rPr lang="en-US" dirty="0"/>
              <a:t>Rated roofing materials</a:t>
            </a:r>
          </a:p>
          <a:p>
            <a:pPr lvl="1">
              <a:lnSpc>
                <a:spcPct val="95000"/>
              </a:lnSpc>
              <a:spcBef>
                <a:spcPct val="25000"/>
              </a:spcBef>
              <a:spcAft>
                <a:spcPct val="25000"/>
              </a:spcAft>
              <a:buClr>
                <a:schemeClr val="hlink"/>
              </a:buClr>
              <a:buFontTx/>
              <a:buChar char="•"/>
              <a:defRPr/>
            </a:pPr>
            <a:r>
              <a:rPr lang="en-US" dirty="0"/>
              <a:t>Composition shingle, metal, clay or cement tile</a:t>
            </a:r>
          </a:p>
          <a:p>
            <a:pPr lvl="1">
              <a:lnSpc>
                <a:spcPct val="95000"/>
              </a:lnSpc>
              <a:spcBef>
                <a:spcPct val="25000"/>
              </a:spcBef>
              <a:spcAft>
                <a:spcPct val="25000"/>
              </a:spcAft>
              <a:buClr>
                <a:schemeClr val="hlink"/>
              </a:buClr>
              <a:buFontTx/>
              <a:buChar char="•"/>
              <a:defRPr/>
            </a:pPr>
            <a:r>
              <a:rPr lang="en-US" dirty="0"/>
              <a:t>Roof </a:t>
            </a:r>
            <a:r>
              <a:rPr lang="en-US" dirty="0" smtClean="0"/>
              <a:t>assembly</a:t>
            </a:r>
            <a:r>
              <a:rPr lang="en-US" sz="2000" dirty="0" smtClean="0"/>
              <a:t/>
            </a:r>
            <a:br>
              <a:rPr lang="en-US" sz="2000" dirty="0" smtClean="0"/>
            </a:br>
            <a:endParaRPr lang="en-US" sz="2000" dirty="0"/>
          </a:p>
          <a:p>
            <a:pPr>
              <a:lnSpc>
                <a:spcPct val="95000"/>
              </a:lnSpc>
              <a:spcBef>
                <a:spcPct val="25000"/>
              </a:spcBef>
              <a:spcAft>
                <a:spcPct val="25000"/>
              </a:spcAft>
              <a:buClr>
                <a:schemeClr val="hlink"/>
              </a:buClr>
              <a:defRPr/>
            </a:pPr>
            <a:r>
              <a:rPr lang="en-US" dirty="0"/>
              <a:t>Fire-resistant exterior walls</a:t>
            </a:r>
          </a:p>
          <a:p>
            <a:pPr lvl="1">
              <a:lnSpc>
                <a:spcPct val="95000"/>
              </a:lnSpc>
              <a:spcBef>
                <a:spcPct val="25000"/>
              </a:spcBef>
              <a:spcAft>
                <a:spcPct val="25000"/>
              </a:spcAft>
              <a:buClr>
                <a:schemeClr val="hlink"/>
              </a:buClr>
              <a:buFontTx/>
              <a:buChar char="•"/>
              <a:defRPr/>
            </a:pPr>
            <a:r>
              <a:rPr lang="en-US" dirty="0"/>
              <a:t>Stucco, stone, brick, block</a:t>
            </a:r>
          </a:p>
          <a:p>
            <a:pPr lvl="1">
              <a:lnSpc>
                <a:spcPct val="95000"/>
              </a:lnSpc>
              <a:spcBef>
                <a:spcPct val="25000"/>
              </a:spcBef>
              <a:spcAft>
                <a:spcPct val="25000"/>
              </a:spcAft>
              <a:buClr>
                <a:schemeClr val="hlink"/>
              </a:buClr>
              <a:buFontTx/>
              <a:buChar char="•"/>
              <a:defRPr/>
            </a:pPr>
            <a:r>
              <a:rPr lang="en-US" dirty="0"/>
              <a:t>Vinyl siding should be supplemented with metal screening</a:t>
            </a:r>
          </a:p>
          <a:p>
            <a:endParaRPr lang="en-US" dirty="0"/>
          </a:p>
        </p:txBody>
      </p:sp>
      <p:sp>
        <p:nvSpPr>
          <p:cNvPr id="4" name="Rectangle 3"/>
          <p:cNvSpPr txBox="1">
            <a:spLocks noChangeArrowheads="1"/>
          </p:cNvSpPr>
          <p:nvPr/>
        </p:nvSpPr>
        <p:spPr>
          <a:xfrm>
            <a:off x="1981200" y="1600201"/>
            <a:ext cx="8229600" cy="4530725"/>
          </a:xfrm>
          <a:prstGeom prst="rect">
            <a:avLst/>
          </a:prstGeom>
        </p:spPr>
        <p:txBody>
          <a:bodyPr/>
          <a:lstStyle/>
          <a:p>
            <a:pPr marL="342900" indent="-342900">
              <a:lnSpc>
                <a:spcPct val="95000"/>
              </a:lnSpc>
              <a:spcBef>
                <a:spcPct val="25000"/>
              </a:spcBef>
              <a:spcAft>
                <a:spcPct val="25000"/>
              </a:spcAft>
              <a:buClr>
                <a:schemeClr val="hlink"/>
              </a:buClr>
              <a:buFontTx/>
              <a:buChar char="•"/>
              <a:defRPr/>
            </a:pPr>
            <a:endParaRPr lang="en-US" sz="2000" kern="0" dirty="0">
              <a:latin typeface="+mn-lt"/>
            </a:endParaRPr>
          </a:p>
        </p:txBody>
      </p:sp>
      <p:pic>
        <p:nvPicPr>
          <p:cNvPr id="5" name="Picture 5" descr="house"/>
          <p:cNvPicPr>
            <a:picLocks noChangeAspect="1" noChangeArrowheads="1"/>
          </p:cNvPicPr>
          <p:nvPr/>
        </p:nvPicPr>
        <p:blipFill>
          <a:blip r:embed="rId3"/>
          <a:srcRect l="29851" t="39552" r="32835" b="15672"/>
          <a:stretch>
            <a:fillRect/>
          </a:stretch>
        </p:blipFill>
        <p:spPr bwMode="auto">
          <a:xfrm>
            <a:off x="7432619" y="4551363"/>
            <a:ext cx="2286000" cy="1828800"/>
          </a:xfrm>
          <a:prstGeom prst="rect">
            <a:avLst/>
          </a:prstGeom>
          <a:noFill/>
          <a:effectLst>
            <a:outerShdw dist="107763" dir="2700000" algn="ctr" rotWithShape="0">
              <a:srgbClr val="808000">
                <a:alpha val="50000"/>
              </a:srgbClr>
            </a:outerShdw>
          </a:effectLst>
        </p:spPr>
      </p:pic>
      <p:pic>
        <p:nvPicPr>
          <p:cNvPr id="6" name="Picture 6" descr="house"/>
          <p:cNvPicPr>
            <a:picLocks noChangeAspect="1" noChangeArrowheads="1"/>
          </p:cNvPicPr>
          <p:nvPr/>
        </p:nvPicPr>
        <p:blipFill>
          <a:blip r:embed="rId4"/>
          <a:srcRect l="24333" t="12750" r="38499" b="53000"/>
          <a:stretch>
            <a:fillRect/>
          </a:stretch>
        </p:blipFill>
        <p:spPr bwMode="auto">
          <a:xfrm>
            <a:off x="7432619" y="1444824"/>
            <a:ext cx="2970213" cy="1824038"/>
          </a:xfrm>
          <a:prstGeom prst="rect">
            <a:avLst/>
          </a:prstGeom>
          <a:noFill/>
          <a:effectLst>
            <a:outerShdw dist="107763" dir="2700000" algn="ctr" rotWithShape="0">
              <a:srgbClr val="808000">
                <a:alpha val="50000"/>
              </a:srgbClr>
            </a:outerShdw>
          </a:effectLst>
        </p:spPr>
      </p:pic>
      <p:pic>
        <p:nvPicPr>
          <p:cNvPr id="28678" name="Picture 15" descr="2qpi0aqt[1]"/>
          <p:cNvPicPr>
            <a:picLocks noChangeAspect="1" noChangeArrowheads="1"/>
          </p:cNvPicPr>
          <p:nvPr/>
        </p:nvPicPr>
        <p:blipFill>
          <a:blip r:embed="rId5">
            <a:extLst>
              <a:ext uri="{28A0092B-C50C-407E-A947-70E740481C1C}">
                <a14:useLocalDpi xmlns:a14="http://schemas.microsoft.com/office/drawing/2010/main" val="0"/>
              </a:ext>
            </a:extLst>
          </a:blip>
          <a:srcRect r="-5661" b="30000"/>
          <a:stretch>
            <a:fillRect/>
          </a:stretch>
        </p:blipFill>
        <p:spPr bwMode="auto">
          <a:xfrm>
            <a:off x="9969454" y="890034"/>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0095403" y="3581400"/>
            <a:ext cx="1676400" cy="2895600"/>
            <a:chOff x="10290156" y="685800"/>
            <a:chExt cx="1676400" cy="2895600"/>
          </a:xfrm>
        </p:grpSpPr>
        <p:pic>
          <p:nvPicPr>
            <p:cNvPr id="28679" name="Picture 16" descr="Santa Fe Stuc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356" y="685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descr="_dvxtcz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90156"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descr="oxpjq1en[1]"/>
            <p:cNvPicPr>
              <a:picLocks noChangeAspect="1" noChangeArrowheads="1"/>
            </p:cNvPicPr>
            <p:nvPr/>
          </p:nvPicPr>
          <p:blipFill>
            <a:blip r:embed="rId8">
              <a:extLst>
                <a:ext uri="{28A0092B-C50C-407E-A947-70E740481C1C}">
                  <a14:useLocalDpi xmlns:a14="http://schemas.microsoft.com/office/drawing/2010/main" val="0"/>
                </a:ext>
              </a:extLst>
            </a:blip>
            <a:srcRect l="35294" t="-8633"/>
            <a:stretch>
              <a:fillRect/>
            </a:stretch>
          </p:blipFill>
          <p:spPr bwMode="auto">
            <a:xfrm>
              <a:off x="11128356" y="1524000"/>
              <a:ext cx="838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9" descr="op3s14fj[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6356" y="2590800"/>
              <a:ext cx="137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6"/>
          <p:cNvSpPr txBox="1">
            <a:spLocks noChangeArrowheads="1"/>
          </p:cNvSpPr>
          <p:nvPr/>
        </p:nvSpPr>
        <p:spPr bwMode="auto">
          <a:xfrm>
            <a:off x="617028" y="6477000"/>
            <a:ext cx="82937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10"/>
              </a:rPr>
              <a:t>http://</a:t>
            </a:r>
            <a:r>
              <a:rPr lang="en-US" altLang="en-US" sz="1400" dirty="0" smtClean="0">
                <a:hlinkClick r:id="rId10"/>
              </a:rPr>
              <a:t>www.firewise.org/wildfire-preparedness/teaching-tools/presentations-and-documents.aspx?sso=0</a:t>
            </a:r>
            <a:r>
              <a:rPr lang="en-US" altLang="en-US" sz="1400" dirty="0" smtClean="0"/>
              <a:t>  </a:t>
            </a:r>
            <a:endParaRPr lang="en-US" altLang="en-US" sz="1400" dirty="0"/>
          </a:p>
        </p:txBody>
      </p:sp>
      <p:sp>
        <p:nvSpPr>
          <p:cNvPr id="7" name="Slide Number Placeholder 6"/>
          <p:cNvSpPr>
            <a:spLocks noGrp="1"/>
          </p:cNvSpPr>
          <p:nvPr>
            <p:ph type="sldNum" sz="quarter" idx="10"/>
          </p:nvPr>
        </p:nvSpPr>
        <p:spPr/>
        <p:txBody>
          <a:bodyPr/>
          <a:lstStyle/>
          <a:p>
            <a:pPr>
              <a:defRPr/>
            </a:pPr>
            <a:fld id="{F3F78D7D-0516-42C3-B782-54A0BBF14529}" type="slidenum">
              <a:rPr lang="en-US" altLang="en-US" smtClean="0"/>
              <a:pPr>
                <a:defRPr/>
              </a:pPr>
              <a:t>90</a:t>
            </a:fld>
            <a:r>
              <a:rPr lang="en-US" altLang="en-US" smtClean="0"/>
              <a:t> / 99</a:t>
            </a:r>
            <a:endParaRPr lang="en-US" altLang="en-US" dirty="0"/>
          </a:p>
        </p:txBody>
      </p:sp>
    </p:spTree>
    <p:extLst>
      <p:ext uri="{BB962C8B-B14F-4D97-AF65-F5344CB8AC3E}">
        <p14:creationId xmlns:p14="http://schemas.microsoft.com/office/powerpoint/2010/main" val="558591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nSpc>
                <a:spcPct val="150000"/>
              </a:lnSpc>
            </a:pPr>
            <a:r>
              <a:rPr lang="en-US" dirty="0"/>
              <a:t>PREPARE: </a:t>
            </a:r>
            <a:r>
              <a:rPr lang="en-US" altLang="en-US" dirty="0"/>
              <a:t>Protecting your Home</a:t>
            </a:r>
            <a:endParaRPr lang="en-US" altLang="en-US" dirty="0" smtClean="0"/>
          </a:p>
        </p:txBody>
      </p:sp>
      <p:sp>
        <p:nvSpPr>
          <p:cNvPr id="2" name="Content Placeholder 1"/>
          <p:cNvSpPr>
            <a:spLocks noGrp="1"/>
          </p:cNvSpPr>
          <p:nvPr>
            <p:ph idx="1"/>
          </p:nvPr>
        </p:nvSpPr>
        <p:spPr/>
        <p:txBody>
          <a:bodyPr/>
          <a:lstStyle/>
          <a:p>
            <a:pPr>
              <a:lnSpc>
                <a:spcPct val="95000"/>
              </a:lnSpc>
              <a:spcBef>
                <a:spcPct val="25000"/>
              </a:spcBef>
              <a:spcAft>
                <a:spcPct val="25000"/>
              </a:spcAft>
              <a:buClr>
                <a:schemeClr val="hlink"/>
              </a:buClr>
              <a:defRPr/>
            </a:pPr>
            <a:r>
              <a:rPr lang="en-US" dirty="0"/>
              <a:t>Double-paned or tempered glass</a:t>
            </a:r>
          </a:p>
          <a:p>
            <a:pPr>
              <a:lnSpc>
                <a:spcPct val="95000"/>
              </a:lnSpc>
              <a:spcBef>
                <a:spcPct val="25000"/>
              </a:spcBef>
              <a:spcAft>
                <a:spcPct val="25000"/>
              </a:spcAft>
              <a:buClr>
                <a:schemeClr val="hlink"/>
              </a:buClr>
              <a:defRPr/>
            </a:pPr>
            <a:r>
              <a:rPr lang="en-US" dirty="0"/>
              <a:t>Enclose eaves, </a:t>
            </a:r>
            <a:r>
              <a:rPr lang="en-US" dirty="0" err="1"/>
              <a:t>fascias</a:t>
            </a:r>
            <a:r>
              <a:rPr lang="en-US" dirty="0"/>
              <a:t>, soffits, vents</a:t>
            </a:r>
          </a:p>
          <a:p>
            <a:pPr>
              <a:lnSpc>
                <a:spcPct val="95000"/>
              </a:lnSpc>
              <a:spcBef>
                <a:spcPct val="25000"/>
              </a:spcBef>
              <a:spcAft>
                <a:spcPct val="25000"/>
              </a:spcAft>
              <a:buClr>
                <a:schemeClr val="hlink"/>
              </a:buClr>
              <a:defRPr/>
            </a:pPr>
            <a:r>
              <a:rPr lang="en-US" dirty="0" smtClean="0"/>
              <a:t>Protect </a:t>
            </a:r>
            <a:r>
              <a:rPr lang="en-US" dirty="0"/>
              <a:t>overhangs and attachments</a:t>
            </a:r>
          </a:p>
          <a:p>
            <a:endParaRPr lang="en-US" dirty="0"/>
          </a:p>
        </p:txBody>
      </p:sp>
      <p:sp>
        <p:nvSpPr>
          <p:cNvPr id="4" name="Rectangle 3"/>
          <p:cNvSpPr txBox="1">
            <a:spLocks noChangeArrowheads="1"/>
          </p:cNvSpPr>
          <p:nvPr/>
        </p:nvSpPr>
        <p:spPr>
          <a:xfrm>
            <a:off x="1981200" y="1600201"/>
            <a:ext cx="8229600" cy="4530725"/>
          </a:xfrm>
          <a:prstGeom prst="rect">
            <a:avLst/>
          </a:prstGeom>
        </p:spPr>
        <p:txBody>
          <a:bodyPr/>
          <a:lstStyle/>
          <a:p>
            <a:pPr marL="342900" indent="-342900">
              <a:lnSpc>
                <a:spcPct val="95000"/>
              </a:lnSpc>
              <a:spcBef>
                <a:spcPct val="25000"/>
              </a:spcBef>
              <a:spcAft>
                <a:spcPct val="25000"/>
              </a:spcAft>
              <a:buClr>
                <a:schemeClr val="hlink"/>
              </a:buClr>
              <a:buFontTx/>
              <a:buChar char="•"/>
              <a:defRPr/>
            </a:pPr>
            <a:endParaRPr lang="en-US" sz="2000" kern="0" dirty="0">
              <a:latin typeface="+mn-lt"/>
            </a:endParaRPr>
          </a:p>
        </p:txBody>
      </p:sp>
      <p:pic>
        <p:nvPicPr>
          <p:cNvPr id="29700" name="Picture 4" descr="house"/>
          <p:cNvPicPr>
            <a:picLocks noChangeAspect="1" noChangeArrowheads="1"/>
          </p:cNvPicPr>
          <p:nvPr/>
        </p:nvPicPr>
        <p:blipFill>
          <a:blip r:embed="rId3">
            <a:extLst>
              <a:ext uri="{28A0092B-C50C-407E-A947-70E740481C1C}">
                <a14:useLocalDpi xmlns:a14="http://schemas.microsoft.com/office/drawing/2010/main" val="0"/>
              </a:ext>
            </a:extLst>
          </a:blip>
          <a:srcRect l="7500" t="7501" r="48750" b="23125"/>
          <a:stretch>
            <a:fillRect/>
          </a:stretch>
        </p:blipFill>
        <p:spPr bwMode="auto">
          <a:xfrm>
            <a:off x="8451174" y="1600201"/>
            <a:ext cx="2378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descr="Screened v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5848" y="2133601"/>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5"/>
          <a:srcRect/>
          <a:stretch>
            <a:fillRect/>
          </a:stretch>
        </p:blipFill>
        <p:spPr bwMode="auto">
          <a:xfrm>
            <a:off x="7628849" y="3124202"/>
            <a:ext cx="1019175" cy="733425"/>
          </a:xfrm>
          <a:prstGeom prst="rect">
            <a:avLst/>
          </a:prstGeom>
          <a:noFill/>
          <a:ln w="9525">
            <a:noFill/>
            <a:miter lim="800000"/>
            <a:headEnd/>
            <a:tailEnd/>
          </a:ln>
          <a:effectLst>
            <a:outerShdw dist="35921" dir="2700000" algn="ctr" rotWithShape="0">
              <a:srgbClr val="808000"/>
            </a:outerShdw>
          </a:effectLst>
        </p:spPr>
      </p:pic>
      <p:sp>
        <p:nvSpPr>
          <p:cNvPr id="3" name="Slide Number Placeholder 2"/>
          <p:cNvSpPr>
            <a:spLocks noGrp="1"/>
          </p:cNvSpPr>
          <p:nvPr>
            <p:ph type="sldNum" sz="quarter" idx="10"/>
          </p:nvPr>
        </p:nvSpPr>
        <p:spPr/>
        <p:txBody>
          <a:bodyPr/>
          <a:lstStyle/>
          <a:p>
            <a:pPr>
              <a:defRPr/>
            </a:pPr>
            <a:fld id="{F3F78D7D-0516-42C3-B782-54A0BBF14529}" type="slidenum">
              <a:rPr lang="en-US" altLang="en-US" smtClean="0"/>
              <a:pPr>
                <a:defRPr/>
              </a:pPr>
              <a:t>91</a:t>
            </a:fld>
            <a:r>
              <a:rPr lang="en-US" altLang="en-US" smtClean="0"/>
              <a:t> / 99</a:t>
            </a:r>
            <a:endParaRPr lang="en-US" altLang="en-US" dirty="0"/>
          </a:p>
        </p:txBody>
      </p:sp>
    </p:spTree>
    <p:extLst>
      <p:ext uri="{BB962C8B-B14F-4D97-AF65-F5344CB8AC3E}">
        <p14:creationId xmlns:p14="http://schemas.microsoft.com/office/powerpoint/2010/main" val="35056232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dirty="0"/>
              <a:t>PREPARE: </a:t>
            </a:r>
            <a:r>
              <a:rPr lang="en-US" altLang="en-US" dirty="0" smtClean="0"/>
              <a:t>Protecting your Home</a:t>
            </a:r>
          </a:p>
        </p:txBody>
      </p:sp>
      <p:pic>
        <p:nvPicPr>
          <p:cNvPr id="145411" name="Picture 4" descr="13_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275" y="1028700"/>
            <a:ext cx="90741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5"/>
          <p:cNvSpPr txBox="1">
            <a:spLocks noChangeArrowheads="1"/>
          </p:cNvSpPr>
          <p:nvPr/>
        </p:nvSpPr>
        <p:spPr bwMode="auto">
          <a:xfrm>
            <a:off x="1752601" y="5334001"/>
            <a:ext cx="37941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AutoNum type="arabicPeriod"/>
            </a:pPr>
            <a:r>
              <a:rPr lang="en-US" altLang="en-US" sz="1600">
                <a:solidFill>
                  <a:schemeClr val="tx1"/>
                </a:solidFill>
              </a:rPr>
              <a:t>Clear vegetation from around house</a:t>
            </a:r>
          </a:p>
          <a:p>
            <a:pPr eaLnBrk="1" hangingPunct="1">
              <a:spcBef>
                <a:spcPct val="0"/>
              </a:spcBef>
              <a:buFontTx/>
              <a:buAutoNum type="arabicPeriod"/>
            </a:pPr>
            <a:r>
              <a:rPr lang="en-US" altLang="en-US" sz="1600">
                <a:solidFill>
                  <a:schemeClr val="tx1"/>
                </a:solidFill>
              </a:rPr>
              <a:t>Stucco/masonry siding</a:t>
            </a:r>
          </a:p>
          <a:p>
            <a:pPr eaLnBrk="1" hangingPunct="1">
              <a:spcBef>
                <a:spcPct val="0"/>
              </a:spcBef>
              <a:buFontTx/>
              <a:buAutoNum type="arabicPeriod"/>
            </a:pPr>
            <a:r>
              <a:rPr lang="en-US" altLang="en-US" sz="1600">
                <a:solidFill>
                  <a:schemeClr val="tx1"/>
                </a:solidFill>
              </a:rPr>
              <a:t>Decks a fire hazard</a:t>
            </a:r>
          </a:p>
          <a:p>
            <a:pPr eaLnBrk="1" hangingPunct="1">
              <a:spcBef>
                <a:spcPct val="0"/>
              </a:spcBef>
              <a:buFontTx/>
              <a:buAutoNum type="arabicPeriod"/>
            </a:pPr>
            <a:r>
              <a:rPr lang="en-US" altLang="en-US" sz="1600">
                <a:solidFill>
                  <a:schemeClr val="tx1"/>
                </a:solidFill>
              </a:rPr>
              <a:t>Don’t store firewood near house</a:t>
            </a:r>
          </a:p>
          <a:p>
            <a:pPr eaLnBrk="1" hangingPunct="1">
              <a:spcBef>
                <a:spcPct val="0"/>
              </a:spcBef>
              <a:buFontTx/>
              <a:buAutoNum type="arabicPeriod"/>
            </a:pPr>
            <a:r>
              <a:rPr lang="en-US" altLang="en-US" sz="1600">
                <a:solidFill>
                  <a:schemeClr val="tx1"/>
                </a:solidFill>
              </a:rPr>
              <a:t>Use fire-resistant roofing material</a:t>
            </a:r>
          </a:p>
          <a:p>
            <a:pPr eaLnBrk="1" hangingPunct="1">
              <a:spcBef>
                <a:spcPct val="0"/>
              </a:spcBef>
              <a:buFontTx/>
              <a:buAutoNum type="arabicPeriod"/>
            </a:pPr>
            <a:r>
              <a:rPr lang="en-US" altLang="en-US" sz="1600">
                <a:solidFill>
                  <a:schemeClr val="tx1"/>
                </a:solidFill>
              </a:rPr>
              <a:t>Trim trees so they don’t touch the roof</a:t>
            </a:r>
          </a:p>
        </p:txBody>
      </p:sp>
      <p:sp>
        <p:nvSpPr>
          <p:cNvPr id="145413" name="Text Box 6"/>
          <p:cNvSpPr txBox="1">
            <a:spLocks noChangeArrowheads="1"/>
          </p:cNvSpPr>
          <p:nvPr/>
        </p:nvSpPr>
        <p:spPr bwMode="auto">
          <a:xfrm>
            <a:off x="6188076" y="5334001"/>
            <a:ext cx="300196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spcBef>
                <a:spcPct val="0"/>
              </a:spcBef>
              <a:buFontTx/>
              <a:buAutoNum type="arabicPeriod" startAt="7"/>
            </a:pPr>
            <a:r>
              <a:rPr lang="en-US" altLang="en-US" sz="1600">
                <a:solidFill>
                  <a:schemeClr val="tx1"/>
                </a:solidFill>
              </a:rPr>
              <a:t>Clean leaves/garden debris</a:t>
            </a:r>
          </a:p>
          <a:p>
            <a:pPr eaLnBrk="1" hangingPunct="1">
              <a:spcBef>
                <a:spcPct val="0"/>
              </a:spcBef>
              <a:buFontTx/>
              <a:buAutoNum type="arabicPeriod" startAt="7"/>
            </a:pPr>
            <a:r>
              <a:rPr lang="en-US" altLang="en-US" sz="1600">
                <a:solidFill>
                  <a:schemeClr val="tx1"/>
                </a:solidFill>
              </a:rPr>
              <a:t>gsf</a:t>
            </a:r>
          </a:p>
          <a:p>
            <a:pPr eaLnBrk="1" hangingPunct="1">
              <a:spcBef>
                <a:spcPct val="0"/>
              </a:spcBef>
              <a:buFontTx/>
              <a:buAutoNum type="arabicPeriod" startAt="7"/>
            </a:pPr>
            <a:r>
              <a:rPr lang="en-US" altLang="en-US" sz="1600">
                <a:solidFill>
                  <a:schemeClr val="tx1"/>
                </a:solidFill>
              </a:rPr>
              <a:t>Double pane glass</a:t>
            </a:r>
          </a:p>
          <a:p>
            <a:pPr eaLnBrk="1" hangingPunct="1">
              <a:spcBef>
                <a:spcPct val="0"/>
              </a:spcBef>
              <a:buFontTx/>
              <a:buAutoNum type="arabicPeriod" startAt="7"/>
            </a:pPr>
            <a:r>
              <a:rPr lang="en-US" altLang="en-US" sz="1600">
                <a:solidFill>
                  <a:schemeClr val="tx1"/>
                </a:solidFill>
              </a:rPr>
              <a:t>Spark arrester on chimney</a:t>
            </a:r>
          </a:p>
          <a:p>
            <a:pPr eaLnBrk="1" hangingPunct="1">
              <a:spcBef>
                <a:spcPct val="0"/>
              </a:spcBef>
              <a:buFontTx/>
              <a:buAutoNum type="arabicPeriod" startAt="7"/>
            </a:pPr>
            <a:r>
              <a:rPr lang="en-US" altLang="en-US" sz="1600">
                <a:solidFill>
                  <a:schemeClr val="tx1"/>
                </a:solidFill>
              </a:rPr>
              <a:t>Clear path to/from house</a:t>
            </a:r>
          </a:p>
          <a:p>
            <a:pPr eaLnBrk="1" hangingPunct="1">
              <a:spcBef>
                <a:spcPct val="0"/>
              </a:spcBef>
              <a:buFontTx/>
              <a:buAutoNum type="arabicPeriod" startAt="7"/>
            </a:pPr>
            <a:r>
              <a:rPr lang="en-US" altLang="en-US" sz="1600">
                <a:solidFill>
                  <a:schemeClr val="tx1"/>
                </a:solidFill>
              </a:rPr>
              <a:t>High moisture content plants</a:t>
            </a:r>
          </a:p>
        </p:txBody>
      </p:sp>
      <p:sp>
        <p:nvSpPr>
          <p:cNvPr id="2" name="Slide Number Placeholder 1"/>
          <p:cNvSpPr>
            <a:spLocks noGrp="1"/>
          </p:cNvSpPr>
          <p:nvPr>
            <p:ph type="sldNum" sz="quarter" idx="10"/>
          </p:nvPr>
        </p:nvSpPr>
        <p:spPr/>
        <p:txBody>
          <a:bodyPr/>
          <a:lstStyle/>
          <a:p>
            <a:pPr>
              <a:defRPr/>
            </a:pPr>
            <a:fld id="{8DD84BCA-2ED3-4236-86E9-9DB5185D5ABF}" type="slidenum">
              <a:rPr lang="en-US" altLang="en-US" smtClean="0"/>
              <a:pPr>
                <a:defRPr/>
              </a:pPr>
              <a:t>92</a:t>
            </a:fld>
            <a:r>
              <a:rPr lang="en-US" altLang="en-US" smtClean="0"/>
              <a:t> / 99</a:t>
            </a:r>
            <a:endParaRPr lang="en-US" altLang="en-US" dirty="0"/>
          </a:p>
        </p:txBody>
      </p:sp>
    </p:spTree>
    <p:extLst>
      <p:ext uri="{BB962C8B-B14F-4D97-AF65-F5344CB8AC3E}">
        <p14:creationId xmlns:p14="http://schemas.microsoft.com/office/powerpoint/2010/main" val="34245989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2"/>
          <p:cNvSpPr>
            <a:spLocks noGrp="1" noChangeArrowheads="1"/>
          </p:cNvSpPr>
          <p:nvPr>
            <p:ph type="title"/>
          </p:nvPr>
        </p:nvSpPr>
        <p:spPr/>
        <p:txBody>
          <a:bodyPr/>
          <a:lstStyle/>
          <a:p>
            <a:pPr eaLnBrk="1" hangingPunct="1"/>
            <a:r>
              <a:rPr lang="en-US" dirty="0"/>
              <a:t>PREPARE: </a:t>
            </a:r>
            <a:r>
              <a:rPr lang="en-US" altLang="en-US" dirty="0" smtClean="0"/>
              <a:t>Protecting your Home</a:t>
            </a:r>
          </a:p>
        </p:txBody>
      </p:sp>
      <p:sp>
        <p:nvSpPr>
          <p:cNvPr id="147460" name="Rectangle 3"/>
          <p:cNvSpPr>
            <a:spLocks noGrp="1" noChangeArrowheads="1"/>
          </p:cNvSpPr>
          <p:nvPr>
            <p:ph type="body" idx="1"/>
          </p:nvPr>
        </p:nvSpPr>
        <p:spPr/>
        <p:txBody>
          <a:bodyPr/>
          <a:lstStyle/>
          <a:p>
            <a:pPr marL="609600" indent="-609600" eaLnBrk="1" hangingPunct="1">
              <a:buFontTx/>
              <a:buAutoNum type="arabicPeriod" startAt="3"/>
            </a:pPr>
            <a:r>
              <a:rPr lang="en-US" altLang="en-US" smtClean="0"/>
              <a:t>Landscaping &amp; Maintenance. </a:t>
            </a:r>
          </a:p>
          <a:p>
            <a:pPr marL="990600" lvl="1" indent="-533400" eaLnBrk="1" hangingPunct="1">
              <a:buFontTx/>
              <a:buChar char="•"/>
            </a:pPr>
            <a:r>
              <a:rPr lang="en-US" altLang="en-US" smtClean="0"/>
              <a:t>Create a safety zone or fire break around your home</a:t>
            </a:r>
          </a:p>
          <a:p>
            <a:pPr marL="990600" lvl="1" indent="-533400" eaLnBrk="1" hangingPunct="1">
              <a:buFontTx/>
              <a:buChar char="•"/>
            </a:pPr>
            <a:r>
              <a:rPr lang="en-US" altLang="en-US" smtClean="0"/>
              <a:t>Clean gutters, eaves and roof regularly</a:t>
            </a:r>
          </a:p>
          <a:p>
            <a:pPr marL="990600" lvl="1" indent="-533400" eaLnBrk="1" hangingPunct="1">
              <a:buFontTx/>
              <a:buChar char="•"/>
            </a:pPr>
            <a:r>
              <a:rPr lang="en-US" altLang="en-US" smtClean="0"/>
              <a:t>Don’t stack firewood near your home</a:t>
            </a:r>
          </a:p>
          <a:p>
            <a:pPr marL="990600" lvl="1" indent="-533400" eaLnBrk="1" hangingPunct="1">
              <a:buFontTx/>
              <a:buChar char="•"/>
            </a:pPr>
            <a:r>
              <a:rPr lang="en-US" altLang="en-US" smtClean="0"/>
              <a:t>Don’t use incinerators near your home</a:t>
            </a:r>
          </a:p>
          <a:p>
            <a:pPr marL="990600" lvl="1" indent="-533400" eaLnBrk="1" hangingPunct="1">
              <a:buFontTx/>
              <a:buChar char="•"/>
            </a:pPr>
            <a:r>
              <a:rPr lang="en-US" altLang="en-US" smtClean="0"/>
              <a:t>Install smoke detectors</a:t>
            </a:r>
          </a:p>
          <a:p>
            <a:pPr marL="990600" lvl="1" indent="-533400" eaLnBrk="1" hangingPunct="1">
              <a:buFontTx/>
              <a:buChar char="•"/>
            </a:pPr>
            <a:r>
              <a:rPr lang="en-US" altLang="en-US" smtClean="0"/>
              <a:t>Install fire extinguishers</a:t>
            </a:r>
          </a:p>
          <a:p>
            <a:pPr marL="990600" lvl="1" indent="-533400" eaLnBrk="1" hangingPunct="1">
              <a:buFontTx/>
              <a:buChar char="•"/>
            </a:pPr>
            <a:r>
              <a:rPr lang="en-US" altLang="en-US" smtClean="0"/>
              <a:t>PRACTICE FIRE DRILLS!</a:t>
            </a:r>
          </a:p>
        </p:txBody>
      </p:sp>
      <p:pic>
        <p:nvPicPr>
          <p:cNvPr id="147461" name="Picture 5">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17028" y="6477000"/>
            <a:ext cx="3564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5"/>
              </a:rPr>
              <a:t>http://www.firewise.org/pubs/protect</a:t>
            </a:r>
            <a:r>
              <a:rPr lang="en-US" altLang="en-US" sz="1400" dirty="0" smtClean="0">
                <a:hlinkClick r:id="rId5"/>
              </a:rPr>
              <a:t>/</a:t>
            </a:r>
            <a:r>
              <a:rPr lang="en-US" altLang="en-US" sz="1400" dirty="0"/>
              <a:t> </a:t>
            </a:r>
          </a:p>
        </p:txBody>
      </p:sp>
      <p:sp>
        <p:nvSpPr>
          <p:cNvPr id="2" name="Slide Number Placeholder 1"/>
          <p:cNvSpPr>
            <a:spLocks noGrp="1"/>
          </p:cNvSpPr>
          <p:nvPr>
            <p:ph type="sldNum" sz="quarter" idx="10"/>
          </p:nvPr>
        </p:nvSpPr>
        <p:spPr/>
        <p:txBody>
          <a:bodyPr/>
          <a:lstStyle/>
          <a:p>
            <a:pPr>
              <a:defRPr/>
            </a:pPr>
            <a:fld id="{F3F78D7D-0516-42C3-B782-54A0BBF14529}" type="slidenum">
              <a:rPr lang="en-US" altLang="en-US" smtClean="0"/>
              <a:pPr>
                <a:defRPr/>
              </a:pPr>
              <a:t>93</a:t>
            </a:fld>
            <a:r>
              <a:rPr lang="en-US" altLang="en-US" smtClean="0"/>
              <a:t> / 99</a:t>
            </a:r>
            <a:endParaRPr lang="en-US" altLang="en-US" dirty="0"/>
          </a:p>
        </p:txBody>
      </p:sp>
    </p:spTree>
    <p:extLst>
      <p:ext uri="{BB962C8B-B14F-4D97-AF65-F5344CB8AC3E}">
        <p14:creationId xmlns:p14="http://schemas.microsoft.com/office/powerpoint/2010/main" val="715027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nSpc>
                <a:spcPct val="95000"/>
              </a:lnSpc>
              <a:spcBef>
                <a:spcPct val="25000"/>
              </a:spcBef>
              <a:spcAft>
                <a:spcPct val="25000"/>
              </a:spcAft>
              <a:buClr>
                <a:schemeClr val="hlink"/>
              </a:buClr>
              <a:defRPr/>
            </a:pPr>
            <a:r>
              <a:rPr lang="en-US" sz="2800" dirty="0" smtClean="0"/>
              <a:t>Home </a:t>
            </a:r>
            <a:r>
              <a:rPr lang="en-US" sz="2800" dirty="0"/>
              <a:t>Ignition Zone 1: The home and its immediate surroundings, up to approximately 30 feet.</a:t>
            </a:r>
          </a:p>
          <a:p>
            <a:pPr lvl="1">
              <a:lnSpc>
                <a:spcPct val="95000"/>
              </a:lnSpc>
              <a:spcBef>
                <a:spcPct val="25000"/>
              </a:spcBef>
              <a:spcAft>
                <a:spcPct val="25000"/>
              </a:spcAft>
              <a:buClr>
                <a:schemeClr val="hlink"/>
              </a:buClr>
              <a:buFontTx/>
              <a:buChar char="•"/>
              <a:defRPr/>
            </a:pPr>
            <a:r>
              <a:rPr lang="en-US" sz="2400" dirty="0"/>
              <a:t>Low-flammability plants, landscaping materials, accessories</a:t>
            </a:r>
          </a:p>
          <a:p>
            <a:pPr lvl="1">
              <a:lnSpc>
                <a:spcPct val="95000"/>
              </a:lnSpc>
              <a:spcBef>
                <a:spcPct val="25000"/>
              </a:spcBef>
              <a:spcAft>
                <a:spcPct val="25000"/>
              </a:spcAft>
              <a:buClr>
                <a:schemeClr val="hlink"/>
              </a:buClr>
              <a:buFontTx/>
              <a:buChar char="•"/>
              <a:defRPr/>
            </a:pPr>
            <a:r>
              <a:rPr lang="en-US" sz="2400" dirty="0"/>
              <a:t>Prune limbs 10 ft. from ground; generous space between trees</a:t>
            </a:r>
          </a:p>
          <a:p>
            <a:pPr lvl="1">
              <a:lnSpc>
                <a:spcPct val="95000"/>
              </a:lnSpc>
              <a:spcBef>
                <a:spcPct val="25000"/>
              </a:spcBef>
              <a:spcAft>
                <a:spcPct val="25000"/>
              </a:spcAft>
              <a:buClr>
                <a:schemeClr val="hlink"/>
              </a:buClr>
              <a:buFontTx/>
              <a:buChar char="•"/>
              <a:defRPr/>
            </a:pPr>
            <a:r>
              <a:rPr lang="en-US" sz="2400" dirty="0"/>
              <a:t>Mow, prune, and water regularly</a:t>
            </a:r>
          </a:p>
          <a:p>
            <a:pPr lvl="1">
              <a:lnSpc>
                <a:spcPct val="95000"/>
              </a:lnSpc>
              <a:spcBef>
                <a:spcPct val="25000"/>
              </a:spcBef>
              <a:spcAft>
                <a:spcPct val="25000"/>
              </a:spcAft>
              <a:buClr>
                <a:schemeClr val="hlink"/>
              </a:buClr>
              <a:buFontTx/>
              <a:buChar char="•"/>
              <a:defRPr/>
            </a:pPr>
            <a:r>
              <a:rPr lang="en-US" sz="2400" dirty="0"/>
              <a:t>NO firewood or propane tanks</a:t>
            </a:r>
          </a:p>
          <a:p>
            <a:endParaRPr lang="en-US" dirty="0"/>
          </a:p>
        </p:txBody>
      </p:sp>
      <p:sp>
        <p:nvSpPr>
          <p:cNvPr id="4" name="Rectangle 3"/>
          <p:cNvSpPr txBox="1">
            <a:spLocks noChangeArrowheads="1"/>
          </p:cNvSpPr>
          <p:nvPr/>
        </p:nvSpPr>
        <p:spPr>
          <a:xfrm>
            <a:off x="1981200" y="1193801"/>
            <a:ext cx="8382000" cy="4530725"/>
          </a:xfrm>
          <a:prstGeom prst="rect">
            <a:avLst/>
          </a:prstGeom>
        </p:spPr>
        <p:txBody>
          <a:bodyPr/>
          <a:lstStyle/>
          <a:p>
            <a:pPr marL="342900" indent="-342900">
              <a:lnSpc>
                <a:spcPct val="95000"/>
              </a:lnSpc>
              <a:spcBef>
                <a:spcPct val="25000"/>
              </a:spcBef>
              <a:spcAft>
                <a:spcPct val="25000"/>
              </a:spcAft>
              <a:buClr>
                <a:schemeClr val="hlink"/>
              </a:buClr>
              <a:defRPr/>
            </a:pPr>
            <a:endParaRPr lang="en-US" sz="1800" kern="0" dirty="0">
              <a:latin typeface="+mn-lt"/>
            </a:endParaRPr>
          </a:p>
        </p:txBody>
      </p:sp>
      <p:sp>
        <p:nvSpPr>
          <p:cNvPr id="2" name="Title 1"/>
          <p:cNvSpPr>
            <a:spLocks noGrp="1"/>
          </p:cNvSpPr>
          <p:nvPr>
            <p:ph type="title"/>
          </p:nvPr>
        </p:nvSpPr>
        <p:spPr/>
        <p:txBody>
          <a:bodyPr/>
          <a:lstStyle/>
          <a:p>
            <a:r>
              <a:rPr lang="en-US" dirty="0"/>
              <a:t>PREPARE: </a:t>
            </a:r>
            <a:r>
              <a:rPr lang="en-US" altLang="en-US" dirty="0"/>
              <a:t>Protecting your Home</a:t>
            </a:r>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1125863956"/>
              </p:ext>
            </p:extLst>
          </p:nvPr>
        </p:nvGraphicFramePr>
        <p:xfrm>
          <a:off x="3567659" y="4759829"/>
          <a:ext cx="4672846" cy="1869571"/>
        </p:xfrm>
        <a:graphic>
          <a:graphicData uri="http://schemas.openxmlformats.org/presentationml/2006/ole">
            <mc:AlternateContent xmlns:mc="http://schemas.openxmlformats.org/markup-compatibility/2006">
              <mc:Choice xmlns:v="urn:schemas-microsoft-com:vml" Requires="v">
                <p:oleObj spid="_x0000_s43017" name="Photo Editor Photo" r:id="rId4" imgW="18095238" imgH="7144747" progId="MSPhotoEd.3">
                  <p:embed/>
                </p:oleObj>
              </mc:Choice>
              <mc:Fallback>
                <p:oleObj name="Photo Editor Photo" r:id="rId4" imgW="18095238" imgH="714474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1314"/>
                      <a:stretch>
                        <a:fillRect/>
                      </a:stretch>
                    </p:blipFill>
                    <p:spPr bwMode="auto">
                      <a:xfrm>
                        <a:off x="3567659" y="4759829"/>
                        <a:ext cx="4672846" cy="1869571"/>
                      </a:xfrm>
                      <a:prstGeom prst="rect">
                        <a:avLst/>
                      </a:prstGeom>
                      <a:noFill/>
                      <a:ln>
                        <a:noFill/>
                      </a:ln>
                      <a:effectLst/>
                    </p:spPr>
                  </p:pic>
                </p:oleObj>
              </mc:Fallback>
            </mc:AlternateContent>
          </a:graphicData>
        </a:graphic>
      </p:graphicFrame>
      <p:sp>
        <p:nvSpPr>
          <p:cNvPr id="6" name="Rectangle 5"/>
          <p:cNvSpPr/>
          <p:nvPr/>
        </p:nvSpPr>
        <p:spPr>
          <a:xfrm>
            <a:off x="3567659" y="4759829"/>
            <a:ext cx="1019332" cy="186957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01981" y="4759829"/>
            <a:ext cx="3638523" cy="1869571"/>
          </a:xfrm>
          <a:prstGeom prst="rect">
            <a:avLst/>
          </a:prstGeom>
          <a:solidFill>
            <a:schemeClr val="tx1">
              <a:lumMod val="20000"/>
              <a:lumOff val="80000"/>
              <a:alpha val="5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p>
            <a:pPr>
              <a:defRPr/>
            </a:pPr>
            <a:fld id="{F3F78D7D-0516-42C3-B782-54A0BBF14529}" type="slidenum">
              <a:rPr lang="en-US" altLang="en-US" smtClean="0"/>
              <a:pPr>
                <a:defRPr/>
              </a:pPr>
              <a:t>94</a:t>
            </a:fld>
            <a:r>
              <a:rPr lang="en-US" altLang="en-US" smtClean="0"/>
              <a:t> / 99</a:t>
            </a:r>
            <a:endParaRPr lang="en-US" altLang="en-US" dirty="0"/>
          </a:p>
        </p:txBody>
      </p:sp>
    </p:spTree>
    <p:extLst>
      <p:ext uri="{BB962C8B-B14F-4D97-AF65-F5344CB8AC3E}">
        <p14:creationId xmlns:p14="http://schemas.microsoft.com/office/powerpoint/2010/main" val="5908818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lnSpc>
                <a:spcPct val="95000"/>
              </a:lnSpc>
              <a:spcBef>
                <a:spcPct val="25000"/>
              </a:spcBef>
              <a:spcAft>
                <a:spcPct val="25000"/>
              </a:spcAft>
              <a:buClr>
                <a:schemeClr val="hlink"/>
              </a:buClr>
              <a:defRPr/>
            </a:pPr>
            <a:r>
              <a:rPr lang="en-US" dirty="0" smtClean="0"/>
              <a:t>Home </a:t>
            </a:r>
            <a:r>
              <a:rPr lang="en-US" dirty="0"/>
              <a:t>Ignition Zone 2: 30 to 100 </a:t>
            </a:r>
            <a:r>
              <a:rPr lang="en-US" dirty="0" err="1"/>
              <a:t>ft</a:t>
            </a:r>
            <a:r>
              <a:rPr lang="en-US" dirty="0"/>
              <a:t> from home</a:t>
            </a:r>
          </a:p>
          <a:p>
            <a:pPr lvl="1">
              <a:lnSpc>
                <a:spcPct val="95000"/>
              </a:lnSpc>
              <a:spcBef>
                <a:spcPct val="25000"/>
              </a:spcBef>
              <a:spcAft>
                <a:spcPct val="25000"/>
              </a:spcAft>
              <a:buClr>
                <a:schemeClr val="hlink"/>
              </a:buClr>
              <a:buFontTx/>
              <a:buChar char="•"/>
              <a:defRPr/>
            </a:pPr>
            <a:r>
              <a:rPr lang="en-US" dirty="0"/>
              <a:t>30 </a:t>
            </a:r>
            <a:r>
              <a:rPr lang="en-US" dirty="0" err="1"/>
              <a:t>ft</a:t>
            </a:r>
            <a:r>
              <a:rPr lang="en-US" dirty="0"/>
              <a:t> between tree clusters; 20 </a:t>
            </a:r>
            <a:r>
              <a:rPr lang="en-US" dirty="0" err="1"/>
              <a:t>ft</a:t>
            </a:r>
            <a:r>
              <a:rPr lang="en-US" dirty="0"/>
              <a:t> between individual trees</a:t>
            </a:r>
          </a:p>
          <a:p>
            <a:pPr lvl="1">
              <a:lnSpc>
                <a:spcPct val="95000"/>
              </a:lnSpc>
              <a:spcBef>
                <a:spcPct val="25000"/>
              </a:spcBef>
              <a:spcAft>
                <a:spcPct val="25000"/>
              </a:spcAft>
              <a:buClr>
                <a:schemeClr val="hlink"/>
              </a:buClr>
              <a:buFontTx/>
              <a:buChar char="•"/>
              <a:defRPr/>
            </a:pPr>
            <a:r>
              <a:rPr lang="en-US" dirty="0"/>
              <a:t>Fuel breaks</a:t>
            </a:r>
          </a:p>
          <a:p>
            <a:pPr lvl="1">
              <a:lnSpc>
                <a:spcPct val="95000"/>
              </a:lnSpc>
              <a:spcBef>
                <a:spcPct val="25000"/>
              </a:spcBef>
              <a:spcAft>
                <a:spcPct val="25000"/>
              </a:spcAft>
              <a:buClr>
                <a:schemeClr val="hlink"/>
              </a:buClr>
              <a:buFontTx/>
              <a:buChar char="•"/>
              <a:defRPr/>
            </a:pPr>
            <a:r>
              <a:rPr lang="en-US" dirty="0"/>
              <a:t>Branches and leaves 6 to 10 feet from ground</a:t>
            </a:r>
          </a:p>
          <a:p>
            <a:pPr lvl="1">
              <a:lnSpc>
                <a:spcPct val="95000"/>
              </a:lnSpc>
              <a:spcBef>
                <a:spcPct val="25000"/>
              </a:spcBef>
              <a:spcAft>
                <a:spcPct val="25000"/>
              </a:spcAft>
              <a:buClr>
                <a:schemeClr val="hlink"/>
              </a:buClr>
              <a:buFontTx/>
              <a:buChar char="•"/>
              <a:defRPr/>
            </a:pPr>
            <a:r>
              <a:rPr lang="en-US" dirty="0"/>
              <a:t>Remove heavy accumulation of flammable debris</a:t>
            </a:r>
            <a:endParaRPr lang="en-US" sz="2000" dirty="0"/>
          </a:p>
          <a:p>
            <a:endParaRPr lang="en-US" sz="3600" dirty="0"/>
          </a:p>
        </p:txBody>
      </p:sp>
      <p:sp>
        <p:nvSpPr>
          <p:cNvPr id="4" name="Rectangle 3"/>
          <p:cNvSpPr txBox="1">
            <a:spLocks noChangeArrowheads="1"/>
          </p:cNvSpPr>
          <p:nvPr/>
        </p:nvSpPr>
        <p:spPr>
          <a:xfrm>
            <a:off x="1981200" y="1227139"/>
            <a:ext cx="8229600" cy="4530725"/>
          </a:xfrm>
          <a:prstGeom prst="rect">
            <a:avLst/>
          </a:prstGeom>
        </p:spPr>
        <p:txBody>
          <a:bodyPr/>
          <a:lstStyle/>
          <a:p>
            <a:pPr marL="342900" indent="-342900">
              <a:lnSpc>
                <a:spcPct val="95000"/>
              </a:lnSpc>
              <a:spcBef>
                <a:spcPct val="25000"/>
              </a:spcBef>
              <a:spcAft>
                <a:spcPct val="25000"/>
              </a:spcAft>
              <a:buClr>
                <a:schemeClr val="hlink"/>
              </a:buClr>
              <a:defRPr/>
            </a:pPr>
            <a:endParaRPr lang="en-US" sz="1800" kern="0" dirty="0">
              <a:latin typeface="+mn-lt"/>
            </a:endParaRPr>
          </a:p>
        </p:txBody>
      </p:sp>
      <p:sp>
        <p:nvSpPr>
          <p:cNvPr id="2" name="Title 1"/>
          <p:cNvSpPr>
            <a:spLocks noGrp="1"/>
          </p:cNvSpPr>
          <p:nvPr>
            <p:ph type="title"/>
          </p:nvPr>
        </p:nvSpPr>
        <p:spPr/>
        <p:txBody>
          <a:bodyPr/>
          <a:lstStyle/>
          <a:p>
            <a:r>
              <a:rPr lang="en-US" dirty="0"/>
              <a:t>PREPARE: </a:t>
            </a:r>
            <a:r>
              <a:rPr lang="en-US" altLang="en-US" dirty="0"/>
              <a:t>Protecting your Home</a:t>
            </a:r>
            <a:endParaRPr lang="en-US" dirty="0"/>
          </a:p>
        </p:txBody>
      </p:sp>
      <p:graphicFrame>
        <p:nvGraphicFramePr>
          <p:cNvPr id="8" name="Object 2"/>
          <p:cNvGraphicFramePr>
            <a:graphicFrameLocks noChangeAspect="1"/>
          </p:cNvGraphicFramePr>
          <p:nvPr>
            <p:extLst>
              <p:ext uri="{D42A27DB-BD31-4B8C-83A1-F6EECF244321}">
                <p14:modId xmlns:p14="http://schemas.microsoft.com/office/powerpoint/2010/main" val="1375802125"/>
              </p:ext>
            </p:extLst>
          </p:nvPr>
        </p:nvGraphicFramePr>
        <p:xfrm>
          <a:off x="3567659" y="4759829"/>
          <a:ext cx="4672846" cy="1869571"/>
        </p:xfrm>
        <a:graphic>
          <a:graphicData uri="http://schemas.openxmlformats.org/presentationml/2006/ole">
            <mc:AlternateContent xmlns:mc="http://schemas.openxmlformats.org/markup-compatibility/2006">
              <mc:Choice xmlns:v="urn:schemas-microsoft-com:vml" Requires="v">
                <p:oleObj spid="_x0000_s44041" name="Photo Editor Photo" r:id="rId4" imgW="18095238" imgH="7144747" progId="MSPhotoEd.3">
                  <p:embed/>
                </p:oleObj>
              </mc:Choice>
              <mc:Fallback>
                <p:oleObj name="Photo Editor Photo" r:id="rId4" imgW="18095238" imgH="714474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1314"/>
                      <a:stretch>
                        <a:fillRect/>
                      </a:stretch>
                    </p:blipFill>
                    <p:spPr bwMode="auto">
                      <a:xfrm>
                        <a:off x="3567659" y="4759829"/>
                        <a:ext cx="4672846" cy="1869571"/>
                      </a:xfrm>
                      <a:prstGeom prst="rect">
                        <a:avLst/>
                      </a:prstGeom>
                      <a:noFill/>
                      <a:ln>
                        <a:noFill/>
                      </a:ln>
                      <a:effectLst/>
                    </p:spPr>
                  </p:pic>
                </p:oleObj>
              </mc:Fallback>
            </mc:AlternateContent>
          </a:graphicData>
        </a:graphic>
      </p:graphicFrame>
      <p:sp>
        <p:nvSpPr>
          <p:cNvPr id="9" name="Rectangle 8"/>
          <p:cNvSpPr/>
          <p:nvPr/>
        </p:nvSpPr>
        <p:spPr>
          <a:xfrm>
            <a:off x="4601981" y="4759829"/>
            <a:ext cx="3638523" cy="186957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67659" y="4759829"/>
            <a:ext cx="1019332" cy="1869571"/>
          </a:xfrm>
          <a:prstGeom prst="rect">
            <a:avLst/>
          </a:prstGeom>
          <a:solidFill>
            <a:schemeClr val="tx1">
              <a:lumMod val="20000"/>
              <a:lumOff val="80000"/>
              <a:alpha val="5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0"/>
          </p:nvPr>
        </p:nvSpPr>
        <p:spPr/>
        <p:txBody>
          <a:bodyPr/>
          <a:lstStyle/>
          <a:p>
            <a:pPr>
              <a:defRPr/>
            </a:pPr>
            <a:fld id="{F3F78D7D-0516-42C3-B782-54A0BBF14529}" type="slidenum">
              <a:rPr lang="en-US" altLang="en-US" smtClean="0"/>
              <a:pPr>
                <a:defRPr/>
              </a:pPr>
              <a:t>95</a:t>
            </a:fld>
            <a:r>
              <a:rPr lang="en-US" altLang="en-US" smtClean="0"/>
              <a:t> / 99</a:t>
            </a:r>
            <a:endParaRPr lang="en-US" altLang="en-US" dirty="0"/>
          </a:p>
        </p:txBody>
      </p:sp>
    </p:spTree>
    <p:extLst>
      <p:ext uri="{BB962C8B-B14F-4D97-AF65-F5344CB8AC3E}">
        <p14:creationId xmlns:p14="http://schemas.microsoft.com/office/powerpoint/2010/main" val="3761196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a:lnSpc>
                <a:spcPct val="95000"/>
              </a:lnSpc>
              <a:spcBef>
                <a:spcPct val="25000"/>
              </a:spcBef>
              <a:spcAft>
                <a:spcPct val="25000"/>
              </a:spcAft>
              <a:buClr>
                <a:schemeClr val="hlink"/>
              </a:buClr>
              <a:defRPr/>
            </a:pPr>
            <a:r>
              <a:rPr lang="en-US" dirty="0" smtClean="0"/>
              <a:t>Home </a:t>
            </a:r>
            <a:r>
              <a:rPr lang="en-US" dirty="0"/>
              <a:t>Ignition Zone 3: 100 to 200 </a:t>
            </a:r>
            <a:r>
              <a:rPr lang="en-US" dirty="0" err="1"/>
              <a:t>ft</a:t>
            </a:r>
            <a:r>
              <a:rPr lang="en-US" dirty="0"/>
              <a:t> from home</a:t>
            </a:r>
          </a:p>
          <a:p>
            <a:pPr lvl="1">
              <a:lnSpc>
                <a:spcPct val="95000"/>
              </a:lnSpc>
              <a:spcBef>
                <a:spcPct val="25000"/>
              </a:spcBef>
              <a:spcAft>
                <a:spcPct val="25000"/>
              </a:spcAft>
              <a:buClr>
                <a:schemeClr val="hlink"/>
              </a:buClr>
              <a:buFontTx/>
              <a:buChar char="•"/>
              <a:defRPr/>
            </a:pPr>
            <a:r>
              <a:rPr lang="en-US" dirty="0"/>
              <a:t>Remove heavy accumulation of woody debris</a:t>
            </a:r>
          </a:p>
          <a:p>
            <a:pPr lvl="1">
              <a:lnSpc>
                <a:spcPct val="95000"/>
              </a:lnSpc>
              <a:spcBef>
                <a:spcPct val="25000"/>
              </a:spcBef>
              <a:spcAft>
                <a:spcPct val="25000"/>
              </a:spcAft>
              <a:buClr>
                <a:schemeClr val="hlink"/>
              </a:buClr>
              <a:buFontTx/>
              <a:buChar char="•"/>
              <a:defRPr/>
            </a:pPr>
            <a:r>
              <a:rPr lang="en-US" dirty="0"/>
              <a:t>Remove smaller conifers growing between trees</a:t>
            </a:r>
          </a:p>
          <a:p>
            <a:pPr lvl="1">
              <a:lnSpc>
                <a:spcPct val="95000"/>
              </a:lnSpc>
              <a:spcBef>
                <a:spcPct val="25000"/>
              </a:spcBef>
              <a:spcAft>
                <a:spcPct val="25000"/>
              </a:spcAft>
              <a:buClr>
                <a:schemeClr val="hlink"/>
              </a:buClr>
              <a:buFontTx/>
              <a:buChar char="•"/>
              <a:defRPr/>
            </a:pPr>
            <a:r>
              <a:rPr lang="en-US" dirty="0"/>
              <a:t>Reduce density of taller trees</a:t>
            </a:r>
          </a:p>
          <a:p>
            <a:endParaRPr lang="en-US" sz="4400" dirty="0"/>
          </a:p>
        </p:txBody>
      </p:sp>
      <p:sp>
        <p:nvSpPr>
          <p:cNvPr id="4" name="Rectangle 3"/>
          <p:cNvSpPr txBox="1">
            <a:spLocks noChangeArrowheads="1"/>
          </p:cNvSpPr>
          <p:nvPr/>
        </p:nvSpPr>
        <p:spPr>
          <a:xfrm>
            <a:off x="1981200" y="1276351"/>
            <a:ext cx="8229600" cy="4854575"/>
          </a:xfrm>
          <a:prstGeom prst="rect">
            <a:avLst/>
          </a:prstGeom>
        </p:spPr>
        <p:txBody>
          <a:bodyPr/>
          <a:lstStyle/>
          <a:p>
            <a:pPr marL="742950" lvl="1" indent="-285750">
              <a:lnSpc>
                <a:spcPct val="95000"/>
              </a:lnSpc>
              <a:spcBef>
                <a:spcPct val="25000"/>
              </a:spcBef>
              <a:spcAft>
                <a:spcPct val="25000"/>
              </a:spcAft>
              <a:buClr>
                <a:schemeClr val="hlink"/>
              </a:buClr>
              <a:defRPr/>
            </a:pPr>
            <a:endParaRPr lang="en-US" sz="1800" kern="0" dirty="0">
              <a:latin typeface="+mn-lt"/>
            </a:endParaRPr>
          </a:p>
        </p:txBody>
      </p:sp>
      <p:sp>
        <p:nvSpPr>
          <p:cNvPr id="6" name="Title 5"/>
          <p:cNvSpPr>
            <a:spLocks noGrp="1"/>
          </p:cNvSpPr>
          <p:nvPr>
            <p:ph type="title"/>
          </p:nvPr>
        </p:nvSpPr>
        <p:spPr/>
        <p:txBody>
          <a:bodyPr/>
          <a:lstStyle/>
          <a:p>
            <a:r>
              <a:rPr lang="en-US" dirty="0"/>
              <a:t>PREPARE: </a:t>
            </a:r>
            <a:r>
              <a:rPr lang="en-US" altLang="en-US" dirty="0"/>
              <a:t>Protecting your Home</a:t>
            </a:r>
            <a:endParaRPr lang="en-US" dirty="0"/>
          </a:p>
        </p:txBody>
      </p:sp>
      <p:graphicFrame>
        <p:nvGraphicFramePr>
          <p:cNvPr id="9" name="Object 2"/>
          <p:cNvGraphicFramePr>
            <a:graphicFrameLocks noChangeAspect="1"/>
          </p:cNvGraphicFramePr>
          <p:nvPr>
            <p:extLst>
              <p:ext uri="{D42A27DB-BD31-4B8C-83A1-F6EECF244321}">
                <p14:modId xmlns:p14="http://schemas.microsoft.com/office/powerpoint/2010/main" val="1186622549"/>
              </p:ext>
            </p:extLst>
          </p:nvPr>
        </p:nvGraphicFramePr>
        <p:xfrm>
          <a:off x="3567659" y="4759829"/>
          <a:ext cx="4672846" cy="1869571"/>
        </p:xfrm>
        <a:graphic>
          <a:graphicData uri="http://schemas.openxmlformats.org/presentationml/2006/ole">
            <mc:AlternateContent xmlns:mc="http://schemas.openxmlformats.org/markup-compatibility/2006">
              <mc:Choice xmlns:v="urn:schemas-microsoft-com:vml" Requires="v">
                <p:oleObj spid="_x0000_s45064" name="Photo Editor Photo" r:id="rId4" imgW="18095238" imgH="7144747" progId="MSPhotoEd.3">
                  <p:embed/>
                </p:oleObj>
              </mc:Choice>
              <mc:Fallback>
                <p:oleObj name="Photo Editor Photo" r:id="rId4" imgW="18095238" imgH="714474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r="1314"/>
                      <a:stretch>
                        <a:fillRect/>
                      </a:stretch>
                    </p:blipFill>
                    <p:spPr bwMode="auto">
                      <a:xfrm>
                        <a:off x="3567659" y="4759829"/>
                        <a:ext cx="4672846" cy="1869571"/>
                      </a:xfrm>
                      <a:prstGeom prst="rect">
                        <a:avLst/>
                      </a:prstGeom>
                      <a:noFill/>
                      <a:ln>
                        <a:noFill/>
                      </a:ln>
                      <a:effectLst/>
                    </p:spPr>
                  </p:pic>
                </p:oleObj>
              </mc:Fallback>
            </mc:AlternateContent>
          </a:graphicData>
        </a:graphic>
      </p:graphicFrame>
      <p:sp>
        <p:nvSpPr>
          <p:cNvPr id="10" name="Rectangle 9"/>
          <p:cNvSpPr/>
          <p:nvPr/>
        </p:nvSpPr>
        <p:spPr>
          <a:xfrm>
            <a:off x="6056026" y="4759829"/>
            <a:ext cx="2184478" cy="186957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67659" y="4759829"/>
            <a:ext cx="2488366" cy="1869571"/>
          </a:xfrm>
          <a:prstGeom prst="rect">
            <a:avLst/>
          </a:prstGeom>
          <a:solidFill>
            <a:schemeClr val="tx1">
              <a:lumMod val="20000"/>
              <a:lumOff val="80000"/>
              <a:alpha val="5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0"/>
          </p:nvPr>
        </p:nvSpPr>
        <p:spPr/>
        <p:txBody>
          <a:bodyPr/>
          <a:lstStyle/>
          <a:p>
            <a:pPr>
              <a:defRPr/>
            </a:pPr>
            <a:fld id="{F3F78D7D-0516-42C3-B782-54A0BBF14529}" type="slidenum">
              <a:rPr lang="en-US" altLang="en-US" smtClean="0"/>
              <a:pPr>
                <a:defRPr/>
              </a:pPr>
              <a:t>96</a:t>
            </a:fld>
            <a:r>
              <a:rPr lang="en-US" altLang="en-US" smtClean="0"/>
              <a:t> / 99</a:t>
            </a:r>
            <a:endParaRPr lang="en-US" altLang="en-US" dirty="0"/>
          </a:p>
        </p:txBody>
      </p:sp>
    </p:spTree>
    <p:extLst>
      <p:ext uri="{BB962C8B-B14F-4D97-AF65-F5344CB8AC3E}">
        <p14:creationId xmlns:p14="http://schemas.microsoft.com/office/powerpoint/2010/main" val="31213307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66"/>
          <p:cNvSpPr>
            <a:spLocks noGrp="1" noChangeArrowheads="1"/>
          </p:cNvSpPr>
          <p:nvPr>
            <p:ph type="title"/>
          </p:nvPr>
        </p:nvSpPr>
        <p:spPr/>
        <p:txBody>
          <a:bodyPr/>
          <a:lstStyle/>
          <a:p>
            <a:pPr eaLnBrk="1" hangingPunct="1"/>
            <a:r>
              <a:rPr lang="en-US" dirty="0"/>
              <a:t>PREPARE: </a:t>
            </a:r>
            <a:r>
              <a:rPr lang="en-US" altLang="en-US" dirty="0" smtClean="0"/>
              <a:t>Protecting your Home</a:t>
            </a:r>
          </a:p>
        </p:txBody>
      </p:sp>
      <p:graphicFrame>
        <p:nvGraphicFramePr>
          <p:cNvPr id="80971" name="Group 75"/>
          <p:cNvGraphicFramePr>
            <a:graphicFrameLocks noGrp="1"/>
          </p:cNvGraphicFramePr>
          <p:nvPr>
            <p:ph type="tbl" idx="1"/>
          </p:nvPr>
        </p:nvGraphicFramePr>
        <p:xfrm>
          <a:off x="2122488" y="1524001"/>
          <a:ext cx="8240712" cy="4614865"/>
        </p:xfrm>
        <a:graphic>
          <a:graphicData uri="http://schemas.openxmlformats.org/drawingml/2006/table">
            <a:tbl>
              <a:tblPr/>
              <a:tblGrid>
                <a:gridCol w="4121150"/>
                <a:gridCol w="4119562"/>
              </a:tblGrid>
              <a:tr h="39629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rgbClr val="FFFFFF"/>
                          </a:solidFill>
                          <a:effectLst/>
                          <a:latin typeface="Times New Roman" pitchFamily="18" charset="0"/>
                        </a:rPr>
                        <a:t>Some undesirable domestic species</a:t>
                      </a:r>
                      <a:endParaRPr kumimoji="0" lang="en-US" sz="2000" b="0" i="0" u="none" strike="noStrike" cap="none" normalizeH="0" baseline="0" smtClean="0">
                        <a:ln>
                          <a:noFill/>
                        </a:ln>
                        <a:solidFill>
                          <a:srgbClr val="FF9900"/>
                        </a:solidFill>
                        <a:effectLst/>
                        <a:latin typeface="Times New Roman" pitchFamily="18" charset="0"/>
                      </a:endParaRPr>
                    </a:p>
                  </a:txBody>
                  <a:tcPr marT="45726" marB="4572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38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Adenostoma Fasciculatum...Chamise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Eriogonum Fasciculatum...Common Buckwheat</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Adenostoma Sparsifolium...Red Shanks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Juniperus species...Juniper</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Artemisia Californica...California Sagebrush</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Myrtaceae...Eucalyptus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28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Cendrus Species...Cedar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Pennisetum...Fountain Grass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Cortaderia Selloana...Pampas Grass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Pinus species...Pine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44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Cupressus species...Cypress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Salvia Mellifera...Black Sage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rgbClr val="FF9900"/>
                          </a:solidFill>
                          <a:effectLst/>
                          <a:latin typeface="Times New Roman" pitchFamily="18" charset="0"/>
                        </a:rPr>
                        <a:t>Dodonea Viscosa...Hopseed Bush</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smtClean="0">
                        <a:ln>
                          <a:noFill/>
                        </a:ln>
                        <a:solidFill>
                          <a:srgbClr val="FF9900"/>
                        </a:solidFill>
                        <a:effectLst/>
                        <a:latin typeface="Times New Roman" pitchFamily="18"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49536" name="Picture 7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6324601"/>
            <a:ext cx="8382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617028" y="6477000"/>
            <a:ext cx="3564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9900"/>
                </a:solidFill>
                <a:latin typeface="Times New Roman" panose="02020603050405020304" pitchFamily="18" charset="0"/>
              </a:defRPr>
            </a:lvl1pPr>
            <a:lvl2pPr marL="742950" indent="-285750">
              <a:spcBef>
                <a:spcPct val="20000"/>
              </a:spcBef>
              <a:buChar char="–"/>
              <a:defRPr sz="2800">
                <a:solidFill>
                  <a:srgbClr val="FF9900"/>
                </a:solidFill>
                <a:latin typeface="Times New Roman" panose="02020603050405020304" pitchFamily="18" charset="0"/>
              </a:defRPr>
            </a:lvl2pPr>
            <a:lvl3pPr marL="1143000" indent="-228600">
              <a:spcBef>
                <a:spcPct val="20000"/>
              </a:spcBef>
              <a:buChar char="•"/>
              <a:defRPr sz="2400">
                <a:solidFill>
                  <a:srgbClr val="FF9900"/>
                </a:solidFill>
                <a:latin typeface="Times New Roman" panose="02020603050405020304" pitchFamily="18" charset="0"/>
              </a:defRPr>
            </a:lvl3pPr>
            <a:lvl4pPr marL="1600200" indent="-228600">
              <a:spcBef>
                <a:spcPct val="20000"/>
              </a:spcBef>
              <a:buChar char="–"/>
              <a:defRPr sz="2400">
                <a:solidFill>
                  <a:srgbClr val="FF9900"/>
                </a:solidFill>
                <a:latin typeface="Times New Roman" panose="02020603050405020304" pitchFamily="18" charset="0"/>
              </a:defRPr>
            </a:lvl4pPr>
            <a:lvl5pPr marL="2057400" indent="-228600">
              <a:spcBef>
                <a:spcPct val="20000"/>
              </a:spcBef>
              <a:buChar char="»"/>
              <a:defRPr sz="2400">
                <a:solidFill>
                  <a:srgbClr val="FF9900"/>
                </a:solidFill>
                <a:latin typeface="Times New Roman" panose="02020603050405020304" pitchFamily="18" charset="0"/>
              </a:defRPr>
            </a:lvl5pPr>
            <a:lvl6pPr marL="2514600" indent="-228600" eaLnBrk="0" fontAlgn="base" hangingPunct="0">
              <a:spcBef>
                <a:spcPct val="20000"/>
              </a:spcBef>
              <a:spcAft>
                <a:spcPct val="0"/>
              </a:spcAft>
              <a:buChar char="»"/>
              <a:defRPr sz="2400">
                <a:solidFill>
                  <a:srgbClr val="FF9900"/>
                </a:solidFill>
                <a:latin typeface="Times New Roman" panose="02020603050405020304" pitchFamily="18" charset="0"/>
              </a:defRPr>
            </a:lvl6pPr>
            <a:lvl7pPr marL="2971800" indent="-228600" eaLnBrk="0" fontAlgn="base" hangingPunct="0">
              <a:spcBef>
                <a:spcPct val="20000"/>
              </a:spcBef>
              <a:spcAft>
                <a:spcPct val="0"/>
              </a:spcAft>
              <a:buChar char="»"/>
              <a:defRPr sz="2400">
                <a:solidFill>
                  <a:srgbClr val="FF9900"/>
                </a:solidFill>
                <a:latin typeface="Times New Roman" panose="02020603050405020304" pitchFamily="18" charset="0"/>
              </a:defRPr>
            </a:lvl7pPr>
            <a:lvl8pPr marL="3429000" indent="-228600" eaLnBrk="0" fontAlgn="base" hangingPunct="0">
              <a:spcBef>
                <a:spcPct val="20000"/>
              </a:spcBef>
              <a:spcAft>
                <a:spcPct val="0"/>
              </a:spcAft>
              <a:buChar char="»"/>
              <a:defRPr sz="2400">
                <a:solidFill>
                  <a:srgbClr val="FF9900"/>
                </a:solidFill>
                <a:latin typeface="Times New Roman" panose="02020603050405020304" pitchFamily="18" charset="0"/>
              </a:defRPr>
            </a:lvl8pPr>
            <a:lvl9pPr marL="3886200" indent="-228600" eaLnBrk="0" fontAlgn="base" hangingPunct="0">
              <a:spcBef>
                <a:spcPct val="20000"/>
              </a:spcBef>
              <a:spcAft>
                <a:spcPct val="0"/>
              </a:spcAft>
              <a:buChar char="»"/>
              <a:defRPr sz="2400">
                <a:solidFill>
                  <a:srgbClr val="FF9900"/>
                </a:solidFill>
                <a:latin typeface="Times New Roman" panose="02020603050405020304" pitchFamily="18" charset="0"/>
              </a:defRPr>
            </a:lvl9pPr>
          </a:lstStyle>
          <a:p>
            <a:pPr eaLnBrk="1" hangingPunct="1">
              <a:buNone/>
            </a:pPr>
            <a:r>
              <a:rPr lang="en-US" altLang="en-US" sz="1400" dirty="0" smtClean="0">
                <a:solidFill>
                  <a:schemeClr val="tx1"/>
                </a:solidFill>
              </a:rPr>
              <a:t>Source:  </a:t>
            </a:r>
            <a:r>
              <a:rPr lang="en-US" altLang="en-US" sz="1400" dirty="0">
                <a:hlinkClick r:id="rId5"/>
              </a:rPr>
              <a:t>http://www.firewise.org/pubs/protect</a:t>
            </a:r>
            <a:r>
              <a:rPr lang="en-US" altLang="en-US" sz="1400" dirty="0" smtClean="0">
                <a:hlinkClick r:id="rId5"/>
              </a:rPr>
              <a:t>/</a:t>
            </a:r>
            <a:r>
              <a:rPr lang="en-US" altLang="en-US" sz="1400" dirty="0"/>
              <a:t> </a:t>
            </a:r>
          </a:p>
        </p:txBody>
      </p:sp>
      <p:sp>
        <p:nvSpPr>
          <p:cNvPr id="2" name="Slide Number Placeholder 1"/>
          <p:cNvSpPr>
            <a:spLocks noGrp="1"/>
          </p:cNvSpPr>
          <p:nvPr>
            <p:ph type="sldNum" sz="quarter" idx="10"/>
          </p:nvPr>
        </p:nvSpPr>
        <p:spPr/>
        <p:txBody>
          <a:bodyPr/>
          <a:lstStyle/>
          <a:p>
            <a:pPr>
              <a:defRPr/>
            </a:pPr>
            <a:fld id="{73A6F8C3-9EB9-468E-BB7C-F71DC60B1A8F}" type="slidenum">
              <a:rPr lang="en-US" altLang="en-US" smtClean="0"/>
              <a:pPr>
                <a:defRPr/>
              </a:pPr>
              <a:t>97</a:t>
            </a:fld>
            <a:r>
              <a:rPr lang="en-US" altLang="en-US" smtClean="0"/>
              <a:t> / 99</a:t>
            </a:r>
            <a:endParaRPr lang="en-US" altLang="en-US" dirty="0"/>
          </a:p>
        </p:txBody>
      </p:sp>
    </p:spTree>
    <p:extLst>
      <p:ext uri="{BB962C8B-B14F-4D97-AF65-F5344CB8AC3E}">
        <p14:creationId xmlns:p14="http://schemas.microsoft.com/office/powerpoint/2010/main" val="30773657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624115" y="59843"/>
            <a:ext cx="11567885" cy="0"/>
          </a:xfrm>
          <a:prstGeom prst="line">
            <a:avLst/>
          </a:prstGeom>
          <a:ln w="136525">
            <a:solidFill>
              <a:srgbClr val="000000"/>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963084" y="5216368"/>
            <a:ext cx="10363200" cy="1362075"/>
          </a:xfrm>
        </p:spPr>
        <p:txBody>
          <a:bodyPr/>
          <a:lstStyle/>
          <a:p>
            <a:pPr algn="ctr"/>
            <a:r>
              <a:rPr lang="en-US" dirty="0" smtClean="0"/>
              <a:t/>
            </a:r>
            <a:br>
              <a:rPr lang="en-US" dirty="0" smtClean="0"/>
            </a:br>
            <a:r>
              <a:rPr lang="en-US" dirty="0" smtClean="0"/>
              <a:t>~ end ~</a:t>
            </a:r>
            <a:endParaRPr lang="en-US" dirty="0"/>
          </a:p>
        </p:txBody>
      </p:sp>
      <p:sp>
        <p:nvSpPr>
          <p:cNvPr id="2" name="Slide Number Placeholder 1"/>
          <p:cNvSpPr>
            <a:spLocks noGrp="1"/>
          </p:cNvSpPr>
          <p:nvPr>
            <p:ph type="sldNum" sz="quarter" idx="10"/>
          </p:nvPr>
        </p:nvSpPr>
        <p:spPr/>
        <p:txBody>
          <a:bodyPr/>
          <a:lstStyle/>
          <a:p>
            <a:pPr>
              <a:defRPr/>
            </a:pPr>
            <a:fld id="{BDBCC0AD-7FC0-4C86-BF4C-6A1F064F26C1}" type="slidenum">
              <a:rPr lang="en-US" altLang="en-US" smtClean="0"/>
              <a:pPr>
                <a:defRPr/>
              </a:pPr>
              <a:t>98</a:t>
            </a:fld>
            <a:r>
              <a:rPr lang="en-US" altLang="en-US" smtClean="0"/>
              <a:t> / 99</a:t>
            </a:r>
            <a:endParaRPr lang="en-US" altLang="en-US" dirty="0"/>
          </a:p>
        </p:txBody>
      </p:sp>
      <p:pic>
        <p:nvPicPr>
          <p:cNvPr id="14" name="Picture 13"/>
          <p:cNvPicPr>
            <a:picLocks noChangeAspect="1"/>
          </p:cNvPicPr>
          <p:nvPr/>
        </p:nvPicPr>
        <p:blipFill>
          <a:blip r:embed="rId3"/>
          <a:stretch>
            <a:fillRect/>
          </a:stretch>
        </p:blipFill>
        <p:spPr>
          <a:xfrm>
            <a:off x="624115" y="0"/>
            <a:ext cx="9623322" cy="6858000"/>
          </a:xfrm>
          <a:prstGeom prst="rect">
            <a:avLst/>
          </a:prstGeom>
        </p:spPr>
      </p:pic>
    </p:spTree>
    <p:extLst>
      <p:ext uri="{BB962C8B-B14F-4D97-AF65-F5344CB8AC3E}">
        <p14:creationId xmlns:p14="http://schemas.microsoft.com/office/powerpoint/2010/main" val="686926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990033"/>
      </a:dk1>
      <a:lt1>
        <a:srgbClr val="FF9900"/>
      </a:lt1>
      <a:dk2>
        <a:srgbClr val="663300"/>
      </a:dk2>
      <a:lt2>
        <a:srgbClr val="FF6600"/>
      </a:lt2>
      <a:accent1>
        <a:srgbClr val="FF0000"/>
      </a:accent1>
      <a:accent2>
        <a:srgbClr val="3333CC"/>
      </a:accent2>
      <a:accent3>
        <a:srgbClr val="B8ADAA"/>
      </a:accent3>
      <a:accent4>
        <a:srgbClr val="DA8200"/>
      </a:accent4>
      <a:accent5>
        <a:srgbClr val="FFAAAA"/>
      </a:accent5>
      <a:accent6>
        <a:srgbClr val="2D2DB9"/>
      </a:accent6>
      <a:hlink>
        <a:srgbClr val="FFFF00"/>
      </a:hlink>
      <a:folHlink>
        <a:srgbClr val="CC9900"/>
      </a:folHlink>
    </a:clrScheme>
    <a:fontScheme name="Default Design">
      <a:majorFont>
        <a:latin typeface="Papyru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1459</TotalTime>
  <Words>5754</Words>
  <Application>Microsoft Office PowerPoint</Application>
  <PresentationFormat>Widescreen</PresentationFormat>
  <Paragraphs>818</Paragraphs>
  <Slides>98</Slides>
  <Notes>84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98</vt:i4>
      </vt:variant>
    </vt:vector>
  </HeadingPairs>
  <TitlesOfParts>
    <vt:vector size="106" baseType="lpstr">
      <vt:lpstr>Arial</vt:lpstr>
      <vt:lpstr>Book Antiqua</vt:lpstr>
      <vt:lpstr>Papyrus</vt:lpstr>
      <vt:lpstr>Times New Roman</vt:lpstr>
      <vt:lpstr>Wingdings</vt:lpstr>
      <vt:lpstr>Default Design</vt:lpstr>
      <vt:lpstr>Worksheet</vt:lpstr>
      <vt:lpstr>Photo Editor Photo</vt:lpstr>
      <vt:lpstr>Wildfires</vt:lpstr>
      <vt:lpstr>Assessing the risk</vt:lpstr>
      <vt:lpstr>Assessing the Risk</vt:lpstr>
      <vt:lpstr>Assessing the Risk</vt:lpstr>
      <vt:lpstr>Assessing the Risk</vt:lpstr>
      <vt:lpstr>Assessing the Risk</vt:lpstr>
      <vt:lpstr>Assessing the Risk</vt:lpstr>
      <vt:lpstr>Assessing the Risk</vt:lpstr>
      <vt:lpstr>Normal Peak Fire Seasons January</vt:lpstr>
      <vt:lpstr>Normal Peak Fire Seasons  February</vt:lpstr>
      <vt:lpstr>Normal Peak Fire Seasons  March</vt:lpstr>
      <vt:lpstr>Normal Peak Fire Seasons  April</vt:lpstr>
      <vt:lpstr>Normal Peak Fire Seasons  May</vt:lpstr>
      <vt:lpstr>Normal Peak Fire Seasons June</vt:lpstr>
      <vt:lpstr>Normal Peak Fire Seasons July</vt:lpstr>
      <vt:lpstr>Normal Peak Fire Seasons August</vt:lpstr>
      <vt:lpstr>Normal Peak Fire Seasons September</vt:lpstr>
      <vt:lpstr>Normal Peak Fire Seasons October</vt:lpstr>
      <vt:lpstr>Normal Peak Fire Seasons November</vt:lpstr>
      <vt:lpstr>Normal Peak Fire Seasons December</vt:lpstr>
      <vt:lpstr>2015 California Active Fire Map</vt:lpstr>
      <vt:lpstr>California Department of Forestry and Fire Protection Fire Suppression Expenditures</vt:lpstr>
      <vt:lpstr>Total Fires and Acres 1995 - 2004</vt:lpstr>
      <vt:lpstr>Suppression Costs for Federal Agencies</vt:lpstr>
      <vt:lpstr>PowerPoint Presentation</vt:lpstr>
      <vt:lpstr>Assessing the risk</vt:lpstr>
      <vt:lpstr>Assessing the Risk</vt:lpstr>
      <vt:lpstr>Assessing the Risk</vt:lpstr>
      <vt:lpstr>Assessing the Risk</vt:lpstr>
      <vt:lpstr>Assessing the Risk</vt:lpstr>
      <vt:lpstr>Assessing the Risk</vt:lpstr>
      <vt:lpstr>Assessing the Risk</vt:lpstr>
      <vt:lpstr>Assessing the Risk</vt:lpstr>
      <vt:lpstr>PowerPoint Presentation</vt:lpstr>
      <vt:lpstr>PowerPoint Presentation</vt:lpstr>
      <vt:lpstr>Assessing the Risk</vt:lpstr>
      <vt:lpstr>Assessing the Risk</vt:lpstr>
      <vt:lpstr>Assessing the Risk</vt:lpstr>
      <vt:lpstr>Assessing the Risk</vt:lpstr>
      <vt:lpstr>Assessing the Risk:  Lightning Fires + Drought</vt:lpstr>
      <vt:lpstr>Assessing the Risk:  Lightning Fires + Drought</vt:lpstr>
      <vt:lpstr>Assessing the Risk:  Lightning Fires + Drought</vt:lpstr>
      <vt:lpstr>Assessing the Risk:  Lightning Fires + Drought</vt:lpstr>
      <vt:lpstr>Assessing the Risk:  Lightning Fires + Drought</vt:lpstr>
      <vt:lpstr>PowerPoint Presentation</vt:lpstr>
      <vt:lpstr>Assessing the Risk: Humans + Drought + Weather</vt:lpstr>
      <vt:lpstr>Assessing the Risk: Humans + Drought + Weather</vt:lpstr>
      <vt:lpstr>PowerPoint Presentation</vt:lpstr>
      <vt:lpstr>PowerPoint Presentation</vt:lpstr>
      <vt:lpstr>Assessing the Risk: Humans + Drought + Weather</vt:lpstr>
      <vt:lpstr>Assessing the Risk: Humans + Drought + Weather</vt:lpstr>
      <vt:lpstr>Assessing the Risk: Humans + Drought + Weather</vt:lpstr>
      <vt:lpstr>Assessing the Risk: Humans + Drought + Weather</vt:lpstr>
      <vt:lpstr>PowerPoint Presentation</vt:lpstr>
      <vt:lpstr>Assessing the Risk: Humans + Drought + Weather</vt:lpstr>
      <vt:lpstr>Assessing the Risk: Humans + Drought + Weather</vt:lpstr>
      <vt:lpstr>Assessing the Risk: Humans + Drought + Weather</vt:lpstr>
      <vt:lpstr>PowerPoint Presentation</vt:lpstr>
      <vt:lpstr>PowerPoint Presentation</vt:lpstr>
      <vt:lpstr>PowerPoint Presentation</vt:lpstr>
      <vt:lpstr>Mapping the Fire </vt:lpstr>
      <vt:lpstr>Assessing the Risk: Humans + Drought + Weather</vt:lpstr>
      <vt:lpstr>Assessing the Risk: Humans + Drought + Weather</vt:lpstr>
      <vt:lpstr>Engine 7's members &amp; apparatus, at quarters on East St., circa 1870  (Boston, MA)</vt:lpstr>
      <vt:lpstr>Assessing the Risk:  Winds + Chaparral  + Time</vt:lpstr>
      <vt:lpstr>Assessing the Risk:  Winds + Chaparral  + Time</vt:lpstr>
      <vt:lpstr>Assessing the Risk:  Winds + Chaparral  + Time</vt:lpstr>
      <vt:lpstr>The Southern California fires on October 25, 2003</vt:lpstr>
      <vt:lpstr>The Southern California fires on October 26, 2003</vt:lpstr>
      <vt:lpstr>PowerPoint Presentation</vt:lpstr>
      <vt:lpstr>Prepare, Respond, &amp; Recover</vt:lpstr>
      <vt:lpstr>PREPARE</vt:lpstr>
      <vt:lpstr>PREPARE</vt:lpstr>
      <vt:lpstr>RESPOND</vt:lpstr>
      <vt:lpstr>PowerPoint Presentation</vt:lpstr>
      <vt:lpstr>RESPOND</vt:lpstr>
      <vt:lpstr>RECOVER</vt:lpstr>
      <vt:lpstr>RECOVER</vt:lpstr>
      <vt:lpstr>RECOVER</vt:lpstr>
      <vt:lpstr>PowerPoint Presentation</vt:lpstr>
      <vt:lpstr>RECOVER</vt:lpstr>
      <vt:lpstr>Reducing the risk</vt:lpstr>
      <vt:lpstr>Reducing the risk</vt:lpstr>
      <vt:lpstr>Reducing the risk</vt:lpstr>
      <vt:lpstr>Reducing the risk</vt:lpstr>
      <vt:lpstr>PREPARE: Protecting your Home</vt:lpstr>
      <vt:lpstr>PREPARE: Protecting your Home</vt:lpstr>
      <vt:lpstr>PREPARE: Protecting your Home</vt:lpstr>
      <vt:lpstr>PREPARE: Protecting your Home</vt:lpstr>
      <vt:lpstr>PREPARE: Protecting your Home</vt:lpstr>
      <vt:lpstr>PREPARE: Protecting your Home</vt:lpstr>
      <vt:lpstr>PREPARE: Protecting your Home</vt:lpstr>
      <vt:lpstr>PREPARE: Protecting your Home</vt:lpstr>
      <vt:lpstr>PREPARE: Protecting your Home</vt:lpstr>
      <vt:lpstr>PREPARE: Protecting your Home</vt:lpstr>
      <vt:lpstr>PREPARE: Protecting your Home</vt:lpstr>
      <vt:lpstr>PREPARE: Protecting your Home</vt:lpstr>
      <vt:lpstr> ~ end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dc:title>
  <dc:creator>Sonjia</dc:creator>
  <cp:lastModifiedBy>Sonjia Leyva</cp:lastModifiedBy>
  <cp:revision>121</cp:revision>
  <dcterms:created xsi:type="dcterms:W3CDTF">2004-05-26T20:43:18Z</dcterms:created>
  <dcterms:modified xsi:type="dcterms:W3CDTF">2015-11-17T21:42:20Z</dcterms:modified>
</cp:coreProperties>
</file>