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68" r:id="rId2"/>
  </p:sldMasterIdLst>
  <p:notesMasterIdLst>
    <p:notesMasterId r:id="rId82"/>
  </p:notesMasterIdLst>
  <p:handoutMasterIdLst>
    <p:handoutMasterId r:id="rId83"/>
  </p:handoutMasterIdLst>
  <p:sldIdLst>
    <p:sldId id="267" r:id="rId3"/>
    <p:sldId id="345" r:id="rId4"/>
    <p:sldId id="268" r:id="rId5"/>
    <p:sldId id="269" r:id="rId6"/>
    <p:sldId id="270" r:id="rId7"/>
    <p:sldId id="346" r:id="rId8"/>
    <p:sldId id="347" r:id="rId9"/>
    <p:sldId id="348" r:id="rId10"/>
    <p:sldId id="349" r:id="rId11"/>
    <p:sldId id="350" r:id="rId12"/>
    <p:sldId id="351" r:id="rId13"/>
    <p:sldId id="352" r:id="rId14"/>
    <p:sldId id="353" r:id="rId15"/>
    <p:sldId id="354" r:id="rId16"/>
    <p:sldId id="355" r:id="rId17"/>
    <p:sldId id="356" r:id="rId18"/>
    <p:sldId id="357" r:id="rId19"/>
    <p:sldId id="358" r:id="rId20"/>
    <p:sldId id="359" r:id="rId21"/>
    <p:sldId id="360"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339" r:id="rId76"/>
    <p:sldId id="340" r:id="rId77"/>
    <p:sldId id="341" r:id="rId78"/>
    <p:sldId id="342" r:id="rId79"/>
    <p:sldId id="343" r:id="rId80"/>
    <p:sldId id="344" r:id="rId81"/>
  </p:sldIdLst>
  <p:sldSz cx="12188825"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7" autoAdjust="0"/>
    <p:restoredTop sz="94533" autoAdjust="0"/>
  </p:normalViewPr>
  <p:slideViewPr>
    <p:cSldViewPr>
      <p:cViewPr varScale="1">
        <p:scale>
          <a:sx n="68" d="100"/>
          <a:sy n="68" d="100"/>
        </p:scale>
        <p:origin x="738" y="66"/>
      </p:cViewPr>
      <p:guideLst>
        <p:guide pos="3839"/>
        <p:guide orient="horz" pos="216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p:scale>
        <a:sx n="90" d="100"/>
        <a:sy n="90" d="100"/>
      </p:scale>
      <p:origin x="0" y="-22488"/>
    </p:cViewPr>
  </p:sorterViewPr>
  <p:notesViewPr>
    <p:cSldViewPr showGuides="1">
      <p:cViewPr varScale="1">
        <p:scale>
          <a:sx n="63" d="100"/>
          <a:sy n="63" d="100"/>
        </p:scale>
        <p:origin x="2838"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s>
</file>

<file path=ppt/_rels/viewProps.xml.rels><?xml version="1.0" encoding="UTF-8" standalone="yes"?>
<Relationships xmlns="http://schemas.openxmlformats.org/package/2006/relationships"><Relationship Id="rId8" Type="http://schemas.openxmlformats.org/officeDocument/2006/relationships/slide" Target="slides/slide63.xml"/><Relationship Id="rId3" Type="http://schemas.openxmlformats.org/officeDocument/2006/relationships/slide" Target="slides/slide30.xml"/><Relationship Id="rId7" Type="http://schemas.openxmlformats.org/officeDocument/2006/relationships/slide" Target="slides/slide61.xml"/><Relationship Id="rId2" Type="http://schemas.openxmlformats.org/officeDocument/2006/relationships/slide" Target="slides/slide29.xml"/><Relationship Id="rId1" Type="http://schemas.openxmlformats.org/officeDocument/2006/relationships/slide" Target="slides/slide28.xml"/><Relationship Id="rId6" Type="http://schemas.openxmlformats.org/officeDocument/2006/relationships/slide" Target="slides/slide52.xml"/><Relationship Id="rId5" Type="http://schemas.openxmlformats.org/officeDocument/2006/relationships/slide" Target="slides/slide51.xml"/><Relationship Id="rId4"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30E6E22E-288A-414B-A8DE-E4DBD03D5FC0}" type="datetimeFigureOut">
              <a:rPr lang="en-US"/>
              <a:t>7/14/2015</a:t>
            </a:fld>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01114579-D02A-4B51-B5DF-8EC449F77AC7}" type="slidenum">
              <a:rPr/>
              <a:t>‹#›</a:t>
            </a:fld>
            <a:endParaRPr/>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39A9AE7E-E0F9-4C51-AD9A-F4C3A6E23BBF}" type="datetimeFigureOut">
              <a:rPr lang="en-US"/>
              <a:t>7/14/2015</a:t>
            </a:fld>
            <a:endParaRPr/>
          </a:p>
        </p:txBody>
      </p:sp>
      <p:sp>
        <p:nvSpPr>
          <p:cNvPr id="4" name="Slide Image Placeholder 3"/>
          <p:cNvSpPr>
            <a:spLocks noGrp="1" noRot="1" noChangeAspect="1"/>
          </p:cNvSpPr>
          <p:nvPr>
            <p:ph type="sldImg" idx="2"/>
          </p:nvPr>
        </p:nvSpPr>
        <p:spPr>
          <a:xfrm>
            <a:off x="458788" y="720725"/>
            <a:ext cx="6397625" cy="3600450"/>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C6074690-7256-4BB9-AC0F-97AEAE8CDEC2}" type="slidenum">
              <a:rPr/>
              <a:t>‹#›</a:t>
            </a:fld>
            <a:endParaRPr/>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nationalparklover.com/devils_postpile.ht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defTabSz="483306" eaLnBrk="0" fontAlgn="base" hangingPunct="0">
              <a:spcBef>
                <a:spcPct val="0"/>
              </a:spcBef>
              <a:spcAft>
                <a:spcPct val="0"/>
              </a:spcAft>
              <a:defRPr>
                <a:solidFill>
                  <a:schemeClr val="tx1"/>
                </a:solidFill>
                <a:latin typeface="Calibri" panose="020F0502020204030204" pitchFamily="34" charset="0"/>
              </a:defRPr>
            </a:lvl6pPr>
            <a:lvl7pPr marL="3141490" indent="-241653" defTabSz="483306" eaLnBrk="0" fontAlgn="base" hangingPunct="0">
              <a:spcBef>
                <a:spcPct val="0"/>
              </a:spcBef>
              <a:spcAft>
                <a:spcPct val="0"/>
              </a:spcAft>
              <a:defRPr>
                <a:solidFill>
                  <a:schemeClr val="tx1"/>
                </a:solidFill>
                <a:latin typeface="Calibri" panose="020F0502020204030204" pitchFamily="34" charset="0"/>
              </a:defRPr>
            </a:lvl7pPr>
            <a:lvl8pPr marL="3624796" indent="-241653" defTabSz="483306" eaLnBrk="0" fontAlgn="base" hangingPunct="0">
              <a:spcBef>
                <a:spcPct val="0"/>
              </a:spcBef>
              <a:spcAft>
                <a:spcPct val="0"/>
              </a:spcAft>
              <a:defRPr>
                <a:solidFill>
                  <a:schemeClr val="tx1"/>
                </a:solidFill>
                <a:latin typeface="Calibri" panose="020F0502020204030204" pitchFamily="34" charset="0"/>
              </a:defRPr>
            </a:lvl8pPr>
            <a:lvl9pPr marL="4108102" indent="-241653" defTabSz="483306"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2F9B09E-9FB4-474D-99FA-517ADE08450B}" type="slidenum">
              <a:rPr lang="en-US" altLang="en-US" smtClean="0"/>
              <a:pPr fontAlgn="base">
                <a:spcBef>
                  <a:spcPct val="0"/>
                </a:spcBef>
                <a:spcAft>
                  <a:spcPct val="0"/>
                </a:spcAft>
              </a:pPr>
              <a:t>2</a:t>
            </a:fld>
            <a:endParaRPr lang="en-US" altLang="en-US" smtClean="0"/>
          </a:p>
        </p:txBody>
      </p:sp>
    </p:spTree>
    <p:extLst>
      <p:ext uri="{BB962C8B-B14F-4D97-AF65-F5344CB8AC3E}">
        <p14:creationId xmlns:p14="http://schemas.microsoft.com/office/powerpoint/2010/main" val="497541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http://en.wikipedia.org/wiki/Mantle_%28geology%29</a:t>
            </a:r>
          </a:p>
          <a:p>
            <a:r>
              <a:rPr lang="en-US" altLang="en-US" smtClean="0"/>
              <a:t>http://pubs.usgs.gov/gip/interior/</a:t>
            </a:r>
          </a:p>
        </p:txBody>
      </p:sp>
      <p:sp>
        <p:nvSpPr>
          <p:cNvPr id="4" name="Slide Number Placeholder 3"/>
          <p:cNvSpPr>
            <a:spLocks noGrp="1"/>
          </p:cNvSpPr>
          <p:nvPr>
            <p:ph type="sldNum" sz="quarter" idx="5"/>
          </p:nvPr>
        </p:nvSpPr>
        <p:spPr/>
        <p:txBody>
          <a:bodyPr/>
          <a:lstStyle/>
          <a:p>
            <a:pPr>
              <a:defRPr/>
            </a:pPr>
            <a:fld id="{66EF721E-7A08-4056-84CC-220DC5B2FA9B}" type="slidenum">
              <a:rPr lang="en-US" smtClean="0"/>
              <a:pPr>
                <a:defRPr/>
              </a:pPr>
              <a:t>16</a:t>
            </a:fld>
            <a:endParaRPr lang="en-US"/>
          </a:p>
        </p:txBody>
      </p:sp>
    </p:spTree>
    <p:extLst>
      <p:ext uri="{BB962C8B-B14F-4D97-AF65-F5344CB8AC3E}">
        <p14:creationId xmlns:p14="http://schemas.microsoft.com/office/powerpoint/2010/main" val="3144969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http://en.wikipedia.org/wiki/Outer_core</a:t>
            </a:r>
          </a:p>
          <a:p>
            <a:r>
              <a:rPr lang="en-US" altLang="en-US" smtClean="0"/>
              <a:t>http://pubs.usgs.gov/gip/interior/</a:t>
            </a:r>
          </a:p>
        </p:txBody>
      </p:sp>
      <p:sp>
        <p:nvSpPr>
          <p:cNvPr id="4" name="Slide Number Placeholder 3"/>
          <p:cNvSpPr>
            <a:spLocks noGrp="1"/>
          </p:cNvSpPr>
          <p:nvPr>
            <p:ph type="sldNum" sz="quarter" idx="5"/>
          </p:nvPr>
        </p:nvSpPr>
        <p:spPr/>
        <p:txBody>
          <a:bodyPr/>
          <a:lstStyle/>
          <a:p>
            <a:pPr>
              <a:defRPr/>
            </a:pPr>
            <a:fld id="{D998DC95-4D3B-4F3C-8216-0EB8A41B4798}" type="slidenum">
              <a:rPr lang="en-US" smtClean="0"/>
              <a:pPr>
                <a:defRPr/>
              </a:pPr>
              <a:t>17</a:t>
            </a:fld>
            <a:endParaRPr lang="en-US"/>
          </a:p>
        </p:txBody>
      </p:sp>
    </p:spTree>
    <p:extLst>
      <p:ext uri="{BB962C8B-B14F-4D97-AF65-F5344CB8AC3E}">
        <p14:creationId xmlns:p14="http://schemas.microsoft.com/office/powerpoint/2010/main" val="2986702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http://en.wikipedia.org/wiki/Inner_core</a:t>
            </a:r>
          </a:p>
          <a:p>
            <a:r>
              <a:rPr lang="en-US" altLang="en-US" smtClean="0"/>
              <a:t>http://pubs.usgs.gov/gip/interior/</a:t>
            </a:r>
          </a:p>
        </p:txBody>
      </p:sp>
      <p:sp>
        <p:nvSpPr>
          <p:cNvPr id="4" name="Slide Number Placeholder 3"/>
          <p:cNvSpPr>
            <a:spLocks noGrp="1"/>
          </p:cNvSpPr>
          <p:nvPr>
            <p:ph type="sldNum" sz="quarter" idx="5"/>
          </p:nvPr>
        </p:nvSpPr>
        <p:spPr/>
        <p:txBody>
          <a:bodyPr/>
          <a:lstStyle/>
          <a:p>
            <a:pPr>
              <a:defRPr/>
            </a:pPr>
            <a:fld id="{85400B39-F05C-467A-81EC-36EB388E6EC1}" type="slidenum">
              <a:rPr lang="en-US" smtClean="0"/>
              <a:pPr>
                <a:defRPr/>
              </a:pPr>
              <a:t>18</a:t>
            </a:fld>
            <a:endParaRPr lang="en-US"/>
          </a:p>
        </p:txBody>
      </p:sp>
    </p:spTree>
    <p:extLst>
      <p:ext uri="{BB962C8B-B14F-4D97-AF65-F5344CB8AC3E}">
        <p14:creationId xmlns:p14="http://schemas.microsoft.com/office/powerpoint/2010/main" val="240838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http://en.wikipedia.org/wiki/Inner_core</a:t>
            </a:r>
          </a:p>
          <a:p>
            <a:r>
              <a:rPr lang="en-US" altLang="en-US" smtClean="0"/>
              <a:t>http://pubs.usgs.gov/gip/interior/</a:t>
            </a:r>
          </a:p>
        </p:txBody>
      </p:sp>
      <p:sp>
        <p:nvSpPr>
          <p:cNvPr id="4" name="Slide Number Placeholder 3"/>
          <p:cNvSpPr>
            <a:spLocks noGrp="1"/>
          </p:cNvSpPr>
          <p:nvPr>
            <p:ph type="sldNum" sz="quarter" idx="5"/>
          </p:nvPr>
        </p:nvSpPr>
        <p:spPr/>
        <p:txBody>
          <a:bodyPr/>
          <a:lstStyle/>
          <a:p>
            <a:pPr>
              <a:defRPr/>
            </a:pPr>
            <a:fld id="{DEB5BF71-C323-4726-B507-10F6636BC634}" type="slidenum">
              <a:rPr lang="en-US" smtClean="0"/>
              <a:pPr>
                <a:defRPr/>
              </a:pPr>
              <a:t>19</a:t>
            </a:fld>
            <a:endParaRPr lang="en-US"/>
          </a:p>
        </p:txBody>
      </p:sp>
    </p:spTree>
    <p:extLst>
      <p:ext uri="{BB962C8B-B14F-4D97-AF65-F5344CB8AC3E}">
        <p14:creationId xmlns:p14="http://schemas.microsoft.com/office/powerpoint/2010/main" val="3598720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http://en.wikipedia.org/wiki/Inner_core</a:t>
            </a:r>
          </a:p>
          <a:p>
            <a:r>
              <a:rPr lang="en-US" altLang="en-US" smtClean="0"/>
              <a:t>http://pubs.usgs.gov/gip/interior/</a:t>
            </a:r>
          </a:p>
        </p:txBody>
      </p:sp>
      <p:sp>
        <p:nvSpPr>
          <p:cNvPr id="4" name="Slide Number Placeholder 3"/>
          <p:cNvSpPr>
            <a:spLocks noGrp="1"/>
          </p:cNvSpPr>
          <p:nvPr>
            <p:ph type="sldNum" sz="quarter" idx="5"/>
          </p:nvPr>
        </p:nvSpPr>
        <p:spPr/>
        <p:txBody>
          <a:bodyPr/>
          <a:lstStyle/>
          <a:p>
            <a:pPr>
              <a:defRPr/>
            </a:pPr>
            <a:fld id="{DB39ED7C-96BE-4AD4-B5CF-D0321BA4F8FB}" type="slidenum">
              <a:rPr lang="en-US" smtClean="0"/>
              <a:pPr>
                <a:defRPr/>
              </a:pPr>
              <a:t>20</a:t>
            </a:fld>
            <a:endParaRPr lang="en-US"/>
          </a:p>
        </p:txBody>
      </p:sp>
    </p:spTree>
    <p:extLst>
      <p:ext uri="{BB962C8B-B14F-4D97-AF65-F5344CB8AC3E}">
        <p14:creationId xmlns:p14="http://schemas.microsoft.com/office/powerpoint/2010/main" val="24114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625057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630635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395668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355484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898250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B96A7020-30C4-46A1-AC85-384848531304}" type="slidenum">
              <a:rPr lang="en-US" altLang="en-US" sz="1400">
                <a:latin typeface="Arial" panose="020B0604020202020204" pitchFamily="34" charset="0"/>
              </a:rPr>
              <a:pPr fontAlgn="base">
                <a:spcBef>
                  <a:spcPct val="0"/>
                </a:spcBef>
                <a:spcAft>
                  <a:spcPct val="0"/>
                </a:spcAft>
              </a:pPr>
              <a:t>3</a:t>
            </a:fld>
            <a:endParaRPr lang="en-US" altLang="en-US" sz="1400">
              <a:latin typeface="Arial" panose="020B0604020202020204" pitchFamily="34" charset="0"/>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xfrm>
            <a:off x="1039707" y="4788933"/>
            <a:ext cx="5723467" cy="45355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970192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640541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F7B833A7-7C44-4580-9DB9-B39FBB077D6A}" type="slidenum">
              <a:rPr lang="en-US" altLang="en-US" sz="1400">
                <a:latin typeface="Arial" panose="020B0604020202020204" pitchFamily="34" charset="0"/>
              </a:rPr>
              <a:pPr fontAlgn="base">
                <a:spcBef>
                  <a:spcPct val="0"/>
                </a:spcBef>
                <a:spcAft>
                  <a:spcPct val="0"/>
                </a:spcAft>
              </a:pPr>
              <a:t>34</a:t>
            </a:fld>
            <a:endParaRPr lang="en-US" altLang="en-US" sz="1400">
              <a:latin typeface="Arial" panose="020B0604020202020204" pitchFamily="34" charset="0"/>
            </a:endParaRPr>
          </a:p>
        </p:txBody>
      </p:sp>
      <p:sp>
        <p:nvSpPr>
          <p:cNvPr id="112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xfrm>
            <a:off x="1039707" y="4788933"/>
            <a:ext cx="5723467" cy="45355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916927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6A64B258-582C-47A4-A61F-18DDFDAC9ED7}" type="slidenum">
              <a:rPr lang="en-US" altLang="en-US" sz="1400">
                <a:latin typeface="Arial" panose="020B0604020202020204" pitchFamily="34" charset="0"/>
              </a:rPr>
              <a:pPr fontAlgn="base">
                <a:spcBef>
                  <a:spcPct val="0"/>
                </a:spcBef>
                <a:spcAft>
                  <a:spcPct val="0"/>
                </a:spcAft>
              </a:pPr>
              <a:t>38</a:t>
            </a:fld>
            <a:endParaRPr lang="en-US" altLang="en-US" sz="1400">
              <a:latin typeface="Arial" panose="020B0604020202020204" pitchFamily="34" charset="0"/>
            </a:endParaRPr>
          </a:p>
        </p:txBody>
      </p:sp>
      <p:sp>
        <p:nvSpPr>
          <p:cNvPr id="11776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7764" name="Rectangle 3"/>
          <p:cNvSpPr>
            <a:spLocks noGrp="1" noChangeArrowheads="1"/>
          </p:cNvSpPr>
          <p:nvPr>
            <p:ph type="body" idx="1"/>
          </p:nvPr>
        </p:nvSpPr>
        <p:spPr bwMode="auto">
          <a:xfrm>
            <a:off x="1039707" y="4788933"/>
            <a:ext cx="5723467" cy="4535566"/>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tLang="en-US" b="1" smtClean="0"/>
              <a:t>Pillow basalts on the south Pacific seafloor</a:t>
            </a:r>
            <a:r>
              <a:rPr lang="en-US" altLang="en-US" smtClean="0"/>
              <a:t> -- </a:t>
            </a:r>
            <a:r>
              <a:rPr lang="en-US" altLang="en-US" i="1" smtClean="0"/>
              <a:t>Courtesy of NOAA.</a:t>
            </a:r>
            <a:r>
              <a:rPr lang="en-US" altLang="en-US" smtClean="0"/>
              <a:t> http://www.geology.sdsu.edu/how_volcanoes_work/</a:t>
            </a:r>
          </a:p>
          <a:p>
            <a:pPr eaLnBrk="1" hangingPunct="1"/>
            <a:r>
              <a:rPr lang="en-US" altLang="en-US" b="1" smtClean="0">
                <a:hlinkClick r:id="rId3"/>
              </a:rPr>
              <a:t>www.nationalparklover.com/devils_postpile.htm</a:t>
            </a:r>
            <a:r>
              <a:rPr lang="en-US" altLang="en-US" smtClean="0"/>
              <a:t> </a:t>
            </a:r>
          </a:p>
          <a:p>
            <a:pPr eaLnBrk="1" hangingPunct="1"/>
            <a:r>
              <a:rPr lang="en-US" altLang="en-US" smtClean="0"/>
              <a:t>www.mii.oeg</a:t>
            </a:r>
          </a:p>
          <a:p>
            <a:pPr eaLnBrk="1" hangingPunct="1"/>
            <a:r>
              <a:rPr lang="en-US" altLang="en-US" smtClean="0"/>
              <a:t>http://www.pitt.edu/~cejones/GeoImages/2IgneousRocks/IgneousTextures/1CoarseGrained.html</a:t>
            </a:r>
          </a:p>
        </p:txBody>
      </p:sp>
    </p:spTree>
    <p:extLst>
      <p:ext uri="{BB962C8B-B14F-4D97-AF65-F5344CB8AC3E}">
        <p14:creationId xmlns:p14="http://schemas.microsoft.com/office/powerpoint/2010/main" val="1564301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E22EBE34-0367-4248-9952-20F6AB070F9A}" type="slidenum">
              <a:rPr lang="en-US" altLang="en-US" sz="1400">
                <a:latin typeface="Arial" panose="020B0604020202020204" pitchFamily="34" charset="0"/>
              </a:rPr>
              <a:pPr fontAlgn="base">
                <a:spcBef>
                  <a:spcPct val="0"/>
                </a:spcBef>
                <a:spcAft>
                  <a:spcPct val="0"/>
                </a:spcAft>
              </a:pPr>
              <a:t>40</a:t>
            </a:fld>
            <a:endParaRPr lang="en-US" altLang="en-US" sz="1400">
              <a:latin typeface="Arial" panose="020B0604020202020204" pitchFamily="34" charset="0"/>
            </a:endParaRPr>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989063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83646FD9-A000-4582-8888-717FE8B68FA9}" type="slidenum">
              <a:rPr lang="en-US" altLang="en-US" sz="1400">
                <a:latin typeface="Arial" panose="020B0604020202020204" pitchFamily="34" charset="0"/>
              </a:rPr>
              <a:pPr fontAlgn="base">
                <a:spcBef>
                  <a:spcPct val="0"/>
                </a:spcBef>
                <a:spcAft>
                  <a:spcPct val="0"/>
                </a:spcAft>
              </a:pPr>
              <a:t>41</a:t>
            </a:fld>
            <a:endParaRPr lang="en-US" altLang="en-US" sz="1400">
              <a:latin typeface="Arial" panose="020B0604020202020204" pitchFamily="34" charset="0"/>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488106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61A257E5-6571-4E8D-A011-FD0475281258}" type="slidenum">
              <a:rPr lang="en-US" altLang="en-US" sz="1400">
                <a:latin typeface="Arial" panose="020B0604020202020204" pitchFamily="34" charset="0"/>
              </a:rPr>
              <a:pPr fontAlgn="base">
                <a:spcBef>
                  <a:spcPct val="0"/>
                </a:spcBef>
                <a:spcAft>
                  <a:spcPct val="0"/>
                </a:spcAft>
              </a:pPr>
              <a:t>42</a:t>
            </a:fld>
            <a:endParaRPr lang="en-US" altLang="en-US" sz="1400">
              <a:latin typeface="Arial" panose="020B0604020202020204" pitchFamily="34" charset="0"/>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320188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A932B515-6E5A-4B0F-9F0D-6616EC8ABEE6}" type="slidenum">
              <a:rPr lang="en-US" altLang="en-US" sz="1400">
                <a:latin typeface="Arial" panose="020B0604020202020204" pitchFamily="34" charset="0"/>
              </a:rPr>
              <a:pPr fontAlgn="base">
                <a:spcBef>
                  <a:spcPct val="0"/>
                </a:spcBef>
                <a:spcAft>
                  <a:spcPct val="0"/>
                </a:spcAft>
              </a:pPr>
              <a:t>43</a:t>
            </a:fld>
            <a:endParaRPr lang="en-US" altLang="en-US" sz="1400">
              <a:latin typeface="Arial" panose="020B0604020202020204" pitchFamily="34" charset="0"/>
            </a:endParaRPr>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museum</a:t>
            </a:r>
          </a:p>
        </p:txBody>
      </p:sp>
    </p:spTree>
    <p:extLst>
      <p:ext uri="{BB962C8B-B14F-4D97-AF65-F5344CB8AC3E}">
        <p14:creationId xmlns:p14="http://schemas.microsoft.com/office/powerpoint/2010/main" val="2836829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D7FB5682-4187-4314-B569-C44889239871}" type="slidenum">
              <a:rPr lang="en-US" altLang="en-US" sz="1400">
                <a:latin typeface="Arial" panose="020B0604020202020204" pitchFamily="34" charset="0"/>
              </a:rPr>
              <a:pPr fontAlgn="base">
                <a:spcBef>
                  <a:spcPct val="0"/>
                </a:spcBef>
                <a:spcAft>
                  <a:spcPct val="0"/>
                </a:spcAft>
              </a:pPr>
              <a:t>45</a:t>
            </a:fld>
            <a:endParaRPr lang="en-US" altLang="en-US" sz="1400">
              <a:latin typeface="Arial" panose="020B0604020202020204" pitchFamily="34" charset="0"/>
            </a:endParaRPr>
          </a:p>
        </p:txBody>
      </p:sp>
    </p:spTree>
    <p:extLst>
      <p:ext uri="{BB962C8B-B14F-4D97-AF65-F5344CB8AC3E}">
        <p14:creationId xmlns:p14="http://schemas.microsoft.com/office/powerpoint/2010/main" val="92549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8BB93A92-BD6D-45D7-B13B-457E520885D1}" type="slidenum">
              <a:rPr lang="en-US" altLang="en-US" sz="1400">
                <a:latin typeface="Arial" panose="020B0604020202020204" pitchFamily="34" charset="0"/>
              </a:rPr>
              <a:pPr fontAlgn="base">
                <a:spcBef>
                  <a:spcPct val="0"/>
                </a:spcBef>
                <a:spcAft>
                  <a:spcPct val="0"/>
                </a:spcAft>
              </a:pPr>
              <a:t>46</a:t>
            </a:fld>
            <a:endParaRPr lang="en-US" altLang="en-US" sz="1400">
              <a:latin typeface="Arial" panose="020B0604020202020204" pitchFamily="34" charset="0"/>
            </a:endParaRPr>
          </a:p>
        </p:txBody>
      </p:sp>
    </p:spTree>
    <p:extLst>
      <p:ext uri="{BB962C8B-B14F-4D97-AF65-F5344CB8AC3E}">
        <p14:creationId xmlns:p14="http://schemas.microsoft.com/office/powerpoint/2010/main" val="1896944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94C6F7D2-503C-44D1-94D1-7694CC739CCE}" type="slidenum">
              <a:rPr lang="en-US" altLang="en-US" sz="1400">
                <a:latin typeface="Arial" panose="020B0604020202020204" pitchFamily="34" charset="0"/>
              </a:rPr>
              <a:pPr fontAlgn="base">
                <a:spcBef>
                  <a:spcPct val="0"/>
                </a:spcBef>
                <a:spcAft>
                  <a:spcPct val="0"/>
                </a:spcAft>
              </a:pPr>
              <a:t>47</a:t>
            </a:fld>
            <a:endParaRPr lang="en-US" altLang="en-US" sz="1400">
              <a:latin typeface="Arial" panose="020B0604020202020204" pitchFamily="34" charset="0"/>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8" name="Rectangle 3"/>
          <p:cNvSpPr>
            <a:spLocks noGrp="1" noChangeArrowheads="1"/>
          </p:cNvSpPr>
          <p:nvPr>
            <p:ph type="body" idx="1"/>
          </p:nvPr>
        </p:nvSpPr>
        <p:spPr bwMode="auto">
          <a:xfrm>
            <a:off x="1039707" y="4788933"/>
            <a:ext cx="5723467" cy="45355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621809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1915E260-2113-4A73-85F0-280741F95FDD}" type="slidenum">
              <a:rPr lang="en-US" altLang="en-US" sz="1400">
                <a:latin typeface="Arial" panose="020B0604020202020204" pitchFamily="34" charset="0"/>
              </a:rPr>
              <a:pPr fontAlgn="base">
                <a:spcBef>
                  <a:spcPct val="0"/>
                </a:spcBef>
                <a:spcAft>
                  <a:spcPct val="0"/>
                </a:spcAft>
              </a:pPr>
              <a:t>4</a:t>
            </a:fld>
            <a:endParaRPr lang="en-US" altLang="en-US" sz="1400">
              <a:latin typeface="Arial" panose="020B0604020202020204" pitchFamily="34"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xfrm>
            <a:off x="1039707" y="4788933"/>
            <a:ext cx="5723467" cy="45355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853102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89228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294546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7908825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165012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8207402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55AA1D5C-4531-4ED6-9013-1088D7709E6C}" type="slidenum">
              <a:rPr lang="en-US" altLang="en-US" sz="1400">
                <a:latin typeface="Arial" panose="020B0604020202020204" pitchFamily="34" charset="0"/>
              </a:rPr>
              <a:pPr fontAlgn="base">
                <a:spcBef>
                  <a:spcPct val="0"/>
                </a:spcBef>
                <a:spcAft>
                  <a:spcPct val="0"/>
                </a:spcAft>
              </a:pPr>
              <a:t>53</a:t>
            </a:fld>
            <a:endParaRPr lang="en-US" altLang="en-US" sz="1400">
              <a:latin typeface="Arial" panose="020B0604020202020204" pitchFamily="34" charset="0"/>
            </a:endParaRPr>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xfrm>
            <a:off x="1039707" y="4788933"/>
            <a:ext cx="5723467" cy="45355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529540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1AADBC04-FFE7-452D-BB5D-F8E974266D07}" type="slidenum">
              <a:rPr lang="en-US" altLang="en-US" sz="1400">
                <a:latin typeface="Arial" panose="020B0604020202020204" pitchFamily="34" charset="0"/>
              </a:rPr>
              <a:pPr fontAlgn="base">
                <a:spcBef>
                  <a:spcPct val="0"/>
                </a:spcBef>
                <a:spcAft>
                  <a:spcPct val="0"/>
                </a:spcAft>
              </a:pPr>
              <a:t>54</a:t>
            </a:fld>
            <a:endParaRPr lang="en-US" altLang="en-US" sz="1400">
              <a:latin typeface="Arial" panose="020B0604020202020204" pitchFamily="34" charset="0"/>
            </a:endParaRPr>
          </a:p>
        </p:txBody>
      </p:sp>
      <p:sp>
        <p:nvSpPr>
          <p:cNvPr id="148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4" name="Rectangle 3"/>
          <p:cNvSpPr>
            <a:spLocks noGrp="1" noChangeArrowheads="1"/>
          </p:cNvSpPr>
          <p:nvPr>
            <p:ph type="body" idx="1"/>
          </p:nvPr>
        </p:nvSpPr>
        <p:spPr bwMode="auto">
          <a:xfrm>
            <a:off x="1039707" y="4788933"/>
            <a:ext cx="5723467" cy="45355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0117770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B128A57F-21CC-4E2D-9B72-62255B9EFB04}" type="slidenum">
              <a:rPr lang="en-US" altLang="en-US" sz="1400">
                <a:latin typeface="Arial" panose="020B0604020202020204" pitchFamily="34" charset="0"/>
              </a:rPr>
              <a:pPr fontAlgn="base">
                <a:spcBef>
                  <a:spcPct val="0"/>
                </a:spcBef>
                <a:spcAft>
                  <a:spcPct val="0"/>
                </a:spcAft>
              </a:pPr>
              <a:t>55</a:t>
            </a:fld>
            <a:endParaRPr lang="en-US" altLang="en-US" sz="1400">
              <a:latin typeface="Arial" panose="020B0604020202020204" pitchFamily="34" charset="0"/>
            </a:endParaRPr>
          </a:p>
        </p:txBody>
      </p:sp>
      <p:sp>
        <p:nvSpPr>
          <p:cNvPr id="150531" name="Rectangle 2"/>
          <p:cNvSpPr>
            <a:spLocks noGrp="1" noRot="1" noChangeAspect="1" noChangeArrowheads="1" noTextEdit="1"/>
          </p:cNvSpPr>
          <p:nvPr>
            <p:ph type="sldImg"/>
          </p:nvPr>
        </p:nvSpPr>
        <p:spPr bwMode="auto">
          <a:xfrm>
            <a:off x="544513" y="757238"/>
            <a:ext cx="6716712" cy="37798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2" name="Rectangle 3"/>
          <p:cNvSpPr>
            <a:spLocks noGrp="1" noChangeArrowheads="1"/>
          </p:cNvSpPr>
          <p:nvPr>
            <p:ph type="body" idx="1"/>
          </p:nvPr>
        </p:nvSpPr>
        <p:spPr bwMode="auto">
          <a:xfrm>
            <a:off x="1039707" y="4788933"/>
            <a:ext cx="5723467" cy="45355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This figure shows oceanic-oceanic convergence. Reprinted by permission from Tarbuck, E. J., and Lutgens, F. K., Earth Science, 5th Ed. (Fig. 6.11), Merrill Publishing Company, 19133.</a:t>
            </a:r>
          </a:p>
        </p:txBody>
      </p:sp>
    </p:spTree>
    <p:extLst>
      <p:ext uri="{BB962C8B-B14F-4D97-AF65-F5344CB8AC3E}">
        <p14:creationId xmlns:p14="http://schemas.microsoft.com/office/powerpoint/2010/main" val="33293298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9906102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F62013F8-46F4-4A21-8880-83AB4D758287}" type="slidenum">
              <a:rPr lang="en-US" altLang="en-US" sz="1400">
                <a:latin typeface="Arial" panose="020B0604020202020204" pitchFamily="34" charset="0"/>
              </a:rPr>
              <a:pPr fontAlgn="base">
                <a:spcBef>
                  <a:spcPct val="0"/>
                </a:spcBef>
                <a:spcAft>
                  <a:spcPct val="0"/>
                </a:spcAft>
              </a:pPr>
              <a:t>59</a:t>
            </a:fld>
            <a:endParaRPr lang="en-US" altLang="en-US" sz="1400">
              <a:latin typeface="Arial" panose="020B0604020202020204" pitchFamily="34" charset="0"/>
            </a:endParaRPr>
          </a:p>
        </p:txBody>
      </p:sp>
      <p:sp>
        <p:nvSpPr>
          <p:cNvPr id="156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p:cNvSpPr>
            <a:spLocks noGrp="1" noChangeArrowheads="1"/>
          </p:cNvSpPr>
          <p:nvPr>
            <p:ph type="body" idx="1"/>
          </p:nvPr>
        </p:nvSpPr>
        <p:spPr bwMode="auto">
          <a:xfrm>
            <a:off x="1039707" y="4788933"/>
            <a:ext cx="5723467" cy="45355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43465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solidFill>
                  <a:schemeClr val="tx2"/>
                </a:solidFill>
              </a:rPr>
              <a:t>Source:  http://earthguide.ucsd.edu/earthguide/diagrams/layers/</a:t>
            </a:r>
          </a:p>
          <a:p>
            <a:endParaRPr lang="en-US" altLang="en-US" smtClean="0"/>
          </a:p>
        </p:txBody>
      </p:sp>
      <p:sp>
        <p:nvSpPr>
          <p:cNvPr id="4" name="Slide Number Placeholder 3"/>
          <p:cNvSpPr>
            <a:spLocks noGrp="1"/>
          </p:cNvSpPr>
          <p:nvPr>
            <p:ph type="sldNum" sz="quarter" idx="5"/>
          </p:nvPr>
        </p:nvSpPr>
        <p:spPr/>
        <p:txBody>
          <a:bodyPr/>
          <a:lstStyle/>
          <a:p>
            <a:pPr>
              <a:defRPr/>
            </a:pPr>
            <a:fld id="{82F5BA36-6661-4DF7-9D1E-64438579F96C}" type="slidenum">
              <a:rPr lang="en-US" smtClean="0"/>
              <a:pPr>
                <a:defRPr/>
              </a:pPr>
              <a:t>6</a:t>
            </a:fld>
            <a:endParaRPr lang="en-US"/>
          </a:p>
        </p:txBody>
      </p:sp>
    </p:spTree>
    <p:extLst>
      <p:ext uri="{BB962C8B-B14F-4D97-AF65-F5344CB8AC3E}">
        <p14:creationId xmlns:p14="http://schemas.microsoft.com/office/powerpoint/2010/main" val="2553043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55E87239-D262-409B-9F96-3CB4FFD17173}" type="slidenum">
              <a:rPr lang="en-US" altLang="en-US" sz="1400">
                <a:latin typeface="Arial" panose="020B0604020202020204" pitchFamily="34" charset="0"/>
              </a:rPr>
              <a:pPr fontAlgn="base">
                <a:spcBef>
                  <a:spcPct val="0"/>
                </a:spcBef>
                <a:spcAft>
                  <a:spcPct val="0"/>
                </a:spcAft>
              </a:pPr>
              <a:t>60</a:t>
            </a:fld>
            <a:endParaRPr lang="en-US" altLang="en-US" sz="1400">
              <a:latin typeface="Arial" panose="020B0604020202020204" pitchFamily="34" charset="0"/>
            </a:endParaRPr>
          </a:p>
        </p:txBody>
      </p:sp>
      <p:sp>
        <p:nvSpPr>
          <p:cNvPr id="15872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5872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1778293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1347608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099027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780484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91EB27B4-A651-45E8-9550-3E0500F4205E}" type="slidenum">
              <a:rPr lang="en-US" altLang="en-US" sz="1400">
                <a:latin typeface="Arial" panose="020B0604020202020204" pitchFamily="34" charset="0"/>
              </a:rPr>
              <a:pPr fontAlgn="base">
                <a:spcBef>
                  <a:spcPct val="0"/>
                </a:spcBef>
                <a:spcAft>
                  <a:spcPct val="0"/>
                </a:spcAft>
              </a:pPr>
              <a:t>64</a:t>
            </a:fld>
            <a:endParaRPr lang="en-US" altLang="en-US" sz="1400">
              <a:latin typeface="Arial" panose="020B0604020202020204" pitchFamily="34" charset="0"/>
            </a:endParaRPr>
          </a:p>
        </p:txBody>
      </p:sp>
      <p:sp>
        <p:nvSpPr>
          <p:cNvPr id="166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8496435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8774950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FB766575-154D-4651-9323-3EFD608E6C4E}" type="slidenum">
              <a:rPr lang="en-US" altLang="en-US" sz="1400">
                <a:latin typeface="Arial" panose="020B0604020202020204" pitchFamily="34" charset="0"/>
              </a:rPr>
              <a:pPr fontAlgn="base">
                <a:spcBef>
                  <a:spcPct val="0"/>
                </a:spcBef>
                <a:spcAft>
                  <a:spcPct val="0"/>
                </a:spcAft>
              </a:pPr>
              <a:t>66</a:t>
            </a:fld>
            <a:endParaRPr lang="en-US" altLang="en-US" sz="1400">
              <a:latin typeface="Arial" panose="020B0604020202020204" pitchFamily="34" charset="0"/>
            </a:endParaRPr>
          </a:p>
        </p:txBody>
      </p:sp>
      <p:sp>
        <p:nvSpPr>
          <p:cNvPr id="171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2" name="Rectangle 3"/>
          <p:cNvSpPr>
            <a:spLocks noGrp="1" noChangeArrowheads="1"/>
          </p:cNvSpPr>
          <p:nvPr>
            <p:ph type="body" idx="1"/>
          </p:nvPr>
        </p:nvSpPr>
        <p:spPr bwMode="auto">
          <a:xfrm>
            <a:off x="1039707" y="4788933"/>
            <a:ext cx="5723467" cy="45355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106843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A5A5481E-731D-405E-BEE1-398D6F474D28}" type="slidenum">
              <a:rPr lang="en-US" altLang="en-US" sz="1400">
                <a:latin typeface="Arial" panose="020B0604020202020204" pitchFamily="34" charset="0"/>
              </a:rPr>
              <a:pPr fontAlgn="base">
                <a:spcBef>
                  <a:spcPct val="0"/>
                </a:spcBef>
                <a:spcAft>
                  <a:spcPct val="0"/>
                </a:spcAft>
              </a:pPr>
              <a:t>67</a:t>
            </a:fld>
            <a:endParaRPr lang="en-US" altLang="en-US" sz="1400">
              <a:latin typeface="Arial" panose="020B0604020202020204" pitchFamily="34" charset="0"/>
            </a:endParaRPr>
          </a:p>
        </p:txBody>
      </p:sp>
      <p:sp>
        <p:nvSpPr>
          <p:cNvPr id="1730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60" name="Rectangle 3"/>
          <p:cNvSpPr>
            <a:spLocks noGrp="1" noChangeArrowheads="1"/>
          </p:cNvSpPr>
          <p:nvPr>
            <p:ph type="body" idx="1"/>
          </p:nvPr>
        </p:nvSpPr>
        <p:spPr bwMode="auto">
          <a:xfrm>
            <a:off x="1039707" y="4788933"/>
            <a:ext cx="5723467" cy="45355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4496609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64648182-721B-43F8-82B8-F67B6BA1F35F}" type="slidenum">
              <a:rPr lang="en-US" altLang="en-US" sz="1400">
                <a:latin typeface="Arial" panose="020B0604020202020204" pitchFamily="34" charset="0"/>
              </a:rPr>
              <a:pPr fontAlgn="base">
                <a:spcBef>
                  <a:spcPct val="0"/>
                </a:spcBef>
                <a:spcAft>
                  <a:spcPct val="0"/>
                </a:spcAft>
              </a:pPr>
              <a:t>68</a:t>
            </a:fld>
            <a:endParaRPr lang="en-US" altLang="en-US" sz="1400">
              <a:latin typeface="Arial" panose="020B0604020202020204" pitchFamily="34" charset="0"/>
            </a:endParaRPr>
          </a:p>
        </p:txBody>
      </p:sp>
      <p:sp>
        <p:nvSpPr>
          <p:cNvPr id="175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8" name="Rectangle 3"/>
          <p:cNvSpPr>
            <a:spLocks noGrp="1" noChangeArrowheads="1"/>
          </p:cNvSpPr>
          <p:nvPr>
            <p:ph type="body" idx="1"/>
          </p:nvPr>
        </p:nvSpPr>
        <p:spPr bwMode="auto">
          <a:xfrm>
            <a:off x="1039707" y="4788933"/>
            <a:ext cx="5723467" cy="45355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3359216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47D37D97-8F81-4F80-AD7A-61A7347DEC68}" type="slidenum">
              <a:rPr lang="en-US" altLang="en-US" sz="1400">
                <a:latin typeface="Arial" panose="020B0604020202020204" pitchFamily="34" charset="0"/>
              </a:rPr>
              <a:pPr fontAlgn="base">
                <a:spcBef>
                  <a:spcPct val="0"/>
                </a:spcBef>
                <a:spcAft>
                  <a:spcPct val="0"/>
                </a:spcAft>
              </a:pPr>
              <a:t>69</a:t>
            </a:fld>
            <a:endParaRPr lang="en-US" altLang="en-US" sz="1400">
              <a:latin typeface="Arial" panose="020B0604020202020204" pitchFamily="34" charset="0"/>
            </a:endParaRPr>
          </a:p>
        </p:txBody>
      </p:sp>
      <p:sp>
        <p:nvSpPr>
          <p:cNvPr id="177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6" name="Rectangle 3"/>
          <p:cNvSpPr>
            <a:spLocks noGrp="1" noChangeArrowheads="1"/>
          </p:cNvSpPr>
          <p:nvPr>
            <p:ph type="body" idx="1"/>
          </p:nvPr>
        </p:nvSpPr>
        <p:spPr bwMode="auto">
          <a:xfrm>
            <a:off x="1039707" y="4788933"/>
            <a:ext cx="5723467" cy="45355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964654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20C51820-BC6C-4441-835C-3C4744B712E0}" type="slidenum">
              <a:rPr lang="en-US" smtClean="0"/>
              <a:pPr>
                <a:defRPr/>
              </a:pPr>
              <a:t>11</a:t>
            </a:fld>
            <a:endParaRPr lang="en-US"/>
          </a:p>
        </p:txBody>
      </p:sp>
    </p:spTree>
    <p:extLst>
      <p:ext uri="{BB962C8B-B14F-4D97-AF65-F5344CB8AC3E}">
        <p14:creationId xmlns:p14="http://schemas.microsoft.com/office/powerpoint/2010/main" val="1291286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8C5EBB0B-A829-4811-845C-6F18D351CB12}" type="slidenum">
              <a:rPr lang="en-US" altLang="en-US" sz="1400">
                <a:latin typeface="Arial" panose="020B0604020202020204" pitchFamily="34" charset="0"/>
              </a:rPr>
              <a:pPr fontAlgn="base">
                <a:spcBef>
                  <a:spcPct val="0"/>
                </a:spcBef>
                <a:spcAft>
                  <a:spcPct val="0"/>
                </a:spcAft>
              </a:pPr>
              <a:t>71</a:t>
            </a:fld>
            <a:endParaRPr lang="en-US" altLang="en-US" sz="1400">
              <a:latin typeface="Arial" panose="020B0604020202020204" pitchFamily="34" charset="0"/>
            </a:endParaRPr>
          </a:p>
        </p:txBody>
      </p:sp>
      <p:sp>
        <p:nvSpPr>
          <p:cNvPr id="18022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8022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5514306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832E830E-E9ED-4D57-9476-3CF331F26220}" type="slidenum">
              <a:rPr lang="en-US" altLang="en-US" sz="1400">
                <a:latin typeface="Arial" panose="020B0604020202020204" pitchFamily="34" charset="0"/>
              </a:rPr>
              <a:pPr fontAlgn="base">
                <a:spcBef>
                  <a:spcPct val="0"/>
                </a:spcBef>
                <a:spcAft>
                  <a:spcPct val="0"/>
                </a:spcAft>
              </a:pPr>
              <a:t>72</a:t>
            </a:fld>
            <a:endParaRPr lang="en-US" altLang="en-US" sz="1400">
              <a:latin typeface="Arial" panose="020B0604020202020204" pitchFamily="34" charset="0"/>
            </a:endParaRPr>
          </a:p>
        </p:txBody>
      </p:sp>
      <p:sp>
        <p:nvSpPr>
          <p:cNvPr id="18227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8227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277530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91604B1D-33E6-49C5-A509-5C3A88C69548}" type="slidenum">
              <a:rPr lang="en-US" altLang="en-US" sz="1400">
                <a:latin typeface="Arial" panose="020B0604020202020204" pitchFamily="34" charset="0"/>
              </a:rPr>
              <a:pPr fontAlgn="base">
                <a:spcBef>
                  <a:spcPct val="0"/>
                </a:spcBef>
                <a:spcAft>
                  <a:spcPct val="0"/>
                </a:spcAft>
              </a:pPr>
              <a:t>74</a:t>
            </a:fld>
            <a:endParaRPr lang="en-US" altLang="en-US" sz="1400">
              <a:latin typeface="Arial" panose="020B0604020202020204" pitchFamily="34" charset="0"/>
            </a:endParaRPr>
          </a:p>
        </p:txBody>
      </p:sp>
      <p:sp>
        <p:nvSpPr>
          <p:cNvPr id="18534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8534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1023044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61F5F9CB-BE81-4347-A811-D629EF3C3C6C}" type="slidenum">
              <a:rPr lang="en-US" altLang="en-US" sz="1400">
                <a:latin typeface="Arial" panose="020B0604020202020204" pitchFamily="34" charset="0"/>
              </a:rPr>
              <a:pPr fontAlgn="base">
                <a:spcBef>
                  <a:spcPct val="0"/>
                </a:spcBef>
                <a:spcAft>
                  <a:spcPct val="0"/>
                </a:spcAft>
              </a:pPr>
              <a:t>75</a:t>
            </a:fld>
            <a:endParaRPr lang="en-US" altLang="en-US" sz="1400">
              <a:latin typeface="Arial" panose="020B0604020202020204" pitchFamily="34" charset="0"/>
            </a:endParaRPr>
          </a:p>
        </p:txBody>
      </p:sp>
      <p:sp>
        <p:nvSpPr>
          <p:cNvPr id="18739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8739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070462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1992">
              <a:spcBef>
                <a:spcPct val="30000"/>
              </a:spcBef>
              <a:defRPr sz="1300">
                <a:solidFill>
                  <a:schemeClr val="tx1"/>
                </a:solidFill>
                <a:latin typeface="Calibri" panose="020F0502020204030204" pitchFamily="34" charset="0"/>
              </a:defRPr>
            </a:lvl1pPr>
            <a:lvl2pPr marL="785372" indent="-302066" defTabSz="1021992">
              <a:spcBef>
                <a:spcPct val="30000"/>
              </a:spcBef>
              <a:defRPr sz="1300">
                <a:solidFill>
                  <a:schemeClr val="tx1"/>
                </a:solidFill>
                <a:latin typeface="Calibri" panose="020F0502020204030204" pitchFamily="34" charset="0"/>
              </a:defRPr>
            </a:lvl2pPr>
            <a:lvl3pPr marL="1208265" indent="-241653" defTabSz="1021992">
              <a:spcBef>
                <a:spcPct val="30000"/>
              </a:spcBef>
              <a:defRPr sz="1300">
                <a:solidFill>
                  <a:schemeClr val="tx1"/>
                </a:solidFill>
                <a:latin typeface="Calibri" panose="020F0502020204030204" pitchFamily="34" charset="0"/>
              </a:defRPr>
            </a:lvl3pPr>
            <a:lvl4pPr marL="1691571" indent="-241653" defTabSz="1021992">
              <a:spcBef>
                <a:spcPct val="30000"/>
              </a:spcBef>
              <a:defRPr sz="1300">
                <a:solidFill>
                  <a:schemeClr val="tx1"/>
                </a:solidFill>
                <a:latin typeface="Calibri" panose="020F0502020204030204" pitchFamily="34" charset="0"/>
              </a:defRPr>
            </a:lvl4pPr>
            <a:lvl5pPr marL="2174878" indent="-241653" defTabSz="1021992">
              <a:spcBef>
                <a:spcPct val="30000"/>
              </a:spcBef>
              <a:defRPr sz="1300">
                <a:solidFill>
                  <a:schemeClr val="tx1"/>
                </a:solidFill>
                <a:latin typeface="Calibri" panose="020F0502020204030204" pitchFamily="34" charset="0"/>
              </a:defRPr>
            </a:lvl5pPr>
            <a:lvl6pPr marL="2658184" indent="-241653" defTabSz="1021992" eaLnBrk="0" fontAlgn="base" hangingPunct="0">
              <a:spcBef>
                <a:spcPct val="30000"/>
              </a:spcBef>
              <a:spcAft>
                <a:spcPct val="0"/>
              </a:spcAft>
              <a:defRPr sz="1300">
                <a:solidFill>
                  <a:schemeClr val="tx1"/>
                </a:solidFill>
                <a:latin typeface="Calibri" panose="020F0502020204030204" pitchFamily="34" charset="0"/>
              </a:defRPr>
            </a:lvl6pPr>
            <a:lvl7pPr marL="3141490" indent="-241653" defTabSz="1021992" eaLnBrk="0" fontAlgn="base" hangingPunct="0">
              <a:spcBef>
                <a:spcPct val="30000"/>
              </a:spcBef>
              <a:spcAft>
                <a:spcPct val="0"/>
              </a:spcAft>
              <a:defRPr sz="1300">
                <a:solidFill>
                  <a:schemeClr val="tx1"/>
                </a:solidFill>
                <a:latin typeface="Calibri" panose="020F0502020204030204" pitchFamily="34" charset="0"/>
              </a:defRPr>
            </a:lvl7pPr>
            <a:lvl8pPr marL="3624796" indent="-241653" defTabSz="1021992" eaLnBrk="0" fontAlgn="base" hangingPunct="0">
              <a:spcBef>
                <a:spcPct val="30000"/>
              </a:spcBef>
              <a:spcAft>
                <a:spcPct val="0"/>
              </a:spcAft>
              <a:defRPr sz="1300">
                <a:solidFill>
                  <a:schemeClr val="tx1"/>
                </a:solidFill>
                <a:latin typeface="Calibri" panose="020F0502020204030204" pitchFamily="34" charset="0"/>
              </a:defRPr>
            </a:lvl8pPr>
            <a:lvl9pPr marL="4108102" indent="-241653" defTabSz="1021992" eaLnBrk="0" fontAlgn="base" hangingPunct="0">
              <a:spcBef>
                <a:spcPct val="30000"/>
              </a:spcBef>
              <a:spcAft>
                <a:spcPct val="0"/>
              </a:spcAft>
              <a:defRPr sz="1300">
                <a:solidFill>
                  <a:schemeClr val="tx1"/>
                </a:solidFill>
                <a:latin typeface="Calibri" panose="020F0502020204030204" pitchFamily="34" charset="0"/>
              </a:defRPr>
            </a:lvl9pPr>
          </a:lstStyle>
          <a:p>
            <a:pPr fontAlgn="base">
              <a:spcBef>
                <a:spcPct val="0"/>
              </a:spcBef>
              <a:spcAft>
                <a:spcPct val="0"/>
              </a:spcAft>
            </a:pPr>
            <a:fld id="{F01614F4-0746-489E-AEC0-334180BFDB99}" type="slidenum">
              <a:rPr lang="en-US" altLang="en-US" sz="1400">
                <a:latin typeface="Arial" panose="020B0604020202020204" pitchFamily="34" charset="0"/>
              </a:rPr>
              <a:pPr fontAlgn="base">
                <a:spcBef>
                  <a:spcPct val="0"/>
                </a:spcBef>
                <a:spcAft>
                  <a:spcPct val="0"/>
                </a:spcAft>
              </a:pPr>
              <a:t>79</a:t>
            </a:fld>
            <a:endParaRPr lang="en-US" altLang="en-US" sz="1400">
              <a:latin typeface="Arial" panose="020B0604020202020204" pitchFamily="34" charset="0"/>
            </a:endParaRPr>
          </a:p>
        </p:txBody>
      </p:sp>
      <p:sp>
        <p:nvSpPr>
          <p:cNvPr id="192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Rectangle 3"/>
          <p:cNvSpPr>
            <a:spLocks noGrp="1" noChangeArrowheads="1"/>
          </p:cNvSpPr>
          <p:nvPr>
            <p:ph type="body" idx="1"/>
          </p:nvPr>
        </p:nvSpPr>
        <p:spPr bwMode="auto">
          <a:xfrm>
            <a:off x="1039707" y="4788933"/>
            <a:ext cx="5723467" cy="45355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406827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http://en.wikipedia.org/wiki/Mohorovi%C4%8Di%C4%87_discontinuity</a:t>
            </a:r>
          </a:p>
        </p:txBody>
      </p:sp>
      <p:sp>
        <p:nvSpPr>
          <p:cNvPr id="4" name="Slide Number Placeholder 3"/>
          <p:cNvSpPr>
            <a:spLocks noGrp="1"/>
          </p:cNvSpPr>
          <p:nvPr>
            <p:ph type="sldNum" sz="quarter" idx="5"/>
          </p:nvPr>
        </p:nvSpPr>
        <p:spPr/>
        <p:txBody>
          <a:bodyPr/>
          <a:lstStyle/>
          <a:p>
            <a:pPr>
              <a:defRPr/>
            </a:pPr>
            <a:fld id="{6B1A7352-D5EF-4F8C-BD4F-D6C9994CC48A}" type="slidenum">
              <a:rPr lang="en-US" smtClean="0"/>
              <a:pPr>
                <a:defRPr/>
              </a:pPr>
              <a:t>12</a:t>
            </a:fld>
            <a:endParaRPr lang="en-US"/>
          </a:p>
        </p:txBody>
      </p:sp>
    </p:spTree>
    <p:extLst>
      <p:ext uri="{BB962C8B-B14F-4D97-AF65-F5344CB8AC3E}">
        <p14:creationId xmlns:p14="http://schemas.microsoft.com/office/powerpoint/2010/main" val="345542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http://en.wikipedia.org/wiki/Mohorovi%C4%8Di%C4%87_discontinuity</a:t>
            </a:r>
          </a:p>
        </p:txBody>
      </p:sp>
      <p:sp>
        <p:nvSpPr>
          <p:cNvPr id="4" name="Slide Number Placeholder 3"/>
          <p:cNvSpPr>
            <a:spLocks noGrp="1"/>
          </p:cNvSpPr>
          <p:nvPr>
            <p:ph type="sldNum" sz="quarter" idx="5"/>
          </p:nvPr>
        </p:nvSpPr>
        <p:spPr/>
        <p:txBody>
          <a:bodyPr/>
          <a:lstStyle/>
          <a:p>
            <a:pPr>
              <a:defRPr/>
            </a:pPr>
            <a:fld id="{4B093BBC-6C15-41B8-BAC3-06D755E8FD01}" type="slidenum">
              <a:rPr lang="en-US" smtClean="0"/>
              <a:pPr>
                <a:defRPr/>
              </a:pPr>
              <a:t>13</a:t>
            </a:fld>
            <a:endParaRPr lang="en-US"/>
          </a:p>
        </p:txBody>
      </p:sp>
    </p:spTree>
    <p:extLst>
      <p:ext uri="{BB962C8B-B14F-4D97-AF65-F5344CB8AC3E}">
        <p14:creationId xmlns:p14="http://schemas.microsoft.com/office/powerpoint/2010/main" val="3776885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http://en.wikipedia.org/wiki/Asthenosphere</a:t>
            </a:r>
          </a:p>
          <a:p>
            <a:r>
              <a:rPr lang="en-US" altLang="en-US" smtClean="0"/>
              <a:t>http://pubs.usgs.gov/gip/interior/</a:t>
            </a:r>
          </a:p>
        </p:txBody>
      </p:sp>
      <p:sp>
        <p:nvSpPr>
          <p:cNvPr id="4" name="Slide Number Placeholder 3"/>
          <p:cNvSpPr>
            <a:spLocks noGrp="1"/>
          </p:cNvSpPr>
          <p:nvPr>
            <p:ph type="sldNum" sz="quarter" idx="5"/>
          </p:nvPr>
        </p:nvSpPr>
        <p:spPr/>
        <p:txBody>
          <a:bodyPr/>
          <a:lstStyle/>
          <a:p>
            <a:pPr>
              <a:defRPr/>
            </a:pPr>
            <a:fld id="{A588BD07-42C6-4942-8FD4-52EE6167DFDD}" type="slidenum">
              <a:rPr lang="en-US" smtClean="0"/>
              <a:pPr>
                <a:defRPr/>
              </a:pPr>
              <a:t>14</a:t>
            </a:fld>
            <a:endParaRPr lang="en-US"/>
          </a:p>
        </p:txBody>
      </p:sp>
    </p:spTree>
    <p:extLst>
      <p:ext uri="{BB962C8B-B14F-4D97-AF65-F5344CB8AC3E}">
        <p14:creationId xmlns:p14="http://schemas.microsoft.com/office/powerpoint/2010/main" val="2734285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http://en.wikipedia.org/wiki/Mantle_%28geology%29</a:t>
            </a:r>
          </a:p>
          <a:p>
            <a:r>
              <a:rPr lang="en-US" altLang="en-US" smtClean="0"/>
              <a:t>http://pubs.usgs.gov/gip/interior/</a:t>
            </a:r>
          </a:p>
        </p:txBody>
      </p:sp>
      <p:sp>
        <p:nvSpPr>
          <p:cNvPr id="4" name="Slide Number Placeholder 3"/>
          <p:cNvSpPr>
            <a:spLocks noGrp="1"/>
          </p:cNvSpPr>
          <p:nvPr>
            <p:ph type="sldNum" sz="quarter" idx="5"/>
          </p:nvPr>
        </p:nvSpPr>
        <p:spPr/>
        <p:txBody>
          <a:bodyPr/>
          <a:lstStyle/>
          <a:p>
            <a:pPr>
              <a:defRPr/>
            </a:pPr>
            <a:fld id="{BA250BD6-B5C0-459E-B94A-33BF1B630BCE}" type="slidenum">
              <a:rPr lang="en-US" smtClean="0"/>
              <a:pPr>
                <a:defRPr/>
              </a:pPr>
              <a:t>15</a:t>
            </a:fld>
            <a:endParaRPr lang="en-US"/>
          </a:p>
        </p:txBody>
      </p:sp>
    </p:spTree>
    <p:extLst>
      <p:ext uri="{BB962C8B-B14F-4D97-AF65-F5344CB8AC3E}">
        <p14:creationId xmlns:p14="http://schemas.microsoft.com/office/powerpoint/2010/main" val="4171554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6994" y="758952"/>
            <a:ext cx="10055781" cy="3566160"/>
          </a:xfrm>
        </p:spPr>
        <p:txBody>
          <a:bodyPr anchor="b">
            <a:normAutofit/>
          </a:bodyPr>
          <a:lstStyle>
            <a:lvl1pPr algn="l">
              <a:lnSpc>
                <a:spcPct val="85000"/>
              </a:lnSpc>
              <a:defRPr sz="7998"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099764" y="4455620"/>
            <a:ext cx="10055781" cy="1143000"/>
          </a:xfrm>
        </p:spPr>
        <p:txBody>
          <a:bodyPr lIns="91440" rIns="91440">
            <a:normAutofit/>
          </a:bodyPr>
          <a:lstStyle>
            <a:lvl1pPr marL="0" indent="0" algn="l">
              <a:buNone/>
              <a:defRPr sz="2399" cap="all" spc="200" baseline="0">
                <a:solidFill>
                  <a:schemeClr val="tx2"/>
                </a:solidFill>
                <a:latin typeface="+mj-lt"/>
              </a:defRPr>
            </a:lvl1pPr>
            <a:lvl2pPr marL="457063" indent="0" algn="ctr">
              <a:buNone/>
              <a:defRPr sz="23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7/14/2015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214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7/14/2015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130891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2628" y="414779"/>
            <a:ext cx="262821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7982" y="414778"/>
            <a:ext cx="7732286"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7/14/2015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157474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7/14/2015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DF28FB93-0A08-4E7D-8E63-9EFA29F1E093}" type="slidenum">
              <a:rPr lang="en-US" smtClean="0"/>
              <a:pPr/>
              <a:t>‹#›</a:t>
            </a:fld>
            <a:endParaRPr lang="en-US"/>
          </a:p>
        </p:txBody>
      </p:sp>
    </p:spTree>
    <p:extLst>
      <p:ext uri="{BB962C8B-B14F-4D97-AF65-F5344CB8AC3E}">
        <p14:creationId xmlns:p14="http://schemas.microsoft.com/office/powerpoint/2010/main" val="17326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4" y="758952"/>
            <a:ext cx="10055781" cy="3566160"/>
          </a:xfrm>
        </p:spPr>
        <p:txBody>
          <a:bodyPr anchor="b" anchorCtr="0">
            <a:normAutofit/>
          </a:bodyPr>
          <a:lstStyle>
            <a:lvl1pPr>
              <a:lnSpc>
                <a:spcPct val="85000"/>
              </a:lnSpc>
              <a:defRPr sz="7998"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6994" y="4453128"/>
            <a:ext cx="10055781" cy="1143000"/>
          </a:xfrm>
        </p:spPr>
        <p:txBody>
          <a:bodyPr lIns="91440" rIns="91440" anchor="t" anchorCtr="0">
            <a:normAutofit/>
          </a:bodyPr>
          <a:lstStyle>
            <a:lvl1pPr marL="0" indent="0">
              <a:buNone/>
              <a:defRPr sz="2399" cap="all" spc="200" baseline="0">
                <a:solidFill>
                  <a:schemeClr val="tx2"/>
                </a:solidFill>
                <a:latin typeface="+mj-lt"/>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7/14/2015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cxnSp>
        <p:nvCxnSpPr>
          <p:cNvPr id="9" name="Straight Connector 8"/>
          <p:cNvCxnSpPr/>
          <p:nvPr/>
        </p:nvCxnSpPr>
        <p:spPr>
          <a:xfrm>
            <a:off x="1207344" y="4343400"/>
            <a:ext cx="987294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51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6994" y="286604"/>
            <a:ext cx="10055781"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6993" y="1845734"/>
            <a:ext cx="4936474"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6301" y="1845735"/>
            <a:ext cx="4936474"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smtClean="0"/>
              <a:pPr/>
              <a:t>7/14/2015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284444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6994" y="286604"/>
            <a:ext cx="10055781"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6994"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6994" y="2582334"/>
            <a:ext cx="4936474"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6301" y="1846052"/>
            <a:ext cx="4936474"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6301" y="2582334"/>
            <a:ext cx="4936474"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smtClean="0"/>
              <a:pPr/>
              <a:t>7/14/2015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363085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smtClean="0"/>
              <a:pPr/>
              <a:t>7/14/2015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137069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565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E36636D-D922-432D-A958-524484B5923D}" type="datetimeFigureOut">
              <a:rPr lang="en-US" smtClean="0"/>
              <a:pPr/>
              <a:t>7/14/2015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294620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7" y="0"/>
            <a:ext cx="404973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39019" y="0"/>
            <a:ext cx="639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081" y="594359"/>
            <a:ext cx="3199567" cy="2286000"/>
          </a:xfrm>
        </p:spPr>
        <p:txBody>
          <a:bodyPr anchor="b">
            <a:normAutofit/>
          </a:bodyPr>
          <a:lstStyle>
            <a:lvl1pPr>
              <a:defRPr sz="3599"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799350" y="731520"/>
            <a:ext cx="6490549"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081" y="2926080"/>
            <a:ext cx="3199567" cy="3379124"/>
          </a:xfrm>
        </p:spPr>
        <p:txBody>
          <a:bodyPr lIns="91440" rIns="91440">
            <a:normAutofit/>
          </a:bodyPr>
          <a:lstStyle>
            <a:lvl1pPr marL="0" indent="0">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391" y="6459786"/>
            <a:ext cx="2617828" cy="365125"/>
          </a:xfrm>
        </p:spPr>
        <p:txBody>
          <a:bodyPr/>
          <a:lstStyle>
            <a:lvl1pPr algn="l">
              <a:defRPr/>
            </a:lvl1pPr>
          </a:lstStyle>
          <a:p>
            <a:fld id="{8E36636D-D922-432D-A958-524484B5923D}" type="datetimeFigureOut">
              <a:rPr lang="en-US" smtClean="0"/>
              <a:pPr/>
              <a:t>7/14/2015</a:t>
            </a:fld>
            <a:endParaRPr lang="en-US"/>
          </a:p>
        </p:txBody>
      </p:sp>
      <p:sp>
        <p:nvSpPr>
          <p:cNvPr id="6" name="Footer Placeholder 5"/>
          <p:cNvSpPr>
            <a:spLocks noGrp="1"/>
          </p:cNvSpPr>
          <p:nvPr>
            <p:ph type="ftr" sz="quarter" idx="11"/>
          </p:nvPr>
        </p:nvSpPr>
        <p:spPr>
          <a:xfrm>
            <a:off x="4799350" y="6459786"/>
            <a:ext cx="464699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F28FB93-0A08-4E7D-8E63-9EFA29F1E093}" type="slidenum">
              <a:rPr lang="en-US" smtClean="0"/>
              <a:pPr/>
              <a:t>‹#›</a:t>
            </a:fld>
            <a:endParaRPr lang="en-US"/>
          </a:p>
        </p:txBody>
      </p:sp>
    </p:spTree>
    <p:extLst>
      <p:ext uri="{BB962C8B-B14F-4D97-AF65-F5344CB8AC3E}">
        <p14:creationId xmlns:p14="http://schemas.microsoft.com/office/powerpoint/2010/main" val="416309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565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565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6994" y="5074920"/>
            <a:ext cx="10110630" cy="822960"/>
          </a:xfrm>
        </p:spPr>
        <p:txBody>
          <a:bodyPr lIns="91440" tIns="0" rIns="91440" bIns="0" anchor="b">
            <a:noAutofit/>
          </a:bodyPr>
          <a:lstStyle>
            <a:lvl1pPr>
              <a:defRPr sz="3599"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88810" cy="4915076"/>
          </a:xfrm>
          <a:blipFill>
            <a:blip r:embed="rId2"/>
            <a:stretch>
              <a:fillRect/>
            </a:stretch>
          </a:blipFill>
        </p:spPr>
        <p:txBody>
          <a:bodyPr lIns="457200" tIns="457200" anchor="t"/>
          <a:lstStyle>
            <a:lvl1pPr marL="0" indent="0">
              <a:buNone/>
              <a:defRPr sz="3199">
                <a:solidFill>
                  <a:schemeClr val="bg1"/>
                </a:solidFill>
              </a:defRPr>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smtClean="0"/>
              <a:t>Click icon to add picture</a:t>
            </a:r>
            <a:endParaRPr lang="en-US" dirty="0"/>
          </a:p>
        </p:txBody>
      </p:sp>
      <p:sp>
        <p:nvSpPr>
          <p:cNvPr id="4" name="Text Placeholder 3"/>
          <p:cNvSpPr>
            <a:spLocks noGrp="1"/>
          </p:cNvSpPr>
          <p:nvPr>
            <p:ph type="body" sz="half" idx="2"/>
          </p:nvPr>
        </p:nvSpPr>
        <p:spPr>
          <a:xfrm>
            <a:off x="1096994" y="5907023"/>
            <a:ext cx="1011063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7/14/2015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Tree>
    <p:extLst>
      <p:ext uri="{BB962C8B-B14F-4D97-AF65-F5344CB8AC3E}">
        <p14:creationId xmlns:p14="http://schemas.microsoft.com/office/powerpoint/2010/main" val="206435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88826"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6994" y="286604"/>
            <a:ext cx="10055781"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6994" y="1845734"/>
            <a:ext cx="1005578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6995" y="6459786"/>
            <a:ext cx="2471627" cy="365125"/>
          </a:xfrm>
          <a:prstGeom prst="rect">
            <a:avLst/>
          </a:prstGeom>
        </p:spPr>
        <p:txBody>
          <a:bodyPr vert="horz" lIns="91440" tIns="45720" rIns="91440" bIns="45720" rtlCol="0" anchor="ctr"/>
          <a:lstStyle>
            <a:lvl1pPr algn="l">
              <a:defRPr sz="900">
                <a:solidFill>
                  <a:srgbClr val="FFFFFF"/>
                </a:solidFill>
              </a:defRPr>
            </a:lvl1pPr>
          </a:lstStyle>
          <a:p>
            <a:fld id="{8E36636D-D922-432D-A958-524484B5923D}" type="datetimeFigureOut">
              <a:rPr lang="en-US" smtClean="0"/>
              <a:pPr/>
              <a:t>7/14/2015</a:t>
            </a:fld>
            <a:endParaRPr lang="en-US"/>
          </a:p>
        </p:txBody>
      </p:sp>
      <p:sp>
        <p:nvSpPr>
          <p:cNvPr id="5" name="Footer Placeholder 4"/>
          <p:cNvSpPr>
            <a:spLocks noGrp="1"/>
          </p:cNvSpPr>
          <p:nvPr>
            <p:ph type="ftr" sz="quarter" idx="3"/>
          </p:nvPr>
        </p:nvSpPr>
        <p:spPr>
          <a:xfrm>
            <a:off x="3685225" y="6459786"/>
            <a:ext cx="482154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818812" y="6459786"/>
            <a:ext cx="1311683" cy="365125"/>
          </a:xfrm>
          <a:prstGeom prst="rect">
            <a:avLst/>
          </a:prstGeom>
        </p:spPr>
        <p:txBody>
          <a:bodyPr vert="horz" lIns="91440" tIns="45720" rIns="91440" bIns="45720" rtlCol="0" anchor="ctr"/>
          <a:lstStyle>
            <a:lvl1pPr algn="r">
              <a:defRPr sz="1050">
                <a:solidFill>
                  <a:srgbClr val="FFFFFF"/>
                </a:solidFill>
              </a:defRPr>
            </a:lvl1pPr>
          </a:lstStyle>
          <a:p>
            <a:fld id="{DF28FB93-0A08-4E7D-8E63-9EFA29F1E093}" type="slidenum">
              <a:rPr lang="en-US" smtClean="0"/>
              <a:pPr/>
              <a:t>‹#›</a:t>
            </a:fld>
            <a:endParaRPr lang="en-US"/>
          </a:p>
        </p:txBody>
      </p:sp>
      <p:cxnSp>
        <p:nvCxnSpPr>
          <p:cNvPr id="10" name="Straight Connector 9"/>
          <p:cNvCxnSpPr/>
          <p:nvPr/>
        </p:nvCxnSpPr>
        <p:spPr>
          <a:xfrm>
            <a:off x="1193221" y="1737845"/>
            <a:ext cx="9964364"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4440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126" rtl="0" eaLnBrk="1" latinLnBrk="0" hangingPunct="1">
        <a:lnSpc>
          <a:spcPct val="85000"/>
        </a:lnSpc>
        <a:spcBef>
          <a:spcPct val="0"/>
        </a:spcBef>
        <a:buNone/>
        <a:defRPr sz="4799" kern="1200" spc="-50" baseline="0">
          <a:solidFill>
            <a:schemeClr val="tx1">
              <a:lumMod val="75000"/>
              <a:lumOff val="25000"/>
            </a:schemeClr>
          </a:solidFill>
          <a:latin typeface="+mj-lt"/>
          <a:ea typeface="+mj-ea"/>
          <a:cs typeface="+mj-cs"/>
        </a:defRPr>
      </a:lvl1pPr>
    </p:titleStyle>
    <p:body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hyperlink" Target="http://education.randmcnally.com/classroom/rmc/viewLargerMapImage.do?mapFileName=RMC_World_Tectonics4.png&amp;imageTitle=Plate%20Tectonics%20Map"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hyperlink" Target="http://www.cyberphysics.co.uk/topics/earth/geophysics/Seismic%20Waves%20Reading.ht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cyberphysics.co.uk/topics/earth/geophysics/Seismic%20Waves%20Reading.htm"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vulcan.wr.usgs.gov/Glossary/PlateTectonics/Maps/map_plate_tectonics_world.html" TargetMode="External"/><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http://oceanexplorer.noaa.gov/facts/plate-boundaries.html"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geo.arizona.edu/geo5xx/geos577/projects/mooney/Mechanics.htm"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esci.umn.edu/courses/1001/Summer_Session/CourseReview.htm" TargetMode="External"/><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laueruptions.blogspot.com/"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laueruptions.blogspot.com/2009/05/we-thought-wed-seen-it-all.html"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laueruptions.blogspot.com/"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hyperlink" Target="http://laueruptions.blogspot.com/2009/05/we-thought-wed-seen-it-all.html" TargetMode="Externa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hyperlink" Target="http://laueruptions.blogspot.com/"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hyperlink" Target="http://laueruptions.blogspot.com/2009/05/we-thought-wed-seen-it-all.html" TargetMode="Externa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www.pmel.noaa.gov/acoustics/images/apr08_webmovie.mov" TargetMode="External"/><Relationship Id="rId5" Type="http://schemas.openxmlformats.org/officeDocument/2006/relationships/image" Target="../media/image46.jpeg"/><Relationship Id="rId4" Type="http://schemas.openxmlformats.org/officeDocument/2006/relationships/hyperlink" Target="http://news.nationalgeographic.com/news/bigphotos/4668941.htm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dailymail.co.uk/sciencetech/article-1385589/The-growing-gap-Eurasia-North-American-tectonic-plates.html#ixzz1MpfCJZTF"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www.dailymail.co.uk/sciencetech/article-1385589/The-growing-gap-Eurasia-North-American-tectonic-plates.html#ixzz1MpfCJZT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extremetech.com/extreme/154357-earths-core-is-much-hotter-than-previously-thought-hotter-than-the-surface-of-the-sun"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hyperlink" Target="http://commons.wikimedia.org/wiki/File:Himalaya_composite.jpg" TargetMode="External"/><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hyperlink" Target="19592_Siqueiros2.mov" TargetMode="External"/><Relationship Id="rId4" Type="http://schemas.openxmlformats.org/officeDocument/2006/relationships/hyperlink" Target="http://www.whoi.edu/oceanus/viewImage.do?id=49514&amp;aid=29566"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s://acontent.atutorspaces.com/home/course/content.php?_cid=639"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s://en.wikipedia.org/wiki/File:Hawaii_hotspot_cross-sectional_diagram.jpg" TargetMode="External"/><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oundwaves.usgs.gov/2009/01/pubs.html" TargetMode="External"/><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hyperlink" Target="http://en.wikipedia.org/wiki/Great_Blue_Hole"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earthobservatory.nasa.gov/Features/Coral/printall.php" TargetMode="External"/><Relationship Id="rId2" Type="http://schemas.openxmlformats.org/officeDocument/2006/relationships/image" Target="../media/image82.jpeg"/><Relationship Id="rId1" Type="http://schemas.openxmlformats.org/officeDocument/2006/relationships/slideLayout" Target="../slideLayouts/slideLayout6.xml"/><Relationship Id="rId5" Type="http://schemas.openxmlformats.org/officeDocument/2006/relationships/hyperlink" Target="http://news.nationalgeographic.com/news/2009/04/photogalleries/best-pictures-of-earth/photo3.html" TargetMode="External"/><Relationship Id="rId4" Type="http://schemas.openxmlformats.org/officeDocument/2006/relationships/image" Target="../media/image83.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Plate Tectonics</a:t>
            </a:r>
            <a:endParaRPr lang="en-US" dirty="0"/>
          </a:p>
        </p:txBody>
      </p:sp>
      <p:sp>
        <p:nvSpPr>
          <p:cNvPr id="3" name="Subtitle 2"/>
          <p:cNvSpPr>
            <a:spLocks noGrp="1"/>
          </p:cNvSpPr>
          <p:nvPr>
            <p:ph type="subTitle" idx="1"/>
          </p:nvPr>
        </p:nvSpPr>
        <p:spPr/>
        <p:txBody>
          <a:bodyPr/>
          <a:lstStyle/>
          <a:p>
            <a:r>
              <a:rPr lang="en-US" dirty="0" smtClean="0"/>
              <a:t>Subtitle</a:t>
            </a:r>
            <a:endParaRPr lang="en-US" dirty="0"/>
          </a:p>
        </p:txBody>
      </p:sp>
    </p:spTree>
    <p:extLst>
      <p:ext uri="{BB962C8B-B14F-4D97-AF65-F5344CB8AC3E}">
        <p14:creationId xmlns:p14="http://schemas.microsoft.com/office/powerpoint/2010/main" val="270754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50012"/>
            <a:ext cx="2785337" cy="555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Callout 1 (Accent Bar) 20"/>
          <p:cNvSpPr/>
          <p:nvPr/>
        </p:nvSpPr>
        <p:spPr>
          <a:xfrm>
            <a:off x="3580467" y="5144641"/>
            <a:ext cx="3656648" cy="645944"/>
          </a:xfrm>
          <a:prstGeom prst="accentCallout1">
            <a:avLst>
              <a:gd name="adj1" fmla="val 18750"/>
              <a:gd name="adj2" fmla="val -8333"/>
              <a:gd name="adj3" fmla="val -198865"/>
              <a:gd name="adj4" fmla="val -89231"/>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Inner Core</a:t>
            </a:r>
          </a:p>
        </p:txBody>
      </p:sp>
      <p:sp>
        <p:nvSpPr>
          <p:cNvPr id="13" name="Line Callout 1 (Accent Bar) 12"/>
          <p:cNvSpPr/>
          <p:nvPr/>
        </p:nvSpPr>
        <p:spPr>
          <a:xfrm>
            <a:off x="3580467" y="600812"/>
            <a:ext cx="3656648" cy="645945"/>
          </a:xfrm>
          <a:prstGeom prst="accentCallout1">
            <a:avLst>
              <a:gd name="adj1" fmla="val 18750"/>
              <a:gd name="adj2" fmla="val -8333"/>
              <a:gd name="adj3" fmla="val 129870"/>
              <a:gd name="adj4" fmla="val -44911"/>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002060"/>
                </a:solidFill>
              </a:rPr>
              <a:t>Crust (Continental &amp; Oceanic)</a:t>
            </a:r>
          </a:p>
        </p:txBody>
      </p:sp>
      <p:sp>
        <p:nvSpPr>
          <p:cNvPr id="14" name="Line Callout 1 (Accent Bar) 13"/>
          <p:cNvSpPr/>
          <p:nvPr/>
        </p:nvSpPr>
        <p:spPr>
          <a:xfrm>
            <a:off x="3580467" y="1372136"/>
            <a:ext cx="3656648" cy="645945"/>
          </a:xfrm>
          <a:prstGeom prst="accentCallout1">
            <a:avLst>
              <a:gd name="adj1" fmla="val 18750"/>
              <a:gd name="adj2" fmla="val -8333"/>
              <a:gd name="adj3" fmla="val 102574"/>
              <a:gd name="adj4" fmla="val -335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1"/>
                </a:solidFill>
              </a:rPr>
              <a:t>Lithosphere</a:t>
            </a:r>
          </a:p>
        </p:txBody>
      </p:sp>
      <p:sp>
        <p:nvSpPr>
          <p:cNvPr id="15" name="Line Callout 1 (Accent Bar) 14"/>
          <p:cNvSpPr/>
          <p:nvPr/>
        </p:nvSpPr>
        <p:spPr>
          <a:xfrm>
            <a:off x="3580467" y="2594193"/>
            <a:ext cx="3656648" cy="645945"/>
          </a:xfrm>
          <a:prstGeom prst="accentCallout1">
            <a:avLst>
              <a:gd name="adj1" fmla="val 18750"/>
              <a:gd name="adj2" fmla="val -8333"/>
              <a:gd name="adj3" fmla="val 102574"/>
              <a:gd name="adj4" fmla="val -33508"/>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Asthenosphere</a:t>
            </a:r>
          </a:p>
        </p:txBody>
      </p:sp>
      <p:sp>
        <p:nvSpPr>
          <p:cNvPr id="16" name="Line Callout 1 (Accent Bar) 15"/>
          <p:cNvSpPr/>
          <p:nvPr/>
        </p:nvSpPr>
        <p:spPr>
          <a:xfrm>
            <a:off x="3580467" y="3392497"/>
            <a:ext cx="3656648" cy="645944"/>
          </a:xfrm>
          <a:prstGeom prst="accentCallout1">
            <a:avLst>
              <a:gd name="adj1" fmla="val 18750"/>
              <a:gd name="adj2" fmla="val -8333"/>
              <a:gd name="adj3" fmla="val 57908"/>
              <a:gd name="adj4" fmla="val -48859"/>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Mesosphere</a:t>
            </a:r>
          </a:p>
        </p:txBody>
      </p:sp>
      <p:sp>
        <p:nvSpPr>
          <p:cNvPr id="17" name="Line Callout 1 (Accent Bar) 16"/>
          <p:cNvSpPr/>
          <p:nvPr/>
        </p:nvSpPr>
        <p:spPr>
          <a:xfrm>
            <a:off x="3580467" y="4382839"/>
            <a:ext cx="3656648" cy="645944"/>
          </a:xfrm>
          <a:prstGeom prst="accentCallout1">
            <a:avLst>
              <a:gd name="adj1" fmla="val 18750"/>
              <a:gd name="adj2" fmla="val -8333"/>
              <a:gd name="adj3" fmla="val -78570"/>
              <a:gd name="adj4" fmla="val -64648"/>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Outer Core</a:t>
            </a:r>
          </a:p>
        </p:txBody>
      </p:sp>
      <p:sp>
        <p:nvSpPr>
          <p:cNvPr id="19" name="Double Wave 18"/>
          <p:cNvSpPr/>
          <p:nvPr/>
        </p:nvSpPr>
        <p:spPr>
          <a:xfrm>
            <a:off x="3580467" y="2130764"/>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err="1"/>
              <a:t>Mohorovičić</a:t>
            </a:r>
            <a:r>
              <a:rPr lang="en-US" sz="1799" dirty="0"/>
              <a:t> discontinuity</a:t>
            </a:r>
          </a:p>
        </p:txBody>
      </p:sp>
      <p:sp>
        <p:nvSpPr>
          <p:cNvPr id="12" name="Rectangle 11"/>
          <p:cNvSpPr/>
          <p:nvPr/>
        </p:nvSpPr>
        <p:spPr>
          <a:xfrm>
            <a:off x="3199566" y="418298"/>
            <a:ext cx="4189909" cy="953839"/>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20" name="Double Wave 19"/>
          <p:cNvSpPr/>
          <p:nvPr/>
        </p:nvSpPr>
        <p:spPr>
          <a:xfrm>
            <a:off x="3580467" y="3121106"/>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t>Transition zone</a:t>
            </a:r>
          </a:p>
        </p:txBody>
      </p:sp>
      <p:sp>
        <p:nvSpPr>
          <p:cNvPr id="9" name="Rectangle 8"/>
          <p:cNvSpPr/>
          <p:nvPr/>
        </p:nvSpPr>
        <p:spPr>
          <a:xfrm>
            <a:off x="3199566" y="2130764"/>
            <a:ext cx="4342269" cy="3907407"/>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11" name="Line Callout 1 (Accent Bar) 10"/>
          <p:cNvSpPr/>
          <p:nvPr/>
        </p:nvSpPr>
        <p:spPr>
          <a:xfrm>
            <a:off x="8151276" y="650012"/>
            <a:ext cx="3809008" cy="5978555"/>
          </a:xfrm>
          <a:prstGeom prst="accentCallout1">
            <a:avLst>
              <a:gd name="adj1" fmla="val 18750"/>
              <a:gd name="adj2" fmla="val -8333"/>
              <a:gd name="adj3" fmla="val 34824"/>
              <a:gd name="adj4" fmla="val -23034"/>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2799" b="1" u="sng" dirty="0">
                <a:solidFill>
                  <a:schemeClr val="tx1"/>
                </a:solidFill>
              </a:rPr>
              <a:t>Lithosphere</a:t>
            </a:r>
          </a:p>
          <a:p>
            <a:pPr>
              <a:defRPr/>
            </a:pPr>
            <a:endParaRPr lang="en-US" sz="1799" dirty="0">
              <a:solidFill>
                <a:schemeClr val="tx1"/>
              </a:solidFill>
            </a:endParaRPr>
          </a:p>
          <a:p>
            <a:pPr>
              <a:defRPr/>
            </a:pPr>
            <a:r>
              <a:rPr lang="en-US" sz="1799" dirty="0">
                <a:solidFill>
                  <a:schemeClr val="tx1"/>
                </a:solidFill>
              </a:rPr>
              <a:t>Floating solids displace water equal to their mass.</a:t>
            </a:r>
          </a:p>
          <a:p>
            <a:pPr>
              <a:defRPr/>
            </a:pPr>
            <a:endParaRPr lang="en-US" sz="1799" dirty="0">
              <a:solidFill>
                <a:schemeClr val="tx1"/>
              </a:solidFill>
            </a:endParaRPr>
          </a:p>
          <a:p>
            <a:pPr>
              <a:defRPr/>
            </a:pPr>
            <a:r>
              <a:rPr lang="en-US" sz="1799" dirty="0">
                <a:solidFill>
                  <a:schemeClr val="tx1"/>
                </a:solidFill>
              </a:rPr>
              <a:t>Continental Lith.  ~ 150 km thick</a:t>
            </a:r>
          </a:p>
          <a:p>
            <a:pPr>
              <a:defRPr/>
            </a:pPr>
            <a:r>
              <a:rPr lang="en-US" sz="1799" dirty="0">
                <a:solidFill>
                  <a:schemeClr val="tx1"/>
                </a:solidFill>
              </a:rPr>
              <a:t>Granitic crust ~35-40 km thick.</a:t>
            </a:r>
          </a:p>
          <a:p>
            <a:pPr marL="285664" indent="-285664">
              <a:buFont typeface="Arial" panose="020B0604020202020204" pitchFamily="34" charset="0"/>
              <a:buChar char="•"/>
              <a:defRPr/>
            </a:pPr>
            <a:r>
              <a:rPr lang="en-US" sz="1799" dirty="0">
                <a:solidFill>
                  <a:schemeClr val="tx1"/>
                </a:solidFill>
              </a:rPr>
              <a:t>Lighter (less dense)</a:t>
            </a:r>
          </a:p>
          <a:p>
            <a:pPr marL="285664" indent="-285664">
              <a:buFont typeface="Arial" panose="020B0604020202020204" pitchFamily="34" charset="0"/>
              <a:buChar char="•"/>
              <a:defRPr/>
            </a:pPr>
            <a:r>
              <a:rPr lang="en-US" sz="1799" dirty="0">
                <a:solidFill>
                  <a:schemeClr val="tx1"/>
                </a:solidFill>
              </a:rPr>
              <a:t>More buoyant – Floats higher.</a:t>
            </a:r>
          </a:p>
          <a:p>
            <a:pPr>
              <a:defRPr/>
            </a:pPr>
            <a:endParaRPr lang="en-US" sz="1799" dirty="0">
              <a:solidFill>
                <a:schemeClr val="tx1"/>
              </a:solidFill>
            </a:endParaRPr>
          </a:p>
        </p:txBody>
      </p:sp>
      <p:pic>
        <p:nvPicPr>
          <p:cNvPr id="77838"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213" y="3992417"/>
            <a:ext cx="3766156" cy="255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6747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0012"/>
            <a:ext cx="2785337" cy="555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Callout 1 (Accent Bar) 20"/>
          <p:cNvSpPr/>
          <p:nvPr/>
        </p:nvSpPr>
        <p:spPr>
          <a:xfrm>
            <a:off x="3580467" y="5144641"/>
            <a:ext cx="3656648" cy="645944"/>
          </a:xfrm>
          <a:prstGeom prst="accentCallout1">
            <a:avLst>
              <a:gd name="adj1" fmla="val 18750"/>
              <a:gd name="adj2" fmla="val -8333"/>
              <a:gd name="adj3" fmla="val -198865"/>
              <a:gd name="adj4" fmla="val -89231"/>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Inner Core</a:t>
            </a:r>
          </a:p>
        </p:txBody>
      </p:sp>
      <p:sp>
        <p:nvSpPr>
          <p:cNvPr id="13" name="Line Callout 1 (Accent Bar) 12"/>
          <p:cNvSpPr/>
          <p:nvPr/>
        </p:nvSpPr>
        <p:spPr>
          <a:xfrm>
            <a:off x="3580467" y="600812"/>
            <a:ext cx="3656648" cy="645945"/>
          </a:xfrm>
          <a:prstGeom prst="accentCallout1">
            <a:avLst>
              <a:gd name="adj1" fmla="val 18750"/>
              <a:gd name="adj2" fmla="val -8333"/>
              <a:gd name="adj3" fmla="val 129870"/>
              <a:gd name="adj4" fmla="val -44911"/>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002060"/>
                </a:solidFill>
              </a:rPr>
              <a:t>Crust (Continental &amp; Oceanic)</a:t>
            </a:r>
          </a:p>
        </p:txBody>
      </p:sp>
      <p:sp>
        <p:nvSpPr>
          <p:cNvPr id="14" name="Line Callout 1 (Accent Bar) 13"/>
          <p:cNvSpPr/>
          <p:nvPr/>
        </p:nvSpPr>
        <p:spPr>
          <a:xfrm>
            <a:off x="3580467" y="1372136"/>
            <a:ext cx="3656648" cy="645945"/>
          </a:xfrm>
          <a:prstGeom prst="accentCallout1">
            <a:avLst>
              <a:gd name="adj1" fmla="val 18750"/>
              <a:gd name="adj2" fmla="val -8333"/>
              <a:gd name="adj3" fmla="val 102574"/>
              <a:gd name="adj4" fmla="val -335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1"/>
                </a:solidFill>
              </a:rPr>
              <a:t>Lithosphere</a:t>
            </a:r>
          </a:p>
        </p:txBody>
      </p:sp>
      <p:sp>
        <p:nvSpPr>
          <p:cNvPr id="15" name="Line Callout 1 (Accent Bar) 14"/>
          <p:cNvSpPr/>
          <p:nvPr/>
        </p:nvSpPr>
        <p:spPr>
          <a:xfrm>
            <a:off x="3580467" y="2594193"/>
            <a:ext cx="3656648" cy="645945"/>
          </a:xfrm>
          <a:prstGeom prst="accentCallout1">
            <a:avLst>
              <a:gd name="adj1" fmla="val 18750"/>
              <a:gd name="adj2" fmla="val -8333"/>
              <a:gd name="adj3" fmla="val 102574"/>
              <a:gd name="adj4" fmla="val -33508"/>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Asthenosphere</a:t>
            </a:r>
          </a:p>
        </p:txBody>
      </p:sp>
      <p:sp>
        <p:nvSpPr>
          <p:cNvPr id="16" name="Line Callout 1 (Accent Bar) 15"/>
          <p:cNvSpPr/>
          <p:nvPr/>
        </p:nvSpPr>
        <p:spPr>
          <a:xfrm>
            <a:off x="3580467" y="3392497"/>
            <a:ext cx="3656648" cy="645944"/>
          </a:xfrm>
          <a:prstGeom prst="accentCallout1">
            <a:avLst>
              <a:gd name="adj1" fmla="val 18750"/>
              <a:gd name="adj2" fmla="val -8333"/>
              <a:gd name="adj3" fmla="val 57908"/>
              <a:gd name="adj4" fmla="val -48859"/>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Mesosphere</a:t>
            </a:r>
          </a:p>
        </p:txBody>
      </p:sp>
      <p:sp>
        <p:nvSpPr>
          <p:cNvPr id="17" name="Line Callout 1 (Accent Bar) 16"/>
          <p:cNvSpPr/>
          <p:nvPr/>
        </p:nvSpPr>
        <p:spPr>
          <a:xfrm>
            <a:off x="3580467" y="4382839"/>
            <a:ext cx="3656648" cy="645944"/>
          </a:xfrm>
          <a:prstGeom prst="accentCallout1">
            <a:avLst>
              <a:gd name="adj1" fmla="val 18750"/>
              <a:gd name="adj2" fmla="val -8333"/>
              <a:gd name="adj3" fmla="val -78570"/>
              <a:gd name="adj4" fmla="val -64648"/>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Outer Core</a:t>
            </a:r>
          </a:p>
        </p:txBody>
      </p:sp>
      <p:sp>
        <p:nvSpPr>
          <p:cNvPr id="19" name="Double Wave 18"/>
          <p:cNvSpPr/>
          <p:nvPr/>
        </p:nvSpPr>
        <p:spPr>
          <a:xfrm>
            <a:off x="3580467" y="2130764"/>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err="1"/>
              <a:t>Mohorovičić</a:t>
            </a:r>
            <a:r>
              <a:rPr lang="en-US" sz="1799" dirty="0"/>
              <a:t> discontinuity</a:t>
            </a:r>
          </a:p>
        </p:txBody>
      </p:sp>
      <p:sp>
        <p:nvSpPr>
          <p:cNvPr id="12" name="Rectangle 11"/>
          <p:cNvSpPr/>
          <p:nvPr/>
        </p:nvSpPr>
        <p:spPr>
          <a:xfrm>
            <a:off x="3199566" y="418298"/>
            <a:ext cx="4189909" cy="953839"/>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20" name="Double Wave 19"/>
          <p:cNvSpPr/>
          <p:nvPr/>
        </p:nvSpPr>
        <p:spPr>
          <a:xfrm>
            <a:off x="3580467" y="3121106"/>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t>Transition zone</a:t>
            </a:r>
          </a:p>
        </p:txBody>
      </p:sp>
      <p:sp>
        <p:nvSpPr>
          <p:cNvPr id="9" name="Rectangle 8"/>
          <p:cNvSpPr/>
          <p:nvPr/>
        </p:nvSpPr>
        <p:spPr>
          <a:xfrm>
            <a:off x="3199566" y="2130764"/>
            <a:ext cx="4342269" cy="3907407"/>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11" name="Line Callout 1 (Accent Bar) 10"/>
          <p:cNvSpPr/>
          <p:nvPr/>
        </p:nvSpPr>
        <p:spPr>
          <a:xfrm>
            <a:off x="8151276" y="650012"/>
            <a:ext cx="3809008" cy="5978555"/>
          </a:xfrm>
          <a:prstGeom prst="accentCallout1">
            <a:avLst>
              <a:gd name="adj1" fmla="val 18750"/>
              <a:gd name="adj2" fmla="val -8333"/>
              <a:gd name="adj3" fmla="val 34824"/>
              <a:gd name="adj4" fmla="val -23034"/>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2799" b="1" u="sng" dirty="0">
                <a:solidFill>
                  <a:schemeClr val="tx1"/>
                </a:solidFill>
              </a:rPr>
              <a:t>Lithosphere</a:t>
            </a:r>
          </a:p>
          <a:p>
            <a:pPr>
              <a:defRPr/>
            </a:pPr>
            <a:endParaRPr lang="en-US" sz="1799" dirty="0">
              <a:solidFill>
                <a:schemeClr val="tx1"/>
              </a:solidFill>
            </a:endParaRPr>
          </a:p>
          <a:p>
            <a:pPr>
              <a:defRPr/>
            </a:pPr>
            <a:r>
              <a:rPr lang="en-US" sz="1799" dirty="0">
                <a:solidFill>
                  <a:schemeClr val="tx1"/>
                </a:solidFill>
              </a:rPr>
              <a:t>Floating solids displace water equal to their mass.</a:t>
            </a:r>
          </a:p>
          <a:p>
            <a:pPr>
              <a:defRPr/>
            </a:pPr>
            <a:endParaRPr lang="en-US" sz="1799" dirty="0">
              <a:solidFill>
                <a:schemeClr val="tx1"/>
              </a:solidFill>
            </a:endParaRPr>
          </a:p>
          <a:p>
            <a:pPr>
              <a:defRPr/>
            </a:pPr>
            <a:r>
              <a:rPr lang="en-US" sz="1799" dirty="0">
                <a:solidFill>
                  <a:schemeClr val="tx1"/>
                </a:solidFill>
              </a:rPr>
              <a:t>Oceanic Lith.  ~ 7 - 133 km thick</a:t>
            </a:r>
          </a:p>
          <a:p>
            <a:pPr>
              <a:defRPr/>
            </a:pPr>
            <a:r>
              <a:rPr lang="en-US" sz="1799" dirty="0">
                <a:solidFill>
                  <a:schemeClr val="tx1"/>
                </a:solidFill>
              </a:rPr>
              <a:t>Basaltic crust ~7 - 10 km thick.</a:t>
            </a:r>
          </a:p>
          <a:p>
            <a:pPr marL="285664" indent="-285664">
              <a:buFont typeface="Arial" panose="020B0604020202020204" pitchFamily="34" charset="0"/>
              <a:buChar char="•"/>
              <a:defRPr/>
            </a:pPr>
            <a:r>
              <a:rPr lang="en-US" sz="1799" dirty="0">
                <a:solidFill>
                  <a:schemeClr val="tx1"/>
                </a:solidFill>
              </a:rPr>
              <a:t>Heavier (more dense)</a:t>
            </a:r>
          </a:p>
          <a:p>
            <a:pPr marL="285664" indent="-285664">
              <a:buFont typeface="Arial" panose="020B0604020202020204" pitchFamily="34" charset="0"/>
              <a:buChar char="•"/>
              <a:defRPr/>
            </a:pPr>
            <a:r>
              <a:rPr lang="en-US" sz="1799" dirty="0">
                <a:solidFill>
                  <a:schemeClr val="tx1"/>
                </a:solidFill>
              </a:rPr>
              <a:t>Less buoyant – sinks lower</a:t>
            </a:r>
          </a:p>
          <a:p>
            <a:pPr>
              <a:defRPr/>
            </a:pPr>
            <a:endParaRPr lang="en-US" sz="1799" dirty="0">
              <a:solidFill>
                <a:schemeClr val="tx1"/>
              </a:solidFill>
            </a:endParaRPr>
          </a:p>
        </p:txBody>
      </p:sp>
      <p:pic>
        <p:nvPicPr>
          <p:cNvPr id="78862"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213" y="3992417"/>
            <a:ext cx="3766156" cy="255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10416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0012"/>
            <a:ext cx="2785337" cy="555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Callout 1 (Accent Bar) 20"/>
          <p:cNvSpPr/>
          <p:nvPr/>
        </p:nvSpPr>
        <p:spPr>
          <a:xfrm>
            <a:off x="3580467" y="5144641"/>
            <a:ext cx="3656648" cy="645944"/>
          </a:xfrm>
          <a:prstGeom prst="accentCallout1">
            <a:avLst>
              <a:gd name="adj1" fmla="val 18750"/>
              <a:gd name="adj2" fmla="val -8333"/>
              <a:gd name="adj3" fmla="val -198865"/>
              <a:gd name="adj4" fmla="val -89231"/>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Inner Core</a:t>
            </a:r>
          </a:p>
        </p:txBody>
      </p:sp>
      <p:sp>
        <p:nvSpPr>
          <p:cNvPr id="13" name="Line Callout 1 (Accent Bar) 12"/>
          <p:cNvSpPr/>
          <p:nvPr/>
        </p:nvSpPr>
        <p:spPr>
          <a:xfrm>
            <a:off x="3580467" y="600812"/>
            <a:ext cx="3656648" cy="645945"/>
          </a:xfrm>
          <a:prstGeom prst="accentCallout1">
            <a:avLst>
              <a:gd name="adj1" fmla="val 18750"/>
              <a:gd name="adj2" fmla="val -8333"/>
              <a:gd name="adj3" fmla="val 129870"/>
              <a:gd name="adj4" fmla="val -44911"/>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002060"/>
                </a:solidFill>
              </a:rPr>
              <a:t>Crust (Continental &amp; Oceanic)</a:t>
            </a:r>
          </a:p>
        </p:txBody>
      </p:sp>
      <p:sp>
        <p:nvSpPr>
          <p:cNvPr id="14" name="Line Callout 1 (Accent Bar) 13"/>
          <p:cNvSpPr/>
          <p:nvPr/>
        </p:nvSpPr>
        <p:spPr>
          <a:xfrm>
            <a:off x="3580467" y="1372136"/>
            <a:ext cx="3656648" cy="645945"/>
          </a:xfrm>
          <a:prstGeom prst="accentCallout1">
            <a:avLst>
              <a:gd name="adj1" fmla="val 18750"/>
              <a:gd name="adj2" fmla="val -8333"/>
              <a:gd name="adj3" fmla="val 102574"/>
              <a:gd name="adj4" fmla="val -335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1"/>
                </a:solidFill>
              </a:rPr>
              <a:t>Lithosphere</a:t>
            </a:r>
          </a:p>
        </p:txBody>
      </p:sp>
      <p:sp>
        <p:nvSpPr>
          <p:cNvPr id="15" name="Line Callout 1 (Accent Bar) 14"/>
          <p:cNvSpPr/>
          <p:nvPr/>
        </p:nvSpPr>
        <p:spPr>
          <a:xfrm>
            <a:off x="3580467" y="2594193"/>
            <a:ext cx="3656648" cy="645945"/>
          </a:xfrm>
          <a:prstGeom prst="accentCallout1">
            <a:avLst>
              <a:gd name="adj1" fmla="val 18750"/>
              <a:gd name="adj2" fmla="val -8333"/>
              <a:gd name="adj3" fmla="val 102574"/>
              <a:gd name="adj4" fmla="val -33508"/>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Asthenosphere</a:t>
            </a:r>
          </a:p>
        </p:txBody>
      </p:sp>
      <p:sp>
        <p:nvSpPr>
          <p:cNvPr id="16" name="Line Callout 1 (Accent Bar) 15"/>
          <p:cNvSpPr/>
          <p:nvPr/>
        </p:nvSpPr>
        <p:spPr>
          <a:xfrm>
            <a:off x="3580467" y="3392497"/>
            <a:ext cx="3656648" cy="645944"/>
          </a:xfrm>
          <a:prstGeom prst="accentCallout1">
            <a:avLst>
              <a:gd name="adj1" fmla="val 18750"/>
              <a:gd name="adj2" fmla="val -8333"/>
              <a:gd name="adj3" fmla="val 57908"/>
              <a:gd name="adj4" fmla="val -48859"/>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Mesosphere</a:t>
            </a:r>
          </a:p>
        </p:txBody>
      </p:sp>
      <p:sp>
        <p:nvSpPr>
          <p:cNvPr id="17" name="Line Callout 1 (Accent Bar) 16"/>
          <p:cNvSpPr/>
          <p:nvPr/>
        </p:nvSpPr>
        <p:spPr>
          <a:xfrm>
            <a:off x="3580467" y="4382839"/>
            <a:ext cx="3656648" cy="645944"/>
          </a:xfrm>
          <a:prstGeom prst="accentCallout1">
            <a:avLst>
              <a:gd name="adj1" fmla="val 18750"/>
              <a:gd name="adj2" fmla="val -8333"/>
              <a:gd name="adj3" fmla="val -78570"/>
              <a:gd name="adj4" fmla="val -64648"/>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Outer Core</a:t>
            </a:r>
          </a:p>
        </p:txBody>
      </p:sp>
      <p:sp>
        <p:nvSpPr>
          <p:cNvPr id="19" name="Double Wave 18"/>
          <p:cNvSpPr/>
          <p:nvPr/>
        </p:nvSpPr>
        <p:spPr>
          <a:xfrm>
            <a:off x="3580467" y="2130764"/>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err="1"/>
              <a:t>Mohorovičić</a:t>
            </a:r>
            <a:r>
              <a:rPr lang="en-US" sz="1799" dirty="0"/>
              <a:t> discontinuity</a:t>
            </a:r>
          </a:p>
        </p:txBody>
      </p:sp>
      <p:sp>
        <p:nvSpPr>
          <p:cNvPr id="12" name="Rectangle 11"/>
          <p:cNvSpPr/>
          <p:nvPr/>
        </p:nvSpPr>
        <p:spPr>
          <a:xfrm>
            <a:off x="3199566" y="418297"/>
            <a:ext cx="4189909" cy="1598196"/>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20" name="Double Wave 19"/>
          <p:cNvSpPr/>
          <p:nvPr/>
        </p:nvSpPr>
        <p:spPr>
          <a:xfrm>
            <a:off x="3580467" y="3121106"/>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t>Transition zone</a:t>
            </a:r>
          </a:p>
        </p:txBody>
      </p:sp>
      <p:sp>
        <p:nvSpPr>
          <p:cNvPr id="11" name="Line Callout 1 (Accent Bar) 10"/>
          <p:cNvSpPr/>
          <p:nvPr/>
        </p:nvSpPr>
        <p:spPr>
          <a:xfrm>
            <a:off x="8151276" y="650012"/>
            <a:ext cx="3809008" cy="5140573"/>
          </a:xfrm>
          <a:prstGeom prst="accentCallout1">
            <a:avLst>
              <a:gd name="adj1" fmla="val 18750"/>
              <a:gd name="adj2" fmla="val -8333"/>
              <a:gd name="adj3" fmla="val 36535"/>
              <a:gd name="adj4" fmla="val -22613"/>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2799" b="1" u="sng" dirty="0" err="1">
                <a:solidFill>
                  <a:srgbClr val="C00000"/>
                </a:solidFill>
              </a:rPr>
              <a:t>Mohorovičić</a:t>
            </a:r>
            <a:r>
              <a:rPr lang="en-US" sz="2799" b="1" u="sng" dirty="0">
                <a:solidFill>
                  <a:srgbClr val="C00000"/>
                </a:solidFill>
              </a:rPr>
              <a:t> discontinuity</a:t>
            </a:r>
          </a:p>
          <a:p>
            <a:pPr>
              <a:defRPr/>
            </a:pPr>
            <a:endParaRPr lang="en-US" sz="1799" dirty="0">
              <a:solidFill>
                <a:srgbClr val="C00000"/>
              </a:solidFill>
            </a:endParaRPr>
          </a:p>
          <a:p>
            <a:pPr>
              <a:defRPr/>
            </a:pPr>
            <a:r>
              <a:rPr lang="en-US" sz="1799" dirty="0">
                <a:solidFill>
                  <a:srgbClr val="C00000"/>
                </a:solidFill>
              </a:rPr>
              <a:t>Boundary between the lithosphere and the mantle.  Marked by a change in velocity of the P waves</a:t>
            </a:r>
          </a:p>
          <a:p>
            <a:pPr>
              <a:defRPr/>
            </a:pPr>
            <a:endParaRPr lang="en-US" sz="1799" dirty="0">
              <a:solidFill>
                <a:srgbClr val="C00000"/>
              </a:solidFill>
            </a:endParaRPr>
          </a:p>
        </p:txBody>
      </p:sp>
      <p:sp>
        <p:nvSpPr>
          <p:cNvPr id="9" name="Rectangle 8"/>
          <p:cNvSpPr/>
          <p:nvPr/>
        </p:nvSpPr>
        <p:spPr>
          <a:xfrm>
            <a:off x="3199566" y="2551342"/>
            <a:ext cx="4342269" cy="3486829"/>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pic>
        <p:nvPicPr>
          <p:cNvPr id="80910" name="Picture 2" descr="http://upload.wikimedia.org/wikipedia/commons/thumb/2/2a/Refraction_of_P-wave.PNG/250px-Refraction_of_P-wav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5465" y="2952874"/>
            <a:ext cx="2380630" cy="20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40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0012"/>
            <a:ext cx="2785337" cy="555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Callout 1 (Accent Bar) 20"/>
          <p:cNvSpPr/>
          <p:nvPr/>
        </p:nvSpPr>
        <p:spPr>
          <a:xfrm>
            <a:off x="3580467" y="5144641"/>
            <a:ext cx="3656648" cy="645944"/>
          </a:xfrm>
          <a:prstGeom prst="accentCallout1">
            <a:avLst>
              <a:gd name="adj1" fmla="val 18750"/>
              <a:gd name="adj2" fmla="val -8333"/>
              <a:gd name="adj3" fmla="val -198865"/>
              <a:gd name="adj4" fmla="val -89231"/>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Inner Core</a:t>
            </a:r>
          </a:p>
        </p:txBody>
      </p:sp>
      <p:sp>
        <p:nvSpPr>
          <p:cNvPr id="13" name="Line Callout 1 (Accent Bar) 12"/>
          <p:cNvSpPr/>
          <p:nvPr/>
        </p:nvSpPr>
        <p:spPr>
          <a:xfrm>
            <a:off x="3580467" y="600812"/>
            <a:ext cx="3656648" cy="645945"/>
          </a:xfrm>
          <a:prstGeom prst="accentCallout1">
            <a:avLst>
              <a:gd name="adj1" fmla="val 18750"/>
              <a:gd name="adj2" fmla="val -8333"/>
              <a:gd name="adj3" fmla="val 129870"/>
              <a:gd name="adj4" fmla="val -44911"/>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002060"/>
                </a:solidFill>
              </a:rPr>
              <a:t>Crust (Continental &amp; Oceanic)</a:t>
            </a:r>
          </a:p>
        </p:txBody>
      </p:sp>
      <p:sp>
        <p:nvSpPr>
          <p:cNvPr id="14" name="Line Callout 1 (Accent Bar) 13"/>
          <p:cNvSpPr/>
          <p:nvPr/>
        </p:nvSpPr>
        <p:spPr>
          <a:xfrm>
            <a:off x="3580467" y="1372136"/>
            <a:ext cx="3656648" cy="645945"/>
          </a:xfrm>
          <a:prstGeom prst="accentCallout1">
            <a:avLst>
              <a:gd name="adj1" fmla="val 18750"/>
              <a:gd name="adj2" fmla="val -8333"/>
              <a:gd name="adj3" fmla="val 102574"/>
              <a:gd name="adj4" fmla="val -335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1"/>
                </a:solidFill>
              </a:rPr>
              <a:t>Lithosphere</a:t>
            </a:r>
          </a:p>
        </p:txBody>
      </p:sp>
      <p:sp>
        <p:nvSpPr>
          <p:cNvPr id="15" name="Line Callout 1 (Accent Bar) 14"/>
          <p:cNvSpPr/>
          <p:nvPr/>
        </p:nvSpPr>
        <p:spPr>
          <a:xfrm>
            <a:off x="3580467" y="2594193"/>
            <a:ext cx="3656648" cy="645945"/>
          </a:xfrm>
          <a:prstGeom prst="accentCallout1">
            <a:avLst>
              <a:gd name="adj1" fmla="val 18750"/>
              <a:gd name="adj2" fmla="val -8333"/>
              <a:gd name="adj3" fmla="val 102574"/>
              <a:gd name="adj4" fmla="val -33508"/>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Asthenosphere</a:t>
            </a:r>
          </a:p>
        </p:txBody>
      </p:sp>
      <p:sp>
        <p:nvSpPr>
          <p:cNvPr id="16" name="Line Callout 1 (Accent Bar) 15"/>
          <p:cNvSpPr/>
          <p:nvPr/>
        </p:nvSpPr>
        <p:spPr>
          <a:xfrm>
            <a:off x="3580467" y="3392497"/>
            <a:ext cx="3656648" cy="645944"/>
          </a:xfrm>
          <a:prstGeom prst="accentCallout1">
            <a:avLst>
              <a:gd name="adj1" fmla="val 18750"/>
              <a:gd name="adj2" fmla="val -8333"/>
              <a:gd name="adj3" fmla="val 57908"/>
              <a:gd name="adj4" fmla="val -48859"/>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Mesosphere</a:t>
            </a:r>
          </a:p>
        </p:txBody>
      </p:sp>
      <p:sp>
        <p:nvSpPr>
          <p:cNvPr id="17" name="Line Callout 1 (Accent Bar) 16"/>
          <p:cNvSpPr/>
          <p:nvPr/>
        </p:nvSpPr>
        <p:spPr>
          <a:xfrm>
            <a:off x="3580467" y="4382839"/>
            <a:ext cx="3656648" cy="645944"/>
          </a:xfrm>
          <a:prstGeom prst="accentCallout1">
            <a:avLst>
              <a:gd name="adj1" fmla="val 18750"/>
              <a:gd name="adj2" fmla="val -8333"/>
              <a:gd name="adj3" fmla="val -78570"/>
              <a:gd name="adj4" fmla="val -64648"/>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Outer Core</a:t>
            </a:r>
          </a:p>
        </p:txBody>
      </p:sp>
      <p:sp>
        <p:nvSpPr>
          <p:cNvPr id="19" name="Double Wave 18"/>
          <p:cNvSpPr/>
          <p:nvPr/>
        </p:nvSpPr>
        <p:spPr>
          <a:xfrm>
            <a:off x="3580467" y="2130764"/>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err="1"/>
              <a:t>Mohorovičić</a:t>
            </a:r>
            <a:r>
              <a:rPr lang="en-US" sz="1799" dirty="0"/>
              <a:t> discontinuity</a:t>
            </a:r>
          </a:p>
        </p:txBody>
      </p:sp>
      <p:sp>
        <p:nvSpPr>
          <p:cNvPr id="12" name="Rectangle 11"/>
          <p:cNvSpPr/>
          <p:nvPr/>
        </p:nvSpPr>
        <p:spPr>
          <a:xfrm>
            <a:off x="3199566" y="418297"/>
            <a:ext cx="4189909" cy="1598196"/>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20" name="Double Wave 19"/>
          <p:cNvSpPr/>
          <p:nvPr/>
        </p:nvSpPr>
        <p:spPr>
          <a:xfrm>
            <a:off x="3580467" y="3121106"/>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t>Transition zone</a:t>
            </a:r>
          </a:p>
        </p:txBody>
      </p:sp>
      <p:sp>
        <p:nvSpPr>
          <p:cNvPr id="11" name="Line Callout 1 (Accent Bar) 10"/>
          <p:cNvSpPr/>
          <p:nvPr/>
        </p:nvSpPr>
        <p:spPr>
          <a:xfrm>
            <a:off x="8151276" y="650012"/>
            <a:ext cx="3809008" cy="5140573"/>
          </a:xfrm>
          <a:prstGeom prst="accentCallout1">
            <a:avLst>
              <a:gd name="adj1" fmla="val 18750"/>
              <a:gd name="adj2" fmla="val -8333"/>
              <a:gd name="adj3" fmla="val 36535"/>
              <a:gd name="adj4" fmla="val -22613"/>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2799" b="1" u="sng" dirty="0" err="1">
                <a:solidFill>
                  <a:srgbClr val="C00000"/>
                </a:solidFill>
              </a:rPr>
              <a:t>Mohorovičić</a:t>
            </a:r>
            <a:r>
              <a:rPr lang="en-US" sz="2799" b="1" u="sng" dirty="0">
                <a:solidFill>
                  <a:srgbClr val="C00000"/>
                </a:solidFill>
              </a:rPr>
              <a:t> discontinuity</a:t>
            </a:r>
          </a:p>
          <a:p>
            <a:pPr>
              <a:defRPr/>
            </a:pPr>
            <a:endParaRPr lang="en-US" sz="1799" dirty="0">
              <a:solidFill>
                <a:srgbClr val="C00000"/>
              </a:solidFill>
            </a:endParaRPr>
          </a:p>
          <a:p>
            <a:pPr>
              <a:defRPr/>
            </a:pPr>
            <a:endParaRPr lang="en-US" sz="1799" dirty="0">
              <a:solidFill>
                <a:srgbClr val="C00000"/>
              </a:solidFill>
            </a:endParaRPr>
          </a:p>
        </p:txBody>
      </p:sp>
      <p:sp>
        <p:nvSpPr>
          <p:cNvPr id="9" name="Rectangle 8"/>
          <p:cNvSpPr/>
          <p:nvPr/>
        </p:nvSpPr>
        <p:spPr>
          <a:xfrm>
            <a:off x="3199566" y="2551342"/>
            <a:ext cx="4342269" cy="3486829"/>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pic>
        <p:nvPicPr>
          <p:cNvPr id="82958" name="Picture 2" descr="mohorovicic discontinu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8735" y="1714946"/>
            <a:ext cx="3762982" cy="375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mohorovicic discontinu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6305" y="893"/>
            <a:ext cx="6875259"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746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0012"/>
            <a:ext cx="2785337" cy="555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Callout 1 (Accent Bar) 20"/>
          <p:cNvSpPr/>
          <p:nvPr/>
        </p:nvSpPr>
        <p:spPr>
          <a:xfrm>
            <a:off x="3580467" y="5144641"/>
            <a:ext cx="3656648" cy="645944"/>
          </a:xfrm>
          <a:prstGeom prst="accentCallout1">
            <a:avLst>
              <a:gd name="adj1" fmla="val 18750"/>
              <a:gd name="adj2" fmla="val -8333"/>
              <a:gd name="adj3" fmla="val -198865"/>
              <a:gd name="adj4" fmla="val -89231"/>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Inner Core</a:t>
            </a:r>
          </a:p>
        </p:txBody>
      </p:sp>
      <p:sp>
        <p:nvSpPr>
          <p:cNvPr id="13" name="Line Callout 1 (Accent Bar) 12"/>
          <p:cNvSpPr/>
          <p:nvPr/>
        </p:nvSpPr>
        <p:spPr>
          <a:xfrm>
            <a:off x="3580467" y="600812"/>
            <a:ext cx="3656648" cy="645945"/>
          </a:xfrm>
          <a:prstGeom prst="accentCallout1">
            <a:avLst>
              <a:gd name="adj1" fmla="val 18750"/>
              <a:gd name="adj2" fmla="val -8333"/>
              <a:gd name="adj3" fmla="val 129870"/>
              <a:gd name="adj4" fmla="val -44911"/>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002060"/>
                </a:solidFill>
              </a:rPr>
              <a:t>Crust (Continental &amp; Oceanic)</a:t>
            </a:r>
          </a:p>
        </p:txBody>
      </p:sp>
      <p:sp>
        <p:nvSpPr>
          <p:cNvPr id="14" name="Line Callout 1 (Accent Bar) 13"/>
          <p:cNvSpPr/>
          <p:nvPr/>
        </p:nvSpPr>
        <p:spPr>
          <a:xfrm>
            <a:off x="3580467" y="1372136"/>
            <a:ext cx="3656648" cy="645945"/>
          </a:xfrm>
          <a:prstGeom prst="accentCallout1">
            <a:avLst>
              <a:gd name="adj1" fmla="val 18750"/>
              <a:gd name="adj2" fmla="val -8333"/>
              <a:gd name="adj3" fmla="val 102574"/>
              <a:gd name="adj4" fmla="val -335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1"/>
                </a:solidFill>
              </a:rPr>
              <a:t>Lithosphere</a:t>
            </a:r>
          </a:p>
        </p:txBody>
      </p:sp>
      <p:sp>
        <p:nvSpPr>
          <p:cNvPr id="15" name="Line Callout 1 (Accent Bar) 14"/>
          <p:cNvSpPr/>
          <p:nvPr/>
        </p:nvSpPr>
        <p:spPr>
          <a:xfrm>
            <a:off x="3580467" y="2594193"/>
            <a:ext cx="3656648" cy="645945"/>
          </a:xfrm>
          <a:prstGeom prst="accentCallout1">
            <a:avLst>
              <a:gd name="adj1" fmla="val 18750"/>
              <a:gd name="adj2" fmla="val -8333"/>
              <a:gd name="adj3" fmla="val 102574"/>
              <a:gd name="adj4" fmla="val -33508"/>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Asthenosphere</a:t>
            </a:r>
          </a:p>
        </p:txBody>
      </p:sp>
      <p:sp>
        <p:nvSpPr>
          <p:cNvPr id="16" name="Line Callout 1 (Accent Bar) 15"/>
          <p:cNvSpPr/>
          <p:nvPr/>
        </p:nvSpPr>
        <p:spPr>
          <a:xfrm>
            <a:off x="3580467" y="3392497"/>
            <a:ext cx="3656648" cy="645944"/>
          </a:xfrm>
          <a:prstGeom prst="accentCallout1">
            <a:avLst>
              <a:gd name="adj1" fmla="val 18750"/>
              <a:gd name="adj2" fmla="val -8333"/>
              <a:gd name="adj3" fmla="val 57908"/>
              <a:gd name="adj4" fmla="val -48859"/>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Mesosphere</a:t>
            </a:r>
          </a:p>
        </p:txBody>
      </p:sp>
      <p:sp>
        <p:nvSpPr>
          <p:cNvPr id="17" name="Line Callout 1 (Accent Bar) 16"/>
          <p:cNvSpPr/>
          <p:nvPr/>
        </p:nvSpPr>
        <p:spPr>
          <a:xfrm>
            <a:off x="3580467" y="4382839"/>
            <a:ext cx="3656648" cy="645944"/>
          </a:xfrm>
          <a:prstGeom prst="accentCallout1">
            <a:avLst>
              <a:gd name="adj1" fmla="val 18750"/>
              <a:gd name="adj2" fmla="val -8333"/>
              <a:gd name="adj3" fmla="val -78570"/>
              <a:gd name="adj4" fmla="val -64648"/>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Outer Core</a:t>
            </a:r>
          </a:p>
        </p:txBody>
      </p:sp>
      <p:sp>
        <p:nvSpPr>
          <p:cNvPr id="19" name="Double Wave 18"/>
          <p:cNvSpPr/>
          <p:nvPr/>
        </p:nvSpPr>
        <p:spPr>
          <a:xfrm>
            <a:off x="3580467" y="2130764"/>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err="1"/>
              <a:t>Mohorovičić</a:t>
            </a:r>
            <a:r>
              <a:rPr lang="en-US" sz="1799" dirty="0"/>
              <a:t> discontinuity</a:t>
            </a:r>
          </a:p>
        </p:txBody>
      </p:sp>
      <p:sp>
        <p:nvSpPr>
          <p:cNvPr id="12" name="Rectangle 11"/>
          <p:cNvSpPr/>
          <p:nvPr/>
        </p:nvSpPr>
        <p:spPr>
          <a:xfrm>
            <a:off x="3199566" y="418298"/>
            <a:ext cx="4189909" cy="2060038"/>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11" name="Line Callout 1 (Accent Bar) 10"/>
          <p:cNvSpPr/>
          <p:nvPr/>
        </p:nvSpPr>
        <p:spPr>
          <a:xfrm>
            <a:off x="8151276" y="650012"/>
            <a:ext cx="3809008" cy="4607312"/>
          </a:xfrm>
          <a:prstGeom prst="accentCallout1">
            <a:avLst>
              <a:gd name="adj1" fmla="val 18750"/>
              <a:gd name="adj2" fmla="val -8333"/>
              <a:gd name="adj3" fmla="val 51063"/>
              <a:gd name="adj4" fmla="val -23598"/>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2799" b="1" u="sng" dirty="0">
                <a:solidFill>
                  <a:srgbClr val="C00000"/>
                </a:solidFill>
              </a:rPr>
              <a:t>Mantle:  Asthenosphere</a:t>
            </a:r>
          </a:p>
          <a:p>
            <a:pPr>
              <a:defRPr/>
            </a:pPr>
            <a:endParaRPr lang="en-US" sz="1799" dirty="0">
              <a:solidFill>
                <a:srgbClr val="C00000"/>
              </a:solidFill>
            </a:endParaRPr>
          </a:p>
          <a:p>
            <a:pPr>
              <a:defRPr/>
            </a:pPr>
            <a:r>
              <a:rPr lang="en-US" sz="1799" dirty="0">
                <a:solidFill>
                  <a:srgbClr val="C00000"/>
                </a:solidFill>
              </a:rPr>
              <a:t>Ductile, highly viscous &amp;  mechanically weak layer.</a:t>
            </a:r>
          </a:p>
          <a:p>
            <a:pPr>
              <a:defRPr/>
            </a:pPr>
            <a:endParaRPr lang="en-US" sz="1799" dirty="0">
              <a:solidFill>
                <a:srgbClr val="C00000"/>
              </a:solidFill>
            </a:endParaRPr>
          </a:p>
          <a:p>
            <a:pPr>
              <a:defRPr/>
            </a:pPr>
            <a:r>
              <a:rPr lang="en-US" sz="1799" b="1" dirty="0">
                <a:solidFill>
                  <a:srgbClr val="C00000"/>
                </a:solidFill>
              </a:rPr>
              <a:t>Temperature</a:t>
            </a:r>
            <a:r>
              <a:rPr lang="en-US" sz="1799" dirty="0">
                <a:solidFill>
                  <a:srgbClr val="C00000"/>
                </a:solidFill>
              </a:rPr>
              <a:t>:  </a:t>
            </a:r>
            <a:br>
              <a:rPr lang="en-US" sz="1799" dirty="0">
                <a:solidFill>
                  <a:srgbClr val="C00000"/>
                </a:solidFill>
              </a:rPr>
            </a:br>
            <a:r>
              <a:rPr lang="en-US" sz="1799" dirty="0">
                <a:solidFill>
                  <a:srgbClr val="C00000"/>
                </a:solidFill>
              </a:rPr>
              <a:t>500 to 900 °C (932 to 1,652 °F)</a:t>
            </a:r>
          </a:p>
          <a:p>
            <a:pPr>
              <a:defRPr/>
            </a:pPr>
            <a:endParaRPr lang="en-US" sz="1799" dirty="0">
              <a:solidFill>
                <a:srgbClr val="C00000"/>
              </a:solidFill>
            </a:endParaRPr>
          </a:p>
          <a:p>
            <a:pPr>
              <a:defRPr/>
            </a:pPr>
            <a:r>
              <a:rPr lang="en-US" sz="1799" b="1" dirty="0">
                <a:solidFill>
                  <a:srgbClr val="C00000"/>
                </a:solidFill>
              </a:rPr>
              <a:t>Density</a:t>
            </a:r>
            <a:r>
              <a:rPr lang="en-US" sz="1799" dirty="0">
                <a:solidFill>
                  <a:srgbClr val="C00000"/>
                </a:solidFill>
              </a:rPr>
              <a:t>:  3.4 – 4.4 g/cc</a:t>
            </a:r>
          </a:p>
          <a:p>
            <a:pPr>
              <a:defRPr/>
            </a:pPr>
            <a:endParaRPr lang="en-US" sz="1799" dirty="0">
              <a:solidFill>
                <a:srgbClr val="C00000"/>
              </a:solidFill>
            </a:endParaRPr>
          </a:p>
          <a:p>
            <a:pPr>
              <a:defRPr/>
            </a:pPr>
            <a:r>
              <a:rPr lang="en-US" sz="1799" b="1" dirty="0">
                <a:solidFill>
                  <a:srgbClr val="C00000"/>
                </a:solidFill>
              </a:rPr>
              <a:t>Composition</a:t>
            </a:r>
            <a:r>
              <a:rPr lang="en-US" sz="1799" dirty="0">
                <a:solidFill>
                  <a:srgbClr val="C00000"/>
                </a:solidFill>
              </a:rPr>
              <a:t>:  Peridotite, </a:t>
            </a:r>
            <a:r>
              <a:rPr lang="en-US" sz="1799" dirty="0" err="1">
                <a:solidFill>
                  <a:srgbClr val="C00000"/>
                </a:solidFill>
              </a:rPr>
              <a:t>Dunite</a:t>
            </a:r>
            <a:r>
              <a:rPr lang="en-US" sz="1799" dirty="0">
                <a:solidFill>
                  <a:srgbClr val="C00000"/>
                </a:solidFill>
              </a:rPr>
              <a:t> &amp; Eclogite</a:t>
            </a:r>
          </a:p>
        </p:txBody>
      </p:sp>
      <p:sp>
        <p:nvSpPr>
          <p:cNvPr id="20" name="Double Wave 19"/>
          <p:cNvSpPr/>
          <p:nvPr/>
        </p:nvSpPr>
        <p:spPr>
          <a:xfrm>
            <a:off x="3580467" y="3121106"/>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t>Transition zone</a:t>
            </a:r>
          </a:p>
        </p:txBody>
      </p:sp>
      <p:sp>
        <p:nvSpPr>
          <p:cNvPr id="9" name="Rectangle 8"/>
          <p:cNvSpPr/>
          <p:nvPr/>
        </p:nvSpPr>
        <p:spPr>
          <a:xfrm>
            <a:off x="3199566" y="3121106"/>
            <a:ext cx="4342269" cy="2917065"/>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Tree>
    <p:extLst>
      <p:ext uri="{BB962C8B-B14F-4D97-AF65-F5344CB8AC3E}">
        <p14:creationId xmlns:p14="http://schemas.microsoft.com/office/powerpoint/2010/main" val="191100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0012"/>
            <a:ext cx="2785337" cy="555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Callout 1 (Accent Bar) 20"/>
          <p:cNvSpPr/>
          <p:nvPr/>
        </p:nvSpPr>
        <p:spPr>
          <a:xfrm>
            <a:off x="3580467" y="5144641"/>
            <a:ext cx="3656648" cy="645944"/>
          </a:xfrm>
          <a:prstGeom prst="accentCallout1">
            <a:avLst>
              <a:gd name="adj1" fmla="val 18750"/>
              <a:gd name="adj2" fmla="val -8333"/>
              <a:gd name="adj3" fmla="val -198865"/>
              <a:gd name="adj4" fmla="val -89231"/>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Inner Core</a:t>
            </a:r>
          </a:p>
        </p:txBody>
      </p:sp>
      <p:sp>
        <p:nvSpPr>
          <p:cNvPr id="13" name="Line Callout 1 (Accent Bar) 12"/>
          <p:cNvSpPr/>
          <p:nvPr/>
        </p:nvSpPr>
        <p:spPr>
          <a:xfrm>
            <a:off x="3580467" y="600812"/>
            <a:ext cx="3656648" cy="645945"/>
          </a:xfrm>
          <a:prstGeom prst="accentCallout1">
            <a:avLst>
              <a:gd name="adj1" fmla="val 18750"/>
              <a:gd name="adj2" fmla="val -8333"/>
              <a:gd name="adj3" fmla="val 129870"/>
              <a:gd name="adj4" fmla="val -44911"/>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002060"/>
                </a:solidFill>
              </a:rPr>
              <a:t>Crust (Continental &amp; Oceanic)</a:t>
            </a:r>
          </a:p>
        </p:txBody>
      </p:sp>
      <p:sp>
        <p:nvSpPr>
          <p:cNvPr id="14" name="Line Callout 1 (Accent Bar) 13"/>
          <p:cNvSpPr/>
          <p:nvPr/>
        </p:nvSpPr>
        <p:spPr>
          <a:xfrm>
            <a:off x="3580467" y="1372136"/>
            <a:ext cx="3656648" cy="645945"/>
          </a:xfrm>
          <a:prstGeom prst="accentCallout1">
            <a:avLst>
              <a:gd name="adj1" fmla="val 18750"/>
              <a:gd name="adj2" fmla="val -8333"/>
              <a:gd name="adj3" fmla="val 102574"/>
              <a:gd name="adj4" fmla="val -335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1"/>
                </a:solidFill>
              </a:rPr>
              <a:t>Lithosphere</a:t>
            </a:r>
          </a:p>
        </p:txBody>
      </p:sp>
      <p:sp>
        <p:nvSpPr>
          <p:cNvPr id="15" name="Line Callout 1 (Accent Bar) 14"/>
          <p:cNvSpPr/>
          <p:nvPr/>
        </p:nvSpPr>
        <p:spPr>
          <a:xfrm>
            <a:off x="3580467" y="2594193"/>
            <a:ext cx="3656648" cy="645945"/>
          </a:xfrm>
          <a:prstGeom prst="accentCallout1">
            <a:avLst>
              <a:gd name="adj1" fmla="val 18750"/>
              <a:gd name="adj2" fmla="val -8333"/>
              <a:gd name="adj3" fmla="val 102574"/>
              <a:gd name="adj4" fmla="val -33508"/>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Asthenosphere</a:t>
            </a:r>
          </a:p>
        </p:txBody>
      </p:sp>
      <p:sp>
        <p:nvSpPr>
          <p:cNvPr id="16" name="Line Callout 1 (Accent Bar) 15"/>
          <p:cNvSpPr/>
          <p:nvPr/>
        </p:nvSpPr>
        <p:spPr>
          <a:xfrm>
            <a:off x="3580467" y="3392497"/>
            <a:ext cx="3656648" cy="645944"/>
          </a:xfrm>
          <a:prstGeom prst="accentCallout1">
            <a:avLst>
              <a:gd name="adj1" fmla="val 18750"/>
              <a:gd name="adj2" fmla="val -8333"/>
              <a:gd name="adj3" fmla="val 57908"/>
              <a:gd name="adj4" fmla="val -48859"/>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Mesosphere</a:t>
            </a:r>
          </a:p>
        </p:txBody>
      </p:sp>
      <p:sp>
        <p:nvSpPr>
          <p:cNvPr id="17" name="Line Callout 1 (Accent Bar) 16"/>
          <p:cNvSpPr/>
          <p:nvPr/>
        </p:nvSpPr>
        <p:spPr>
          <a:xfrm>
            <a:off x="3580467" y="4382839"/>
            <a:ext cx="3656648" cy="645944"/>
          </a:xfrm>
          <a:prstGeom prst="accentCallout1">
            <a:avLst>
              <a:gd name="adj1" fmla="val 18750"/>
              <a:gd name="adj2" fmla="val -8333"/>
              <a:gd name="adj3" fmla="val -78570"/>
              <a:gd name="adj4" fmla="val -64648"/>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Outer Core</a:t>
            </a:r>
          </a:p>
        </p:txBody>
      </p:sp>
      <p:sp>
        <p:nvSpPr>
          <p:cNvPr id="19" name="Double Wave 18"/>
          <p:cNvSpPr/>
          <p:nvPr/>
        </p:nvSpPr>
        <p:spPr>
          <a:xfrm>
            <a:off x="3580467" y="2130764"/>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err="1"/>
              <a:t>Mohorovičić</a:t>
            </a:r>
            <a:r>
              <a:rPr lang="en-US" sz="1799" dirty="0"/>
              <a:t> discontinuity</a:t>
            </a:r>
          </a:p>
        </p:txBody>
      </p:sp>
      <p:sp>
        <p:nvSpPr>
          <p:cNvPr id="9" name="Rectangle 8"/>
          <p:cNvSpPr/>
          <p:nvPr/>
        </p:nvSpPr>
        <p:spPr>
          <a:xfrm>
            <a:off x="3199566" y="3392497"/>
            <a:ext cx="4342269" cy="2645673"/>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12" name="Rectangle 11"/>
          <p:cNvSpPr/>
          <p:nvPr/>
        </p:nvSpPr>
        <p:spPr>
          <a:xfrm>
            <a:off x="3199566" y="418298"/>
            <a:ext cx="4189909" cy="2821840"/>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11" name="Line Callout 1 (Accent Bar) 10"/>
          <p:cNvSpPr/>
          <p:nvPr/>
        </p:nvSpPr>
        <p:spPr>
          <a:xfrm>
            <a:off x="8151276" y="650012"/>
            <a:ext cx="3809008" cy="4607312"/>
          </a:xfrm>
          <a:prstGeom prst="accentCallout1">
            <a:avLst>
              <a:gd name="adj1" fmla="val 18750"/>
              <a:gd name="adj2" fmla="val -8333"/>
              <a:gd name="adj3" fmla="val 58802"/>
              <a:gd name="adj4" fmla="val -23796"/>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2799" b="1" u="sng" dirty="0">
                <a:solidFill>
                  <a:srgbClr val="C00000"/>
                </a:solidFill>
              </a:rPr>
              <a:t>Mantle:  Transition Zone</a:t>
            </a:r>
          </a:p>
          <a:p>
            <a:pPr>
              <a:defRPr/>
            </a:pPr>
            <a:endParaRPr lang="en-US" sz="1799" dirty="0">
              <a:solidFill>
                <a:srgbClr val="C00000"/>
              </a:solidFill>
            </a:endParaRPr>
          </a:p>
          <a:p>
            <a:pPr>
              <a:defRPr/>
            </a:pPr>
            <a:r>
              <a:rPr lang="en-US" sz="1799" dirty="0">
                <a:solidFill>
                  <a:srgbClr val="C00000"/>
                </a:solidFill>
              </a:rPr>
              <a:t>Minerals become unstable due to </a:t>
            </a:r>
            <a:br>
              <a:rPr lang="en-US" sz="1799" dirty="0">
                <a:solidFill>
                  <a:srgbClr val="C00000"/>
                </a:solidFill>
              </a:rPr>
            </a:br>
            <a:r>
              <a:rPr lang="en-US" sz="1799" dirty="0">
                <a:solidFill>
                  <a:srgbClr val="C00000"/>
                </a:solidFill>
              </a:rPr>
              <a:t>&gt; T &amp; P &amp; new ones form</a:t>
            </a:r>
          </a:p>
          <a:p>
            <a:pPr>
              <a:defRPr/>
            </a:pPr>
            <a:endParaRPr lang="en-US" sz="1799" dirty="0">
              <a:solidFill>
                <a:srgbClr val="C00000"/>
              </a:solidFill>
            </a:endParaRPr>
          </a:p>
          <a:p>
            <a:pPr>
              <a:defRPr/>
            </a:pPr>
            <a:r>
              <a:rPr lang="en-US" sz="1799" dirty="0">
                <a:solidFill>
                  <a:srgbClr val="C00000"/>
                </a:solidFill>
              </a:rPr>
              <a:t>These changes in mineralogy may influence mantle convection</a:t>
            </a:r>
          </a:p>
          <a:p>
            <a:pPr>
              <a:defRPr/>
            </a:pPr>
            <a:endParaRPr lang="en-US" sz="1799" dirty="0">
              <a:solidFill>
                <a:srgbClr val="C00000"/>
              </a:solidFill>
            </a:endParaRPr>
          </a:p>
          <a:p>
            <a:pPr>
              <a:defRPr/>
            </a:pPr>
            <a:r>
              <a:rPr lang="en-US" sz="1799" dirty="0">
                <a:solidFill>
                  <a:srgbClr val="C00000"/>
                </a:solidFill>
              </a:rPr>
              <a:t>Minerals contain a lot of water in their structure – more than all of the oceans combined!</a:t>
            </a:r>
          </a:p>
        </p:txBody>
      </p:sp>
      <p:sp>
        <p:nvSpPr>
          <p:cNvPr id="20" name="Double Wave 19"/>
          <p:cNvSpPr/>
          <p:nvPr/>
        </p:nvSpPr>
        <p:spPr>
          <a:xfrm>
            <a:off x="3580467" y="3121106"/>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t>Transition zone</a:t>
            </a:r>
          </a:p>
        </p:txBody>
      </p:sp>
    </p:spTree>
    <p:extLst>
      <p:ext uri="{BB962C8B-B14F-4D97-AF65-F5344CB8AC3E}">
        <p14:creationId xmlns:p14="http://schemas.microsoft.com/office/powerpoint/2010/main" val="186420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0012"/>
            <a:ext cx="2785337" cy="555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Callout 1 (Accent Bar) 20"/>
          <p:cNvSpPr/>
          <p:nvPr/>
        </p:nvSpPr>
        <p:spPr>
          <a:xfrm>
            <a:off x="3580467" y="5144641"/>
            <a:ext cx="3656648" cy="645944"/>
          </a:xfrm>
          <a:prstGeom prst="accentCallout1">
            <a:avLst>
              <a:gd name="adj1" fmla="val 18750"/>
              <a:gd name="adj2" fmla="val -8333"/>
              <a:gd name="adj3" fmla="val -198865"/>
              <a:gd name="adj4" fmla="val -89231"/>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Inner Core</a:t>
            </a:r>
          </a:p>
        </p:txBody>
      </p:sp>
      <p:sp>
        <p:nvSpPr>
          <p:cNvPr id="13" name="Line Callout 1 (Accent Bar) 12"/>
          <p:cNvSpPr/>
          <p:nvPr/>
        </p:nvSpPr>
        <p:spPr>
          <a:xfrm>
            <a:off x="3580467" y="600812"/>
            <a:ext cx="3656648" cy="645945"/>
          </a:xfrm>
          <a:prstGeom prst="accentCallout1">
            <a:avLst>
              <a:gd name="adj1" fmla="val 18750"/>
              <a:gd name="adj2" fmla="val -8333"/>
              <a:gd name="adj3" fmla="val 129870"/>
              <a:gd name="adj4" fmla="val -44911"/>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002060"/>
                </a:solidFill>
              </a:rPr>
              <a:t>Crust (Continental &amp; Oceanic)</a:t>
            </a:r>
          </a:p>
        </p:txBody>
      </p:sp>
      <p:sp>
        <p:nvSpPr>
          <p:cNvPr id="14" name="Line Callout 1 (Accent Bar) 13"/>
          <p:cNvSpPr/>
          <p:nvPr/>
        </p:nvSpPr>
        <p:spPr>
          <a:xfrm>
            <a:off x="3580467" y="1372136"/>
            <a:ext cx="3656648" cy="645945"/>
          </a:xfrm>
          <a:prstGeom prst="accentCallout1">
            <a:avLst>
              <a:gd name="adj1" fmla="val 18750"/>
              <a:gd name="adj2" fmla="val -8333"/>
              <a:gd name="adj3" fmla="val 102574"/>
              <a:gd name="adj4" fmla="val -335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1"/>
                </a:solidFill>
              </a:rPr>
              <a:t>Lithosphere</a:t>
            </a:r>
          </a:p>
        </p:txBody>
      </p:sp>
      <p:sp>
        <p:nvSpPr>
          <p:cNvPr id="15" name="Line Callout 1 (Accent Bar) 14"/>
          <p:cNvSpPr/>
          <p:nvPr/>
        </p:nvSpPr>
        <p:spPr>
          <a:xfrm>
            <a:off x="3580467" y="2594193"/>
            <a:ext cx="3656648" cy="645945"/>
          </a:xfrm>
          <a:prstGeom prst="accentCallout1">
            <a:avLst>
              <a:gd name="adj1" fmla="val 18750"/>
              <a:gd name="adj2" fmla="val -8333"/>
              <a:gd name="adj3" fmla="val 102574"/>
              <a:gd name="adj4" fmla="val -33508"/>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Asthenosphere</a:t>
            </a:r>
          </a:p>
        </p:txBody>
      </p:sp>
      <p:sp>
        <p:nvSpPr>
          <p:cNvPr id="16" name="Line Callout 1 (Accent Bar) 15"/>
          <p:cNvSpPr/>
          <p:nvPr/>
        </p:nvSpPr>
        <p:spPr>
          <a:xfrm>
            <a:off x="3580467" y="3392497"/>
            <a:ext cx="3656648" cy="645944"/>
          </a:xfrm>
          <a:prstGeom prst="accentCallout1">
            <a:avLst>
              <a:gd name="adj1" fmla="val 18750"/>
              <a:gd name="adj2" fmla="val -8333"/>
              <a:gd name="adj3" fmla="val 57908"/>
              <a:gd name="adj4" fmla="val -48859"/>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Mesosphere</a:t>
            </a:r>
          </a:p>
        </p:txBody>
      </p:sp>
      <p:sp>
        <p:nvSpPr>
          <p:cNvPr id="17" name="Line Callout 1 (Accent Bar) 16"/>
          <p:cNvSpPr/>
          <p:nvPr/>
        </p:nvSpPr>
        <p:spPr>
          <a:xfrm>
            <a:off x="3580467" y="4382839"/>
            <a:ext cx="3656648" cy="645944"/>
          </a:xfrm>
          <a:prstGeom prst="accentCallout1">
            <a:avLst>
              <a:gd name="adj1" fmla="val 18750"/>
              <a:gd name="adj2" fmla="val -8333"/>
              <a:gd name="adj3" fmla="val -78570"/>
              <a:gd name="adj4" fmla="val -64648"/>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Outer Core</a:t>
            </a:r>
          </a:p>
        </p:txBody>
      </p:sp>
      <p:sp>
        <p:nvSpPr>
          <p:cNvPr id="19" name="Double Wave 18"/>
          <p:cNvSpPr/>
          <p:nvPr/>
        </p:nvSpPr>
        <p:spPr>
          <a:xfrm>
            <a:off x="3580467" y="2130764"/>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err="1"/>
              <a:t>Mohorovičić</a:t>
            </a:r>
            <a:r>
              <a:rPr lang="en-US" sz="1799" dirty="0"/>
              <a:t> discontinuity</a:t>
            </a:r>
          </a:p>
        </p:txBody>
      </p:sp>
      <p:sp>
        <p:nvSpPr>
          <p:cNvPr id="9" name="Rectangle 8"/>
          <p:cNvSpPr/>
          <p:nvPr/>
        </p:nvSpPr>
        <p:spPr>
          <a:xfrm>
            <a:off x="3199566" y="4190801"/>
            <a:ext cx="4342269" cy="1847369"/>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20" name="Double Wave 19"/>
          <p:cNvSpPr/>
          <p:nvPr/>
        </p:nvSpPr>
        <p:spPr>
          <a:xfrm>
            <a:off x="3580467" y="3121106"/>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t>Transition zone</a:t>
            </a:r>
          </a:p>
        </p:txBody>
      </p:sp>
      <p:sp>
        <p:nvSpPr>
          <p:cNvPr id="12" name="Rectangle 11"/>
          <p:cNvSpPr/>
          <p:nvPr/>
        </p:nvSpPr>
        <p:spPr>
          <a:xfrm>
            <a:off x="3199566" y="418298"/>
            <a:ext cx="4189909" cy="3010703"/>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11" name="Line Callout 1 (Accent Bar) 10"/>
          <p:cNvSpPr/>
          <p:nvPr/>
        </p:nvSpPr>
        <p:spPr>
          <a:xfrm>
            <a:off x="8151276" y="650012"/>
            <a:ext cx="3809008" cy="4683492"/>
          </a:xfrm>
          <a:prstGeom prst="accentCallout1">
            <a:avLst>
              <a:gd name="adj1" fmla="val 18750"/>
              <a:gd name="adj2" fmla="val -8333"/>
              <a:gd name="adj3" fmla="val 68499"/>
              <a:gd name="adj4" fmla="val -24558"/>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2799" b="1" u="sng" dirty="0">
                <a:solidFill>
                  <a:srgbClr val="C00000"/>
                </a:solidFill>
              </a:rPr>
              <a:t>Mantle:  Mesosphere</a:t>
            </a:r>
          </a:p>
          <a:p>
            <a:pPr>
              <a:defRPr/>
            </a:pPr>
            <a:endParaRPr lang="en-US" sz="1799" dirty="0">
              <a:solidFill>
                <a:srgbClr val="C00000"/>
              </a:solidFill>
            </a:endParaRPr>
          </a:p>
          <a:p>
            <a:pPr>
              <a:defRPr/>
            </a:pPr>
            <a:r>
              <a:rPr lang="en-US" sz="1799" dirty="0">
                <a:solidFill>
                  <a:srgbClr val="C00000"/>
                </a:solidFill>
              </a:rPr>
              <a:t>Rigid, solid layer.</a:t>
            </a:r>
          </a:p>
          <a:p>
            <a:pPr>
              <a:defRPr/>
            </a:pPr>
            <a:endParaRPr lang="en-US" sz="1799" dirty="0">
              <a:solidFill>
                <a:srgbClr val="C00000"/>
              </a:solidFill>
            </a:endParaRPr>
          </a:p>
          <a:p>
            <a:pPr>
              <a:defRPr/>
            </a:pPr>
            <a:r>
              <a:rPr lang="en-US" sz="1799" b="1" dirty="0">
                <a:solidFill>
                  <a:srgbClr val="C00000"/>
                </a:solidFill>
              </a:rPr>
              <a:t>Temperature</a:t>
            </a:r>
            <a:r>
              <a:rPr lang="en-US" sz="1799" dirty="0">
                <a:solidFill>
                  <a:srgbClr val="C00000"/>
                </a:solidFill>
              </a:rPr>
              <a:t>:  </a:t>
            </a:r>
            <a:br>
              <a:rPr lang="en-US" sz="1799" dirty="0">
                <a:solidFill>
                  <a:srgbClr val="C00000"/>
                </a:solidFill>
              </a:rPr>
            </a:br>
            <a:r>
              <a:rPr lang="en-US" sz="1799" dirty="0">
                <a:solidFill>
                  <a:srgbClr val="C00000"/>
                </a:solidFill>
              </a:rPr>
              <a:t>+4,000 °C (7,230 °F)</a:t>
            </a:r>
          </a:p>
          <a:p>
            <a:pPr>
              <a:defRPr/>
            </a:pPr>
            <a:endParaRPr lang="en-US" sz="1799" dirty="0">
              <a:solidFill>
                <a:srgbClr val="C00000"/>
              </a:solidFill>
            </a:endParaRPr>
          </a:p>
          <a:p>
            <a:pPr>
              <a:defRPr/>
            </a:pPr>
            <a:endParaRPr lang="en-US" sz="1799" dirty="0">
              <a:solidFill>
                <a:srgbClr val="C00000"/>
              </a:solidFill>
            </a:endParaRPr>
          </a:p>
          <a:p>
            <a:pPr>
              <a:defRPr/>
            </a:pPr>
            <a:r>
              <a:rPr lang="en-US" sz="1799" b="1" dirty="0">
                <a:solidFill>
                  <a:srgbClr val="C00000"/>
                </a:solidFill>
              </a:rPr>
              <a:t>Density</a:t>
            </a:r>
            <a:r>
              <a:rPr lang="en-US" sz="1799" dirty="0">
                <a:solidFill>
                  <a:srgbClr val="C00000"/>
                </a:solidFill>
              </a:rPr>
              <a:t>:  4.4 – 5.6 g/cc</a:t>
            </a:r>
          </a:p>
          <a:p>
            <a:pPr>
              <a:defRPr/>
            </a:pPr>
            <a:endParaRPr lang="en-US" sz="1799" dirty="0">
              <a:solidFill>
                <a:srgbClr val="C00000"/>
              </a:solidFill>
            </a:endParaRPr>
          </a:p>
          <a:p>
            <a:pPr>
              <a:defRPr/>
            </a:pPr>
            <a:r>
              <a:rPr lang="en-US" sz="1799" b="1" dirty="0">
                <a:solidFill>
                  <a:srgbClr val="C00000"/>
                </a:solidFill>
              </a:rPr>
              <a:t>Composition</a:t>
            </a:r>
            <a:r>
              <a:rPr lang="en-US" sz="1799" dirty="0">
                <a:solidFill>
                  <a:srgbClr val="C00000"/>
                </a:solidFill>
              </a:rPr>
              <a:t>:  Uncertain, but likely similar to the asthenosphere and is relatively seismically homogeneous</a:t>
            </a:r>
          </a:p>
        </p:txBody>
      </p:sp>
    </p:spTree>
    <p:extLst>
      <p:ext uri="{BB962C8B-B14F-4D97-AF65-F5344CB8AC3E}">
        <p14:creationId xmlns:p14="http://schemas.microsoft.com/office/powerpoint/2010/main" val="200959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0012"/>
            <a:ext cx="2785337" cy="555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Callout 1 (Accent Bar) 12"/>
          <p:cNvSpPr/>
          <p:nvPr/>
        </p:nvSpPr>
        <p:spPr>
          <a:xfrm>
            <a:off x="3580467" y="600812"/>
            <a:ext cx="3656648" cy="645945"/>
          </a:xfrm>
          <a:prstGeom prst="accentCallout1">
            <a:avLst>
              <a:gd name="adj1" fmla="val 18750"/>
              <a:gd name="adj2" fmla="val -8333"/>
              <a:gd name="adj3" fmla="val 129870"/>
              <a:gd name="adj4" fmla="val -44911"/>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002060"/>
                </a:solidFill>
              </a:rPr>
              <a:t>Crust (Continental &amp; Oceanic)</a:t>
            </a:r>
          </a:p>
        </p:txBody>
      </p:sp>
      <p:sp>
        <p:nvSpPr>
          <p:cNvPr id="14" name="Line Callout 1 (Accent Bar) 13"/>
          <p:cNvSpPr/>
          <p:nvPr/>
        </p:nvSpPr>
        <p:spPr>
          <a:xfrm>
            <a:off x="3580467" y="1372136"/>
            <a:ext cx="3656648" cy="645945"/>
          </a:xfrm>
          <a:prstGeom prst="accentCallout1">
            <a:avLst>
              <a:gd name="adj1" fmla="val 18750"/>
              <a:gd name="adj2" fmla="val -8333"/>
              <a:gd name="adj3" fmla="val 102574"/>
              <a:gd name="adj4" fmla="val -335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1"/>
                </a:solidFill>
              </a:rPr>
              <a:t>Lithosphere</a:t>
            </a:r>
          </a:p>
        </p:txBody>
      </p:sp>
      <p:sp>
        <p:nvSpPr>
          <p:cNvPr id="15" name="Line Callout 1 (Accent Bar) 14"/>
          <p:cNvSpPr/>
          <p:nvPr/>
        </p:nvSpPr>
        <p:spPr>
          <a:xfrm>
            <a:off x="3580467" y="2594193"/>
            <a:ext cx="3656648" cy="645945"/>
          </a:xfrm>
          <a:prstGeom prst="accentCallout1">
            <a:avLst>
              <a:gd name="adj1" fmla="val 18750"/>
              <a:gd name="adj2" fmla="val -8333"/>
              <a:gd name="adj3" fmla="val 102574"/>
              <a:gd name="adj4" fmla="val -33508"/>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Asthenosphere</a:t>
            </a:r>
          </a:p>
        </p:txBody>
      </p:sp>
      <p:sp>
        <p:nvSpPr>
          <p:cNvPr id="16" name="Line Callout 1 (Accent Bar) 15"/>
          <p:cNvSpPr/>
          <p:nvPr/>
        </p:nvSpPr>
        <p:spPr>
          <a:xfrm>
            <a:off x="3580467" y="3392497"/>
            <a:ext cx="3656648" cy="645944"/>
          </a:xfrm>
          <a:prstGeom prst="accentCallout1">
            <a:avLst>
              <a:gd name="adj1" fmla="val 18750"/>
              <a:gd name="adj2" fmla="val -8333"/>
              <a:gd name="adj3" fmla="val 57908"/>
              <a:gd name="adj4" fmla="val -48859"/>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Mesosphere</a:t>
            </a:r>
          </a:p>
        </p:txBody>
      </p:sp>
      <p:sp>
        <p:nvSpPr>
          <p:cNvPr id="17" name="Line Callout 1 (Accent Bar) 16"/>
          <p:cNvSpPr/>
          <p:nvPr/>
        </p:nvSpPr>
        <p:spPr>
          <a:xfrm>
            <a:off x="3580467" y="4382839"/>
            <a:ext cx="3656648" cy="645944"/>
          </a:xfrm>
          <a:prstGeom prst="accentCallout1">
            <a:avLst>
              <a:gd name="adj1" fmla="val 18750"/>
              <a:gd name="adj2" fmla="val -8333"/>
              <a:gd name="adj3" fmla="val -78570"/>
              <a:gd name="adj4" fmla="val -64648"/>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Outer Core</a:t>
            </a:r>
          </a:p>
        </p:txBody>
      </p:sp>
      <p:sp>
        <p:nvSpPr>
          <p:cNvPr id="19" name="Double Wave 18"/>
          <p:cNvSpPr/>
          <p:nvPr/>
        </p:nvSpPr>
        <p:spPr>
          <a:xfrm>
            <a:off x="3580467" y="2130764"/>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err="1"/>
              <a:t>Mohorovičić</a:t>
            </a:r>
            <a:r>
              <a:rPr lang="en-US" sz="1799" dirty="0"/>
              <a:t> discontinuity</a:t>
            </a:r>
          </a:p>
        </p:txBody>
      </p:sp>
      <p:sp>
        <p:nvSpPr>
          <p:cNvPr id="9" name="Rectangle 8"/>
          <p:cNvSpPr/>
          <p:nvPr/>
        </p:nvSpPr>
        <p:spPr>
          <a:xfrm>
            <a:off x="3199566" y="5028783"/>
            <a:ext cx="4342269" cy="1009387"/>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20" name="Double Wave 19"/>
          <p:cNvSpPr/>
          <p:nvPr/>
        </p:nvSpPr>
        <p:spPr>
          <a:xfrm>
            <a:off x="3580467" y="3121106"/>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t>Transition zone</a:t>
            </a:r>
          </a:p>
        </p:txBody>
      </p:sp>
      <p:sp>
        <p:nvSpPr>
          <p:cNvPr id="12" name="Rectangle 11"/>
          <p:cNvSpPr/>
          <p:nvPr/>
        </p:nvSpPr>
        <p:spPr>
          <a:xfrm>
            <a:off x="3199566" y="418297"/>
            <a:ext cx="4189909" cy="3656648"/>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11" name="Line Callout 1 (Accent Bar) 10"/>
          <p:cNvSpPr/>
          <p:nvPr/>
        </p:nvSpPr>
        <p:spPr>
          <a:xfrm>
            <a:off x="8151276" y="650012"/>
            <a:ext cx="3809008" cy="5826194"/>
          </a:xfrm>
          <a:prstGeom prst="accentCallout1">
            <a:avLst>
              <a:gd name="adj1" fmla="val 18750"/>
              <a:gd name="adj2" fmla="val -8333"/>
              <a:gd name="adj3" fmla="val 69105"/>
              <a:gd name="adj4" fmla="val -23034"/>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2799" b="1" u="sng" dirty="0">
                <a:solidFill>
                  <a:schemeClr val="tx2"/>
                </a:solidFill>
              </a:rPr>
              <a:t>Core:  Outer Core</a:t>
            </a:r>
          </a:p>
          <a:p>
            <a:pPr>
              <a:defRPr/>
            </a:pPr>
            <a:endParaRPr lang="en-US" sz="1799" dirty="0">
              <a:solidFill>
                <a:schemeClr val="tx2"/>
              </a:solidFill>
            </a:endParaRPr>
          </a:p>
          <a:p>
            <a:pPr>
              <a:defRPr/>
            </a:pPr>
            <a:r>
              <a:rPr lang="en-US" sz="1799" b="1" dirty="0">
                <a:solidFill>
                  <a:schemeClr val="tx2"/>
                </a:solidFill>
              </a:rPr>
              <a:t>Temperature</a:t>
            </a:r>
            <a:r>
              <a:rPr lang="en-US" sz="1799" dirty="0">
                <a:solidFill>
                  <a:schemeClr val="tx2"/>
                </a:solidFill>
              </a:rPr>
              <a:t>:  </a:t>
            </a:r>
            <a:br>
              <a:rPr lang="en-US" sz="1799" dirty="0">
                <a:solidFill>
                  <a:schemeClr val="tx2"/>
                </a:solidFill>
              </a:rPr>
            </a:br>
            <a:r>
              <a:rPr lang="en-US" sz="1799" dirty="0">
                <a:solidFill>
                  <a:schemeClr val="tx2"/>
                </a:solidFill>
              </a:rPr>
              <a:t>4,300 K (4,030 °C; 7,280 °F) to </a:t>
            </a:r>
            <a:br>
              <a:rPr lang="en-US" sz="1799" dirty="0">
                <a:solidFill>
                  <a:schemeClr val="tx2"/>
                </a:solidFill>
              </a:rPr>
            </a:br>
            <a:r>
              <a:rPr lang="en-US" sz="1799" dirty="0">
                <a:solidFill>
                  <a:schemeClr val="tx2"/>
                </a:solidFill>
              </a:rPr>
              <a:t>6,000 K (5,730 °C; 10,340 °F)</a:t>
            </a:r>
          </a:p>
          <a:p>
            <a:pPr>
              <a:defRPr/>
            </a:pPr>
            <a:endParaRPr lang="en-US" sz="1799" dirty="0">
              <a:solidFill>
                <a:schemeClr val="tx2"/>
              </a:solidFill>
            </a:endParaRPr>
          </a:p>
          <a:p>
            <a:pPr>
              <a:defRPr/>
            </a:pPr>
            <a:r>
              <a:rPr lang="en-US" sz="1799" b="1" dirty="0">
                <a:solidFill>
                  <a:schemeClr val="tx2"/>
                </a:solidFill>
              </a:rPr>
              <a:t>Density</a:t>
            </a:r>
            <a:r>
              <a:rPr lang="en-US" sz="1799" dirty="0">
                <a:solidFill>
                  <a:schemeClr val="tx2"/>
                </a:solidFill>
              </a:rPr>
              <a:t>:  9.9 – 12.2 g/cc</a:t>
            </a:r>
          </a:p>
          <a:p>
            <a:pPr>
              <a:defRPr/>
            </a:pPr>
            <a:endParaRPr lang="en-US" sz="1799" dirty="0">
              <a:solidFill>
                <a:schemeClr val="tx2"/>
              </a:solidFill>
            </a:endParaRPr>
          </a:p>
          <a:p>
            <a:pPr>
              <a:defRPr/>
            </a:pPr>
            <a:r>
              <a:rPr lang="en-US" sz="1799" b="1" dirty="0">
                <a:solidFill>
                  <a:schemeClr val="tx2"/>
                </a:solidFill>
              </a:rPr>
              <a:t>Composition</a:t>
            </a:r>
            <a:r>
              <a:rPr lang="en-US" sz="1799" dirty="0">
                <a:solidFill>
                  <a:schemeClr val="tx2"/>
                </a:solidFill>
              </a:rPr>
              <a:t>:  Liquid Iron &amp; Nickel</a:t>
            </a:r>
          </a:p>
        </p:txBody>
      </p:sp>
      <p:grpSp>
        <p:nvGrpSpPr>
          <p:cNvPr id="91149" name="Group 20"/>
          <p:cNvGrpSpPr>
            <a:grpSpLocks/>
          </p:cNvGrpSpPr>
          <p:nvPr/>
        </p:nvGrpSpPr>
        <p:grpSpPr bwMode="auto">
          <a:xfrm>
            <a:off x="8592487" y="3357582"/>
            <a:ext cx="3031335" cy="2905955"/>
            <a:chOff x="569579" y="823786"/>
            <a:chExt cx="4900897" cy="4723400"/>
          </a:xfrm>
        </p:grpSpPr>
        <p:pic>
          <p:nvPicPr>
            <p:cNvPr id="91151" name="Picture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8785" y="1894734"/>
              <a:ext cx="3068531" cy="306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1152" name="Group 22"/>
            <p:cNvGrpSpPr>
              <a:grpSpLocks/>
            </p:cNvGrpSpPr>
            <p:nvPr/>
          </p:nvGrpSpPr>
          <p:grpSpPr bwMode="auto">
            <a:xfrm>
              <a:off x="1338785" y="1956012"/>
              <a:ext cx="2663122" cy="1445541"/>
              <a:chOff x="1338785" y="1956012"/>
              <a:chExt cx="2663122" cy="1445541"/>
            </a:xfrm>
          </p:grpSpPr>
          <p:sp>
            <p:nvSpPr>
              <p:cNvPr id="62" name="Freeform 61"/>
              <p:cNvSpPr/>
              <p:nvPr/>
            </p:nvSpPr>
            <p:spPr>
              <a:xfrm>
                <a:off x="1344486" y="1992383"/>
                <a:ext cx="1100778" cy="1403348"/>
              </a:xfrm>
              <a:custGeom>
                <a:avLst/>
                <a:gdLst>
                  <a:gd name="connsiteX0" fmla="*/ 0 w 1098550"/>
                  <a:gd name="connsiteY0" fmla="*/ 1403350 h 1403350"/>
                  <a:gd name="connsiteX1" fmla="*/ 558800 w 1098550"/>
                  <a:gd name="connsiteY1" fmla="*/ 946150 h 1403350"/>
                  <a:gd name="connsiteX2" fmla="*/ 838200 w 1098550"/>
                  <a:gd name="connsiteY2" fmla="*/ 603250 h 1403350"/>
                  <a:gd name="connsiteX3" fmla="*/ 1098550 w 1098550"/>
                  <a:gd name="connsiteY3" fmla="*/ 0 h 1403350"/>
                  <a:gd name="connsiteX4" fmla="*/ 1098550 w 1098550"/>
                  <a:gd name="connsiteY4" fmla="*/ 0 h 140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8550" h="1403350">
                    <a:moveTo>
                      <a:pt x="0" y="1403350"/>
                    </a:moveTo>
                    <a:cubicBezTo>
                      <a:pt x="209550" y="1241425"/>
                      <a:pt x="419100" y="1079500"/>
                      <a:pt x="558800" y="946150"/>
                    </a:cubicBezTo>
                    <a:cubicBezTo>
                      <a:pt x="698500" y="812800"/>
                      <a:pt x="748242" y="760942"/>
                      <a:pt x="838200" y="603250"/>
                    </a:cubicBezTo>
                    <a:cubicBezTo>
                      <a:pt x="928158" y="445558"/>
                      <a:pt x="1098550" y="0"/>
                      <a:pt x="1098550" y="0"/>
                    </a:cubicBezTo>
                    <a:lnTo>
                      <a:pt x="1098550" y="0"/>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63" name="Freeform 62"/>
              <p:cNvSpPr/>
              <p:nvPr/>
            </p:nvSpPr>
            <p:spPr>
              <a:xfrm>
                <a:off x="1339354" y="1956267"/>
                <a:ext cx="1406121" cy="1444623"/>
              </a:xfrm>
              <a:custGeom>
                <a:avLst/>
                <a:gdLst>
                  <a:gd name="connsiteX0" fmla="*/ 0 w 1689100"/>
                  <a:gd name="connsiteY0" fmla="*/ 1409700 h 1409700"/>
                  <a:gd name="connsiteX1" fmla="*/ 615950 w 1689100"/>
                  <a:gd name="connsiteY1" fmla="*/ 1085850 h 1409700"/>
                  <a:gd name="connsiteX2" fmla="*/ 1047750 w 1689100"/>
                  <a:gd name="connsiteY2" fmla="*/ 711200 h 1409700"/>
                  <a:gd name="connsiteX3" fmla="*/ 1689100 w 1689100"/>
                  <a:gd name="connsiteY3" fmla="*/ 0 h 1409700"/>
                  <a:gd name="connsiteX4" fmla="*/ 1689100 w 1689100"/>
                  <a:gd name="connsiteY4" fmla="*/ 0 h 1409700"/>
                  <a:gd name="connsiteX0" fmla="*/ 0 w 1734991"/>
                  <a:gd name="connsiteY0" fmla="*/ 1462381 h 1462381"/>
                  <a:gd name="connsiteX1" fmla="*/ 615950 w 1734991"/>
                  <a:gd name="connsiteY1" fmla="*/ 1138531 h 1462381"/>
                  <a:gd name="connsiteX2" fmla="*/ 1047750 w 1734991"/>
                  <a:gd name="connsiteY2" fmla="*/ 763881 h 1462381"/>
                  <a:gd name="connsiteX3" fmla="*/ 1689100 w 1734991"/>
                  <a:gd name="connsiteY3" fmla="*/ 52681 h 1462381"/>
                  <a:gd name="connsiteX4" fmla="*/ 1682750 w 1734991"/>
                  <a:gd name="connsiteY4" fmla="*/ 52681 h 1462381"/>
                  <a:gd name="connsiteX0" fmla="*/ 0 w 1736872"/>
                  <a:gd name="connsiteY0" fmla="*/ 1461441 h 1461441"/>
                  <a:gd name="connsiteX1" fmla="*/ 615950 w 1736872"/>
                  <a:gd name="connsiteY1" fmla="*/ 1137591 h 1461441"/>
                  <a:gd name="connsiteX2" fmla="*/ 1022350 w 1736872"/>
                  <a:gd name="connsiteY2" fmla="*/ 750241 h 1461441"/>
                  <a:gd name="connsiteX3" fmla="*/ 1689100 w 1736872"/>
                  <a:gd name="connsiteY3" fmla="*/ 51741 h 1461441"/>
                  <a:gd name="connsiteX4" fmla="*/ 1682750 w 1736872"/>
                  <a:gd name="connsiteY4" fmla="*/ 51741 h 1461441"/>
                  <a:gd name="connsiteX0" fmla="*/ 0 w 1736872"/>
                  <a:gd name="connsiteY0" fmla="*/ 1461441 h 1461441"/>
                  <a:gd name="connsiteX1" fmla="*/ 615950 w 1736872"/>
                  <a:gd name="connsiteY1" fmla="*/ 1118541 h 1461441"/>
                  <a:gd name="connsiteX2" fmla="*/ 1022350 w 1736872"/>
                  <a:gd name="connsiteY2" fmla="*/ 750241 h 1461441"/>
                  <a:gd name="connsiteX3" fmla="*/ 1689100 w 1736872"/>
                  <a:gd name="connsiteY3" fmla="*/ 51741 h 1461441"/>
                  <a:gd name="connsiteX4" fmla="*/ 1682750 w 1736872"/>
                  <a:gd name="connsiteY4" fmla="*/ 51741 h 1461441"/>
                  <a:gd name="connsiteX0" fmla="*/ 0 w 1821970"/>
                  <a:gd name="connsiteY0" fmla="*/ 1522737 h 1522737"/>
                  <a:gd name="connsiteX1" fmla="*/ 615950 w 1821970"/>
                  <a:gd name="connsiteY1" fmla="*/ 1179837 h 1522737"/>
                  <a:gd name="connsiteX2" fmla="*/ 1022350 w 1821970"/>
                  <a:gd name="connsiteY2" fmla="*/ 811537 h 1522737"/>
                  <a:gd name="connsiteX3" fmla="*/ 1689100 w 1821970"/>
                  <a:gd name="connsiteY3" fmla="*/ 113037 h 1522737"/>
                  <a:gd name="connsiteX4" fmla="*/ 1821568 w 1821970"/>
                  <a:gd name="connsiteY4" fmla="*/ 1572 h 1522737"/>
                  <a:gd name="connsiteX0" fmla="*/ 0 w 1821635"/>
                  <a:gd name="connsiteY0" fmla="*/ 1521165 h 1521165"/>
                  <a:gd name="connsiteX1" fmla="*/ 615950 w 1821635"/>
                  <a:gd name="connsiteY1" fmla="*/ 1178265 h 1521165"/>
                  <a:gd name="connsiteX2" fmla="*/ 1022350 w 1821635"/>
                  <a:gd name="connsiteY2" fmla="*/ 809965 h 1521165"/>
                  <a:gd name="connsiteX3" fmla="*/ 1642827 w 1821635"/>
                  <a:gd name="connsiteY3" fmla="*/ 297242 h 1521165"/>
                  <a:gd name="connsiteX4" fmla="*/ 1821568 w 1821635"/>
                  <a:gd name="connsiteY4" fmla="*/ 0 h 1521165"/>
                  <a:gd name="connsiteX0" fmla="*/ 0 w 1821624"/>
                  <a:gd name="connsiteY0" fmla="*/ 1521165 h 1521165"/>
                  <a:gd name="connsiteX1" fmla="*/ 615950 w 1821624"/>
                  <a:gd name="connsiteY1" fmla="*/ 1178265 h 1521165"/>
                  <a:gd name="connsiteX2" fmla="*/ 1081843 w 1821624"/>
                  <a:gd name="connsiteY2" fmla="*/ 834736 h 1521165"/>
                  <a:gd name="connsiteX3" fmla="*/ 1642827 w 1821624"/>
                  <a:gd name="connsiteY3" fmla="*/ 297242 h 1521165"/>
                  <a:gd name="connsiteX4" fmla="*/ 1821568 w 1821624"/>
                  <a:gd name="connsiteY4" fmla="*/ 0 h 1521165"/>
                  <a:gd name="connsiteX0" fmla="*/ 0 w 1821591"/>
                  <a:gd name="connsiteY0" fmla="*/ 1521165 h 1521165"/>
                  <a:gd name="connsiteX1" fmla="*/ 615950 w 1821591"/>
                  <a:gd name="connsiteY1" fmla="*/ 1178265 h 1521165"/>
                  <a:gd name="connsiteX2" fmla="*/ 1081843 w 1821591"/>
                  <a:gd name="connsiteY2" fmla="*/ 834736 h 1521165"/>
                  <a:gd name="connsiteX3" fmla="*/ 1556893 w 1821591"/>
                  <a:gd name="connsiteY3" fmla="*/ 377745 h 1521165"/>
                  <a:gd name="connsiteX4" fmla="*/ 1821568 w 1821591"/>
                  <a:gd name="connsiteY4" fmla="*/ 0 h 1521165"/>
                  <a:gd name="connsiteX0" fmla="*/ 0 w 1762110"/>
                  <a:gd name="connsiteY0" fmla="*/ 1384929 h 1384929"/>
                  <a:gd name="connsiteX1" fmla="*/ 615950 w 1762110"/>
                  <a:gd name="connsiteY1" fmla="*/ 1042029 h 1384929"/>
                  <a:gd name="connsiteX2" fmla="*/ 1081843 w 1762110"/>
                  <a:gd name="connsiteY2" fmla="*/ 698500 h 1384929"/>
                  <a:gd name="connsiteX3" fmla="*/ 1556893 w 1762110"/>
                  <a:gd name="connsiteY3" fmla="*/ 241509 h 1384929"/>
                  <a:gd name="connsiteX4" fmla="*/ 1762075 w 1762110"/>
                  <a:gd name="connsiteY4" fmla="*/ 0 h 1384929"/>
                  <a:gd name="connsiteX0" fmla="*/ 0 w 1643939"/>
                  <a:gd name="connsiteY0" fmla="*/ 1329196 h 1329196"/>
                  <a:gd name="connsiteX1" fmla="*/ 615950 w 1643939"/>
                  <a:gd name="connsiteY1" fmla="*/ 986296 h 1329196"/>
                  <a:gd name="connsiteX2" fmla="*/ 1081843 w 1643939"/>
                  <a:gd name="connsiteY2" fmla="*/ 642767 h 1329196"/>
                  <a:gd name="connsiteX3" fmla="*/ 1556893 w 1643939"/>
                  <a:gd name="connsiteY3" fmla="*/ 185776 h 1329196"/>
                  <a:gd name="connsiteX4" fmla="*/ 1643088 w 1643939"/>
                  <a:gd name="connsiteY4" fmla="*/ 0 h 1329196"/>
                  <a:gd name="connsiteX0" fmla="*/ 0 w 1669698"/>
                  <a:gd name="connsiteY0" fmla="*/ 1391122 h 1391122"/>
                  <a:gd name="connsiteX1" fmla="*/ 615950 w 1669698"/>
                  <a:gd name="connsiteY1" fmla="*/ 1048222 h 1391122"/>
                  <a:gd name="connsiteX2" fmla="*/ 1081843 w 1669698"/>
                  <a:gd name="connsiteY2" fmla="*/ 704693 h 1391122"/>
                  <a:gd name="connsiteX3" fmla="*/ 1556893 w 1669698"/>
                  <a:gd name="connsiteY3" fmla="*/ 247702 h 1391122"/>
                  <a:gd name="connsiteX4" fmla="*/ 1669530 w 1669698"/>
                  <a:gd name="connsiteY4" fmla="*/ 0 h 1391122"/>
                  <a:gd name="connsiteX0" fmla="*/ 0 w 1669576"/>
                  <a:gd name="connsiteY0" fmla="*/ 1391122 h 1391122"/>
                  <a:gd name="connsiteX1" fmla="*/ 615950 w 1669576"/>
                  <a:gd name="connsiteY1" fmla="*/ 1048222 h 1391122"/>
                  <a:gd name="connsiteX2" fmla="*/ 1081843 w 1669576"/>
                  <a:gd name="connsiteY2" fmla="*/ 704693 h 1391122"/>
                  <a:gd name="connsiteX3" fmla="*/ 1504010 w 1669576"/>
                  <a:gd name="connsiteY3" fmla="*/ 241510 h 1391122"/>
                  <a:gd name="connsiteX4" fmla="*/ 1669530 w 1669576"/>
                  <a:gd name="connsiteY4" fmla="*/ 0 h 1391122"/>
                  <a:gd name="connsiteX0" fmla="*/ 0 w 1669578"/>
                  <a:gd name="connsiteY0" fmla="*/ 1391122 h 1391122"/>
                  <a:gd name="connsiteX1" fmla="*/ 615950 w 1669578"/>
                  <a:gd name="connsiteY1" fmla="*/ 1048222 h 1391122"/>
                  <a:gd name="connsiteX2" fmla="*/ 1068623 w 1669578"/>
                  <a:gd name="connsiteY2" fmla="*/ 698501 h 1391122"/>
                  <a:gd name="connsiteX3" fmla="*/ 1504010 w 1669578"/>
                  <a:gd name="connsiteY3" fmla="*/ 241510 h 1391122"/>
                  <a:gd name="connsiteX4" fmla="*/ 1669530 w 1669578"/>
                  <a:gd name="connsiteY4" fmla="*/ 0 h 1391122"/>
                  <a:gd name="connsiteX0" fmla="*/ 0 w 1550853"/>
                  <a:gd name="connsiteY0" fmla="*/ 1403507 h 1403507"/>
                  <a:gd name="connsiteX1" fmla="*/ 615950 w 1550853"/>
                  <a:gd name="connsiteY1" fmla="*/ 1060607 h 1403507"/>
                  <a:gd name="connsiteX2" fmla="*/ 1068623 w 1550853"/>
                  <a:gd name="connsiteY2" fmla="*/ 710886 h 1403507"/>
                  <a:gd name="connsiteX3" fmla="*/ 1504010 w 1550853"/>
                  <a:gd name="connsiteY3" fmla="*/ 253895 h 1403507"/>
                  <a:gd name="connsiteX4" fmla="*/ 1537323 w 1550853"/>
                  <a:gd name="connsiteY4" fmla="*/ 0 h 1403507"/>
                  <a:gd name="connsiteX0" fmla="*/ 0 w 1537370"/>
                  <a:gd name="connsiteY0" fmla="*/ 1403507 h 1403507"/>
                  <a:gd name="connsiteX1" fmla="*/ 615950 w 1537370"/>
                  <a:gd name="connsiteY1" fmla="*/ 1060607 h 1403507"/>
                  <a:gd name="connsiteX2" fmla="*/ 1068623 w 1537370"/>
                  <a:gd name="connsiteY2" fmla="*/ 710886 h 1403507"/>
                  <a:gd name="connsiteX3" fmla="*/ 1391634 w 1537370"/>
                  <a:gd name="connsiteY3" fmla="*/ 297243 h 1403507"/>
                  <a:gd name="connsiteX4" fmla="*/ 1537323 w 1537370"/>
                  <a:gd name="connsiteY4" fmla="*/ 0 h 1403507"/>
                  <a:gd name="connsiteX0" fmla="*/ 0 w 1537372"/>
                  <a:gd name="connsiteY0" fmla="*/ 1403507 h 1403507"/>
                  <a:gd name="connsiteX1" fmla="*/ 615950 w 1537372"/>
                  <a:gd name="connsiteY1" fmla="*/ 1060607 h 1403507"/>
                  <a:gd name="connsiteX2" fmla="*/ 1048792 w 1537372"/>
                  <a:gd name="connsiteY2" fmla="*/ 692308 h 1403507"/>
                  <a:gd name="connsiteX3" fmla="*/ 1391634 w 1537372"/>
                  <a:gd name="connsiteY3" fmla="*/ 297243 h 1403507"/>
                  <a:gd name="connsiteX4" fmla="*/ 1537323 w 1537372"/>
                  <a:gd name="connsiteY4" fmla="*/ 0 h 1403507"/>
                  <a:gd name="connsiteX0" fmla="*/ 0 w 1537372"/>
                  <a:gd name="connsiteY0" fmla="*/ 1403507 h 1403507"/>
                  <a:gd name="connsiteX1" fmla="*/ 609340 w 1537372"/>
                  <a:gd name="connsiteY1" fmla="*/ 1054415 h 1403507"/>
                  <a:gd name="connsiteX2" fmla="*/ 1048792 w 1537372"/>
                  <a:gd name="connsiteY2" fmla="*/ 692308 h 1403507"/>
                  <a:gd name="connsiteX3" fmla="*/ 1391634 w 1537372"/>
                  <a:gd name="connsiteY3" fmla="*/ 297243 h 1403507"/>
                  <a:gd name="connsiteX4" fmla="*/ 1537323 w 1537372"/>
                  <a:gd name="connsiteY4" fmla="*/ 0 h 1403507"/>
                  <a:gd name="connsiteX0" fmla="*/ 0 w 1537372"/>
                  <a:gd name="connsiteY0" fmla="*/ 1403507 h 1403507"/>
                  <a:gd name="connsiteX1" fmla="*/ 609340 w 1537372"/>
                  <a:gd name="connsiteY1" fmla="*/ 1054415 h 1403507"/>
                  <a:gd name="connsiteX2" fmla="*/ 1048792 w 1537372"/>
                  <a:gd name="connsiteY2" fmla="*/ 686116 h 1403507"/>
                  <a:gd name="connsiteX3" fmla="*/ 1391634 w 1537372"/>
                  <a:gd name="connsiteY3" fmla="*/ 297243 h 1403507"/>
                  <a:gd name="connsiteX4" fmla="*/ 1537323 w 1537372"/>
                  <a:gd name="connsiteY4" fmla="*/ 0 h 1403507"/>
                  <a:gd name="connsiteX0" fmla="*/ 0 w 1537358"/>
                  <a:gd name="connsiteY0" fmla="*/ 1403507 h 1403507"/>
                  <a:gd name="connsiteX1" fmla="*/ 609340 w 1537358"/>
                  <a:gd name="connsiteY1" fmla="*/ 1054415 h 1403507"/>
                  <a:gd name="connsiteX2" fmla="*/ 1048792 w 1537358"/>
                  <a:gd name="connsiteY2" fmla="*/ 686116 h 1403507"/>
                  <a:gd name="connsiteX3" fmla="*/ 1365192 w 1537358"/>
                  <a:gd name="connsiteY3" fmla="*/ 284858 h 1403507"/>
                  <a:gd name="connsiteX4" fmla="*/ 1537323 w 1537358"/>
                  <a:gd name="connsiteY4" fmla="*/ 0 h 1403507"/>
                  <a:gd name="connsiteX0" fmla="*/ 0 w 1464706"/>
                  <a:gd name="connsiteY0" fmla="*/ 1409700 h 1409700"/>
                  <a:gd name="connsiteX1" fmla="*/ 609340 w 1464706"/>
                  <a:gd name="connsiteY1" fmla="*/ 1060608 h 1409700"/>
                  <a:gd name="connsiteX2" fmla="*/ 1048792 w 1464706"/>
                  <a:gd name="connsiteY2" fmla="*/ 692309 h 1409700"/>
                  <a:gd name="connsiteX3" fmla="*/ 1365192 w 1464706"/>
                  <a:gd name="connsiteY3" fmla="*/ 291051 h 1409700"/>
                  <a:gd name="connsiteX4" fmla="*/ 1464609 w 1464706"/>
                  <a:gd name="connsiteY4" fmla="*/ 0 h 140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706" h="1409700">
                    <a:moveTo>
                      <a:pt x="0" y="1409700"/>
                    </a:moveTo>
                    <a:cubicBezTo>
                      <a:pt x="220662" y="1305983"/>
                      <a:pt x="434541" y="1180173"/>
                      <a:pt x="609340" y="1060608"/>
                    </a:cubicBezTo>
                    <a:cubicBezTo>
                      <a:pt x="784139" y="941043"/>
                      <a:pt x="922817" y="820568"/>
                      <a:pt x="1048792" y="692309"/>
                    </a:cubicBezTo>
                    <a:cubicBezTo>
                      <a:pt x="1174767" y="564050"/>
                      <a:pt x="1295889" y="406436"/>
                      <a:pt x="1365192" y="291051"/>
                    </a:cubicBezTo>
                    <a:cubicBezTo>
                      <a:pt x="1434495" y="175666"/>
                      <a:pt x="1466726" y="0"/>
                      <a:pt x="1464609" y="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64" name="Freeform 63"/>
              <p:cNvSpPr/>
              <p:nvPr/>
            </p:nvSpPr>
            <p:spPr>
              <a:xfrm>
                <a:off x="1357316" y="2492841"/>
                <a:ext cx="2645457" cy="905470"/>
              </a:xfrm>
              <a:custGeom>
                <a:avLst/>
                <a:gdLst>
                  <a:gd name="connsiteX0" fmla="*/ 0 w 1689100"/>
                  <a:gd name="connsiteY0" fmla="*/ 1409700 h 1409700"/>
                  <a:gd name="connsiteX1" fmla="*/ 615950 w 1689100"/>
                  <a:gd name="connsiteY1" fmla="*/ 1085850 h 1409700"/>
                  <a:gd name="connsiteX2" fmla="*/ 1047750 w 1689100"/>
                  <a:gd name="connsiteY2" fmla="*/ 711200 h 1409700"/>
                  <a:gd name="connsiteX3" fmla="*/ 1689100 w 1689100"/>
                  <a:gd name="connsiteY3" fmla="*/ 0 h 1409700"/>
                  <a:gd name="connsiteX4" fmla="*/ 1689100 w 1689100"/>
                  <a:gd name="connsiteY4" fmla="*/ 0 h 1409700"/>
                  <a:gd name="connsiteX0" fmla="*/ 0 w 1734991"/>
                  <a:gd name="connsiteY0" fmla="*/ 1462381 h 1462381"/>
                  <a:gd name="connsiteX1" fmla="*/ 615950 w 1734991"/>
                  <a:gd name="connsiteY1" fmla="*/ 1138531 h 1462381"/>
                  <a:gd name="connsiteX2" fmla="*/ 1047750 w 1734991"/>
                  <a:gd name="connsiteY2" fmla="*/ 763881 h 1462381"/>
                  <a:gd name="connsiteX3" fmla="*/ 1689100 w 1734991"/>
                  <a:gd name="connsiteY3" fmla="*/ 52681 h 1462381"/>
                  <a:gd name="connsiteX4" fmla="*/ 1682750 w 1734991"/>
                  <a:gd name="connsiteY4" fmla="*/ 52681 h 1462381"/>
                  <a:gd name="connsiteX0" fmla="*/ 0 w 1736872"/>
                  <a:gd name="connsiteY0" fmla="*/ 1461441 h 1461441"/>
                  <a:gd name="connsiteX1" fmla="*/ 615950 w 1736872"/>
                  <a:gd name="connsiteY1" fmla="*/ 1137591 h 1461441"/>
                  <a:gd name="connsiteX2" fmla="*/ 1022350 w 1736872"/>
                  <a:gd name="connsiteY2" fmla="*/ 750241 h 1461441"/>
                  <a:gd name="connsiteX3" fmla="*/ 1689100 w 1736872"/>
                  <a:gd name="connsiteY3" fmla="*/ 51741 h 1461441"/>
                  <a:gd name="connsiteX4" fmla="*/ 1682750 w 1736872"/>
                  <a:gd name="connsiteY4" fmla="*/ 51741 h 1461441"/>
                  <a:gd name="connsiteX0" fmla="*/ 0 w 1736872"/>
                  <a:gd name="connsiteY0" fmla="*/ 1461441 h 1461441"/>
                  <a:gd name="connsiteX1" fmla="*/ 615950 w 1736872"/>
                  <a:gd name="connsiteY1" fmla="*/ 1118541 h 1461441"/>
                  <a:gd name="connsiteX2" fmla="*/ 1022350 w 1736872"/>
                  <a:gd name="connsiteY2" fmla="*/ 750241 h 1461441"/>
                  <a:gd name="connsiteX3" fmla="*/ 1689100 w 1736872"/>
                  <a:gd name="connsiteY3" fmla="*/ 51741 h 1461441"/>
                  <a:gd name="connsiteX4" fmla="*/ 1682750 w 1736872"/>
                  <a:gd name="connsiteY4" fmla="*/ 51741 h 1461441"/>
                  <a:gd name="connsiteX0" fmla="*/ 0 w 1821970"/>
                  <a:gd name="connsiteY0" fmla="*/ 1522737 h 1522737"/>
                  <a:gd name="connsiteX1" fmla="*/ 615950 w 1821970"/>
                  <a:gd name="connsiteY1" fmla="*/ 1179837 h 1522737"/>
                  <a:gd name="connsiteX2" fmla="*/ 1022350 w 1821970"/>
                  <a:gd name="connsiteY2" fmla="*/ 811537 h 1522737"/>
                  <a:gd name="connsiteX3" fmla="*/ 1689100 w 1821970"/>
                  <a:gd name="connsiteY3" fmla="*/ 113037 h 1522737"/>
                  <a:gd name="connsiteX4" fmla="*/ 1821568 w 1821970"/>
                  <a:gd name="connsiteY4" fmla="*/ 1572 h 1522737"/>
                  <a:gd name="connsiteX0" fmla="*/ 0 w 1821635"/>
                  <a:gd name="connsiteY0" fmla="*/ 1521165 h 1521165"/>
                  <a:gd name="connsiteX1" fmla="*/ 615950 w 1821635"/>
                  <a:gd name="connsiteY1" fmla="*/ 1178265 h 1521165"/>
                  <a:gd name="connsiteX2" fmla="*/ 1022350 w 1821635"/>
                  <a:gd name="connsiteY2" fmla="*/ 809965 h 1521165"/>
                  <a:gd name="connsiteX3" fmla="*/ 1642827 w 1821635"/>
                  <a:gd name="connsiteY3" fmla="*/ 297242 h 1521165"/>
                  <a:gd name="connsiteX4" fmla="*/ 1821568 w 1821635"/>
                  <a:gd name="connsiteY4" fmla="*/ 0 h 1521165"/>
                  <a:gd name="connsiteX0" fmla="*/ 0 w 1821624"/>
                  <a:gd name="connsiteY0" fmla="*/ 1521165 h 1521165"/>
                  <a:gd name="connsiteX1" fmla="*/ 615950 w 1821624"/>
                  <a:gd name="connsiteY1" fmla="*/ 1178265 h 1521165"/>
                  <a:gd name="connsiteX2" fmla="*/ 1081843 w 1821624"/>
                  <a:gd name="connsiteY2" fmla="*/ 834736 h 1521165"/>
                  <a:gd name="connsiteX3" fmla="*/ 1642827 w 1821624"/>
                  <a:gd name="connsiteY3" fmla="*/ 297242 h 1521165"/>
                  <a:gd name="connsiteX4" fmla="*/ 1821568 w 1821624"/>
                  <a:gd name="connsiteY4" fmla="*/ 0 h 1521165"/>
                  <a:gd name="connsiteX0" fmla="*/ 0 w 1821591"/>
                  <a:gd name="connsiteY0" fmla="*/ 1521165 h 1521165"/>
                  <a:gd name="connsiteX1" fmla="*/ 615950 w 1821591"/>
                  <a:gd name="connsiteY1" fmla="*/ 1178265 h 1521165"/>
                  <a:gd name="connsiteX2" fmla="*/ 1081843 w 1821591"/>
                  <a:gd name="connsiteY2" fmla="*/ 834736 h 1521165"/>
                  <a:gd name="connsiteX3" fmla="*/ 1556893 w 1821591"/>
                  <a:gd name="connsiteY3" fmla="*/ 377745 h 1521165"/>
                  <a:gd name="connsiteX4" fmla="*/ 1821568 w 1821591"/>
                  <a:gd name="connsiteY4" fmla="*/ 0 h 1521165"/>
                  <a:gd name="connsiteX0" fmla="*/ 0 w 1762110"/>
                  <a:gd name="connsiteY0" fmla="*/ 1384929 h 1384929"/>
                  <a:gd name="connsiteX1" fmla="*/ 615950 w 1762110"/>
                  <a:gd name="connsiteY1" fmla="*/ 1042029 h 1384929"/>
                  <a:gd name="connsiteX2" fmla="*/ 1081843 w 1762110"/>
                  <a:gd name="connsiteY2" fmla="*/ 698500 h 1384929"/>
                  <a:gd name="connsiteX3" fmla="*/ 1556893 w 1762110"/>
                  <a:gd name="connsiteY3" fmla="*/ 241509 h 1384929"/>
                  <a:gd name="connsiteX4" fmla="*/ 1762075 w 1762110"/>
                  <a:gd name="connsiteY4" fmla="*/ 0 h 1384929"/>
                  <a:gd name="connsiteX0" fmla="*/ 0 w 1643939"/>
                  <a:gd name="connsiteY0" fmla="*/ 1329196 h 1329196"/>
                  <a:gd name="connsiteX1" fmla="*/ 615950 w 1643939"/>
                  <a:gd name="connsiteY1" fmla="*/ 986296 h 1329196"/>
                  <a:gd name="connsiteX2" fmla="*/ 1081843 w 1643939"/>
                  <a:gd name="connsiteY2" fmla="*/ 642767 h 1329196"/>
                  <a:gd name="connsiteX3" fmla="*/ 1556893 w 1643939"/>
                  <a:gd name="connsiteY3" fmla="*/ 185776 h 1329196"/>
                  <a:gd name="connsiteX4" fmla="*/ 1643088 w 1643939"/>
                  <a:gd name="connsiteY4" fmla="*/ 0 h 1329196"/>
                  <a:gd name="connsiteX0" fmla="*/ 0 w 1669698"/>
                  <a:gd name="connsiteY0" fmla="*/ 1391122 h 1391122"/>
                  <a:gd name="connsiteX1" fmla="*/ 615950 w 1669698"/>
                  <a:gd name="connsiteY1" fmla="*/ 1048222 h 1391122"/>
                  <a:gd name="connsiteX2" fmla="*/ 1081843 w 1669698"/>
                  <a:gd name="connsiteY2" fmla="*/ 704693 h 1391122"/>
                  <a:gd name="connsiteX3" fmla="*/ 1556893 w 1669698"/>
                  <a:gd name="connsiteY3" fmla="*/ 247702 h 1391122"/>
                  <a:gd name="connsiteX4" fmla="*/ 1669530 w 1669698"/>
                  <a:gd name="connsiteY4" fmla="*/ 0 h 1391122"/>
                  <a:gd name="connsiteX0" fmla="*/ 0 w 1669576"/>
                  <a:gd name="connsiteY0" fmla="*/ 1391122 h 1391122"/>
                  <a:gd name="connsiteX1" fmla="*/ 615950 w 1669576"/>
                  <a:gd name="connsiteY1" fmla="*/ 1048222 h 1391122"/>
                  <a:gd name="connsiteX2" fmla="*/ 1081843 w 1669576"/>
                  <a:gd name="connsiteY2" fmla="*/ 704693 h 1391122"/>
                  <a:gd name="connsiteX3" fmla="*/ 1504010 w 1669576"/>
                  <a:gd name="connsiteY3" fmla="*/ 241510 h 1391122"/>
                  <a:gd name="connsiteX4" fmla="*/ 1669530 w 1669576"/>
                  <a:gd name="connsiteY4" fmla="*/ 0 h 1391122"/>
                  <a:gd name="connsiteX0" fmla="*/ 0 w 1669578"/>
                  <a:gd name="connsiteY0" fmla="*/ 1391122 h 1391122"/>
                  <a:gd name="connsiteX1" fmla="*/ 615950 w 1669578"/>
                  <a:gd name="connsiteY1" fmla="*/ 1048222 h 1391122"/>
                  <a:gd name="connsiteX2" fmla="*/ 1068623 w 1669578"/>
                  <a:gd name="connsiteY2" fmla="*/ 698501 h 1391122"/>
                  <a:gd name="connsiteX3" fmla="*/ 1504010 w 1669578"/>
                  <a:gd name="connsiteY3" fmla="*/ 241510 h 1391122"/>
                  <a:gd name="connsiteX4" fmla="*/ 1669530 w 1669578"/>
                  <a:gd name="connsiteY4" fmla="*/ 0 h 1391122"/>
                  <a:gd name="connsiteX0" fmla="*/ 0 w 1550853"/>
                  <a:gd name="connsiteY0" fmla="*/ 1403507 h 1403507"/>
                  <a:gd name="connsiteX1" fmla="*/ 615950 w 1550853"/>
                  <a:gd name="connsiteY1" fmla="*/ 1060607 h 1403507"/>
                  <a:gd name="connsiteX2" fmla="*/ 1068623 w 1550853"/>
                  <a:gd name="connsiteY2" fmla="*/ 710886 h 1403507"/>
                  <a:gd name="connsiteX3" fmla="*/ 1504010 w 1550853"/>
                  <a:gd name="connsiteY3" fmla="*/ 253895 h 1403507"/>
                  <a:gd name="connsiteX4" fmla="*/ 1537323 w 1550853"/>
                  <a:gd name="connsiteY4" fmla="*/ 0 h 1403507"/>
                  <a:gd name="connsiteX0" fmla="*/ 0 w 1537370"/>
                  <a:gd name="connsiteY0" fmla="*/ 1403507 h 1403507"/>
                  <a:gd name="connsiteX1" fmla="*/ 615950 w 1537370"/>
                  <a:gd name="connsiteY1" fmla="*/ 1060607 h 1403507"/>
                  <a:gd name="connsiteX2" fmla="*/ 1068623 w 1537370"/>
                  <a:gd name="connsiteY2" fmla="*/ 710886 h 1403507"/>
                  <a:gd name="connsiteX3" fmla="*/ 1391634 w 1537370"/>
                  <a:gd name="connsiteY3" fmla="*/ 297243 h 1403507"/>
                  <a:gd name="connsiteX4" fmla="*/ 1537323 w 1537370"/>
                  <a:gd name="connsiteY4" fmla="*/ 0 h 1403507"/>
                  <a:gd name="connsiteX0" fmla="*/ 0 w 1537372"/>
                  <a:gd name="connsiteY0" fmla="*/ 1403507 h 1403507"/>
                  <a:gd name="connsiteX1" fmla="*/ 615950 w 1537372"/>
                  <a:gd name="connsiteY1" fmla="*/ 1060607 h 1403507"/>
                  <a:gd name="connsiteX2" fmla="*/ 1048792 w 1537372"/>
                  <a:gd name="connsiteY2" fmla="*/ 692308 h 1403507"/>
                  <a:gd name="connsiteX3" fmla="*/ 1391634 w 1537372"/>
                  <a:gd name="connsiteY3" fmla="*/ 297243 h 1403507"/>
                  <a:gd name="connsiteX4" fmla="*/ 1537323 w 1537372"/>
                  <a:gd name="connsiteY4" fmla="*/ 0 h 1403507"/>
                  <a:gd name="connsiteX0" fmla="*/ 0 w 1537372"/>
                  <a:gd name="connsiteY0" fmla="*/ 1403507 h 1403507"/>
                  <a:gd name="connsiteX1" fmla="*/ 609340 w 1537372"/>
                  <a:gd name="connsiteY1" fmla="*/ 1054415 h 1403507"/>
                  <a:gd name="connsiteX2" fmla="*/ 1048792 w 1537372"/>
                  <a:gd name="connsiteY2" fmla="*/ 692308 h 1403507"/>
                  <a:gd name="connsiteX3" fmla="*/ 1391634 w 1537372"/>
                  <a:gd name="connsiteY3" fmla="*/ 297243 h 1403507"/>
                  <a:gd name="connsiteX4" fmla="*/ 1537323 w 1537372"/>
                  <a:gd name="connsiteY4" fmla="*/ 0 h 1403507"/>
                  <a:gd name="connsiteX0" fmla="*/ 0 w 1537372"/>
                  <a:gd name="connsiteY0" fmla="*/ 1403507 h 1403507"/>
                  <a:gd name="connsiteX1" fmla="*/ 609340 w 1537372"/>
                  <a:gd name="connsiteY1" fmla="*/ 1054415 h 1403507"/>
                  <a:gd name="connsiteX2" fmla="*/ 1048792 w 1537372"/>
                  <a:gd name="connsiteY2" fmla="*/ 686116 h 1403507"/>
                  <a:gd name="connsiteX3" fmla="*/ 1391634 w 1537372"/>
                  <a:gd name="connsiteY3" fmla="*/ 297243 h 1403507"/>
                  <a:gd name="connsiteX4" fmla="*/ 1537323 w 1537372"/>
                  <a:gd name="connsiteY4" fmla="*/ 0 h 1403507"/>
                  <a:gd name="connsiteX0" fmla="*/ 0 w 1537358"/>
                  <a:gd name="connsiteY0" fmla="*/ 1403507 h 1403507"/>
                  <a:gd name="connsiteX1" fmla="*/ 609340 w 1537358"/>
                  <a:gd name="connsiteY1" fmla="*/ 1054415 h 1403507"/>
                  <a:gd name="connsiteX2" fmla="*/ 1048792 w 1537358"/>
                  <a:gd name="connsiteY2" fmla="*/ 686116 h 1403507"/>
                  <a:gd name="connsiteX3" fmla="*/ 1365192 w 1537358"/>
                  <a:gd name="connsiteY3" fmla="*/ 284858 h 1403507"/>
                  <a:gd name="connsiteX4" fmla="*/ 1537323 w 1537358"/>
                  <a:gd name="connsiteY4" fmla="*/ 0 h 1403507"/>
                  <a:gd name="connsiteX0" fmla="*/ 0 w 1464706"/>
                  <a:gd name="connsiteY0" fmla="*/ 1409700 h 1409700"/>
                  <a:gd name="connsiteX1" fmla="*/ 609340 w 1464706"/>
                  <a:gd name="connsiteY1" fmla="*/ 1060608 h 1409700"/>
                  <a:gd name="connsiteX2" fmla="*/ 1048792 w 1464706"/>
                  <a:gd name="connsiteY2" fmla="*/ 692309 h 1409700"/>
                  <a:gd name="connsiteX3" fmla="*/ 1365192 w 1464706"/>
                  <a:gd name="connsiteY3" fmla="*/ 291051 h 1409700"/>
                  <a:gd name="connsiteX4" fmla="*/ 1464609 w 1464706"/>
                  <a:gd name="connsiteY4" fmla="*/ 0 h 1409700"/>
                  <a:gd name="connsiteX0" fmla="*/ 0 w 2647868"/>
                  <a:gd name="connsiteY0" fmla="*/ 1122023 h 1122023"/>
                  <a:gd name="connsiteX1" fmla="*/ 609340 w 2647868"/>
                  <a:gd name="connsiteY1" fmla="*/ 772931 h 1122023"/>
                  <a:gd name="connsiteX2" fmla="*/ 1048792 w 2647868"/>
                  <a:gd name="connsiteY2" fmla="*/ 404632 h 1122023"/>
                  <a:gd name="connsiteX3" fmla="*/ 1365192 w 2647868"/>
                  <a:gd name="connsiteY3" fmla="*/ 3374 h 1122023"/>
                  <a:gd name="connsiteX4" fmla="*/ 2647865 w 2647868"/>
                  <a:gd name="connsiteY4" fmla="*/ 201535 h 1122023"/>
                  <a:gd name="connsiteX0" fmla="*/ 0 w 2647879"/>
                  <a:gd name="connsiteY0" fmla="*/ 920488 h 920488"/>
                  <a:gd name="connsiteX1" fmla="*/ 609340 w 2647879"/>
                  <a:gd name="connsiteY1" fmla="*/ 571396 h 920488"/>
                  <a:gd name="connsiteX2" fmla="*/ 1048792 w 2647879"/>
                  <a:gd name="connsiteY2" fmla="*/ 203097 h 920488"/>
                  <a:gd name="connsiteX3" fmla="*/ 2145216 w 2647879"/>
                  <a:gd name="connsiteY3" fmla="*/ 272474 h 920488"/>
                  <a:gd name="connsiteX4" fmla="*/ 2647865 w 2647879"/>
                  <a:gd name="connsiteY4" fmla="*/ 0 h 920488"/>
                  <a:gd name="connsiteX0" fmla="*/ 0 w 2647877"/>
                  <a:gd name="connsiteY0" fmla="*/ 920488 h 920488"/>
                  <a:gd name="connsiteX1" fmla="*/ 609340 w 2647877"/>
                  <a:gd name="connsiteY1" fmla="*/ 571396 h 920488"/>
                  <a:gd name="connsiteX2" fmla="*/ 1200831 w 2647877"/>
                  <a:gd name="connsiteY2" fmla="*/ 364104 h 920488"/>
                  <a:gd name="connsiteX3" fmla="*/ 2145216 w 2647877"/>
                  <a:gd name="connsiteY3" fmla="*/ 272474 h 920488"/>
                  <a:gd name="connsiteX4" fmla="*/ 2647865 w 2647877"/>
                  <a:gd name="connsiteY4" fmla="*/ 0 h 920488"/>
                  <a:gd name="connsiteX0" fmla="*/ 0 w 2647879"/>
                  <a:gd name="connsiteY0" fmla="*/ 920488 h 920488"/>
                  <a:gd name="connsiteX1" fmla="*/ 609340 w 2647879"/>
                  <a:gd name="connsiteY1" fmla="*/ 571396 h 920488"/>
                  <a:gd name="connsiteX2" fmla="*/ 1022351 w 2647879"/>
                  <a:gd name="connsiteY2" fmla="*/ 302178 h 920488"/>
                  <a:gd name="connsiteX3" fmla="*/ 2145216 w 2647879"/>
                  <a:gd name="connsiteY3" fmla="*/ 272474 h 920488"/>
                  <a:gd name="connsiteX4" fmla="*/ 2647865 w 2647879"/>
                  <a:gd name="connsiteY4" fmla="*/ 0 h 920488"/>
                  <a:gd name="connsiteX0" fmla="*/ 0 w 2647879"/>
                  <a:gd name="connsiteY0" fmla="*/ 920488 h 920488"/>
                  <a:gd name="connsiteX1" fmla="*/ 609340 w 2647879"/>
                  <a:gd name="connsiteY1" fmla="*/ 571396 h 920488"/>
                  <a:gd name="connsiteX2" fmla="*/ 1022351 w 2647879"/>
                  <a:gd name="connsiteY2" fmla="*/ 302178 h 920488"/>
                  <a:gd name="connsiteX3" fmla="*/ 2145216 w 2647879"/>
                  <a:gd name="connsiteY3" fmla="*/ 272474 h 920488"/>
                  <a:gd name="connsiteX4" fmla="*/ 2647865 w 2647879"/>
                  <a:gd name="connsiteY4" fmla="*/ 0 h 920488"/>
                  <a:gd name="connsiteX0" fmla="*/ 0 w 2647879"/>
                  <a:gd name="connsiteY0" fmla="*/ 920488 h 920488"/>
                  <a:gd name="connsiteX1" fmla="*/ 609340 w 2647879"/>
                  <a:gd name="connsiteY1" fmla="*/ 571396 h 920488"/>
                  <a:gd name="connsiteX2" fmla="*/ 1022351 w 2647879"/>
                  <a:gd name="connsiteY2" fmla="*/ 302178 h 920488"/>
                  <a:gd name="connsiteX3" fmla="*/ 2145216 w 2647879"/>
                  <a:gd name="connsiteY3" fmla="*/ 272474 h 920488"/>
                  <a:gd name="connsiteX4" fmla="*/ 2647865 w 2647879"/>
                  <a:gd name="connsiteY4" fmla="*/ 0 h 920488"/>
                  <a:gd name="connsiteX0" fmla="*/ 0 w 2647879"/>
                  <a:gd name="connsiteY0" fmla="*/ 920488 h 920488"/>
                  <a:gd name="connsiteX1" fmla="*/ 609340 w 2647879"/>
                  <a:gd name="connsiteY1" fmla="*/ 571396 h 920488"/>
                  <a:gd name="connsiteX2" fmla="*/ 1022351 w 2647879"/>
                  <a:gd name="connsiteY2" fmla="*/ 302178 h 920488"/>
                  <a:gd name="connsiteX3" fmla="*/ 1348515 w 2647879"/>
                  <a:gd name="connsiteY3" fmla="*/ 295040 h 920488"/>
                  <a:gd name="connsiteX4" fmla="*/ 2145216 w 2647879"/>
                  <a:gd name="connsiteY4" fmla="*/ 272474 h 920488"/>
                  <a:gd name="connsiteX5" fmla="*/ 2647865 w 2647879"/>
                  <a:gd name="connsiteY5" fmla="*/ 0 h 920488"/>
                  <a:gd name="connsiteX0" fmla="*/ 0 w 2647876"/>
                  <a:gd name="connsiteY0" fmla="*/ 920488 h 920488"/>
                  <a:gd name="connsiteX1" fmla="*/ 609340 w 2647876"/>
                  <a:gd name="connsiteY1" fmla="*/ 571396 h 920488"/>
                  <a:gd name="connsiteX2" fmla="*/ 1022351 w 2647876"/>
                  <a:gd name="connsiteY2" fmla="*/ 302178 h 920488"/>
                  <a:gd name="connsiteX3" fmla="*/ 1361736 w 2647876"/>
                  <a:gd name="connsiteY3" fmla="*/ 344580 h 920488"/>
                  <a:gd name="connsiteX4" fmla="*/ 2145216 w 2647876"/>
                  <a:gd name="connsiteY4" fmla="*/ 272474 h 920488"/>
                  <a:gd name="connsiteX5" fmla="*/ 2647865 w 2647876"/>
                  <a:gd name="connsiteY5" fmla="*/ 0 h 920488"/>
                  <a:gd name="connsiteX0" fmla="*/ 0 w 2647876"/>
                  <a:gd name="connsiteY0" fmla="*/ 920488 h 920488"/>
                  <a:gd name="connsiteX1" fmla="*/ 609340 w 2647876"/>
                  <a:gd name="connsiteY1" fmla="*/ 571396 h 920488"/>
                  <a:gd name="connsiteX2" fmla="*/ 1022351 w 2647876"/>
                  <a:gd name="connsiteY2" fmla="*/ 302178 h 920488"/>
                  <a:gd name="connsiteX3" fmla="*/ 1361736 w 2647876"/>
                  <a:gd name="connsiteY3" fmla="*/ 344580 h 920488"/>
                  <a:gd name="connsiteX4" fmla="*/ 2145216 w 2647876"/>
                  <a:gd name="connsiteY4" fmla="*/ 272474 h 920488"/>
                  <a:gd name="connsiteX5" fmla="*/ 2647865 w 2647876"/>
                  <a:gd name="connsiteY5" fmla="*/ 0 h 920488"/>
                  <a:gd name="connsiteX0" fmla="*/ 0 w 2647876"/>
                  <a:gd name="connsiteY0" fmla="*/ 920488 h 920488"/>
                  <a:gd name="connsiteX1" fmla="*/ 609340 w 2647876"/>
                  <a:gd name="connsiteY1" fmla="*/ 571396 h 920488"/>
                  <a:gd name="connsiteX2" fmla="*/ 1022351 w 2647876"/>
                  <a:gd name="connsiteY2" fmla="*/ 302178 h 920488"/>
                  <a:gd name="connsiteX3" fmla="*/ 1361736 w 2647876"/>
                  <a:gd name="connsiteY3" fmla="*/ 344580 h 920488"/>
                  <a:gd name="connsiteX4" fmla="*/ 2145216 w 2647876"/>
                  <a:gd name="connsiteY4" fmla="*/ 272474 h 920488"/>
                  <a:gd name="connsiteX5" fmla="*/ 2647865 w 2647876"/>
                  <a:gd name="connsiteY5" fmla="*/ 0 h 920488"/>
                  <a:gd name="connsiteX0" fmla="*/ 0 w 2647876"/>
                  <a:gd name="connsiteY0" fmla="*/ 920488 h 920488"/>
                  <a:gd name="connsiteX1" fmla="*/ 609340 w 2647876"/>
                  <a:gd name="connsiteY1" fmla="*/ 571396 h 920488"/>
                  <a:gd name="connsiteX2" fmla="*/ 1022351 w 2647876"/>
                  <a:gd name="connsiteY2" fmla="*/ 302178 h 920488"/>
                  <a:gd name="connsiteX3" fmla="*/ 1361736 w 2647876"/>
                  <a:gd name="connsiteY3" fmla="*/ 344580 h 920488"/>
                  <a:gd name="connsiteX4" fmla="*/ 2145216 w 2647876"/>
                  <a:gd name="connsiteY4" fmla="*/ 272474 h 920488"/>
                  <a:gd name="connsiteX5" fmla="*/ 2647865 w 2647876"/>
                  <a:gd name="connsiteY5" fmla="*/ 0 h 920488"/>
                  <a:gd name="connsiteX0" fmla="*/ 0 w 2647885"/>
                  <a:gd name="connsiteY0" fmla="*/ 920488 h 920488"/>
                  <a:gd name="connsiteX1" fmla="*/ 609340 w 2647885"/>
                  <a:gd name="connsiteY1" fmla="*/ 571396 h 920488"/>
                  <a:gd name="connsiteX2" fmla="*/ 1022351 w 2647885"/>
                  <a:gd name="connsiteY2" fmla="*/ 302178 h 920488"/>
                  <a:gd name="connsiteX3" fmla="*/ 1361736 w 2647885"/>
                  <a:gd name="connsiteY3" fmla="*/ 344580 h 920488"/>
                  <a:gd name="connsiteX4" fmla="*/ 2145216 w 2647885"/>
                  <a:gd name="connsiteY4" fmla="*/ 272474 h 920488"/>
                  <a:gd name="connsiteX5" fmla="*/ 2647865 w 2647885"/>
                  <a:gd name="connsiteY5" fmla="*/ 0 h 920488"/>
                  <a:gd name="connsiteX0" fmla="*/ 0 w 2753651"/>
                  <a:gd name="connsiteY0" fmla="*/ 883333 h 883333"/>
                  <a:gd name="connsiteX1" fmla="*/ 715106 w 2753651"/>
                  <a:gd name="connsiteY1" fmla="*/ 571396 h 883333"/>
                  <a:gd name="connsiteX2" fmla="*/ 1128117 w 2753651"/>
                  <a:gd name="connsiteY2" fmla="*/ 302178 h 883333"/>
                  <a:gd name="connsiteX3" fmla="*/ 1467502 w 2753651"/>
                  <a:gd name="connsiteY3" fmla="*/ 344580 h 883333"/>
                  <a:gd name="connsiteX4" fmla="*/ 2250982 w 2753651"/>
                  <a:gd name="connsiteY4" fmla="*/ 272474 h 883333"/>
                  <a:gd name="connsiteX5" fmla="*/ 2753631 w 2753651"/>
                  <a:gd name="connsiteY5" fmla="*/ 0 h 88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3651" h="883333">
                    <a:moveTo>
                      <a:pt x="0" y="883333"/>
                    </a:moveTo>
                    <a:cubicBezTo>
                      <a:pt x="220662" y="779616"/>
                      <a:pt x="527086" y="668255"/>
                      <a:pt x="715106" y="571396"/>
                    </a:cubicBezTo>
                    <a:cubicBezTo>
                      <a:pt x="903126" y="474537"/>
                      <a:pt x="1003749" y="343247"/>
                      <a:pt x="1128117" y="302178"/>
                    </a:cubicBezTo>
                    <a:cubicBezTo>
                      <a:pt x="1167581" y="289146"/>
                      <a:pt x="1306800" y="324761"/>
                      <a:pt x="1467502" y="344580"/>
                    </a:cubicBezTo>
                    <a:cubicBezTo>
                      <a:pt x="1654646" y="339629"/>
                      <a:pt x="2031453" y="304930"/>
                      <a:pt x="2250982" y="272474"/>
                    </a:cubicBezTo>
                    <a:cubicBezTo>
                      <a:pt x="2597545" y="221236"/>
                      <a:pt x="2755748" y="0"/>
                      <a:pt x="2753631" y="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grpSp>
        <p:grpSp>
          <p:nvGrpSpPr>
            <p:cNvPr id="91153" name="Group 23"/>
            <p:cNvGrpSpPr>
              <a:grpSpLocks/>
            </p:cNvGrpSpPr>
            <p:nvPr/>
          </p:nvGrpSpPr>
          <p:grpSpPr bwMode="auto">
            <a:xfrm rot="173816">
              <a:off x="1404950" y="1889218"/>
              <a:ext cx="1444445" cy="1509028"/>
              <a:chOff x="1338785" y="1956012"/>
              <a:chExt cx="1407015" cy="1445541"/>
            </a:xfrm>
          </p:grpSpPr>
          <p:sp>
            <p:nvSpPr>
              <p:cNvPr id="59" name="Freeform 58"/>
              <p:cNvSpPr/>
              <p:nvPr/>
            </p:nvSpPr>
            <p:spPr>
              <a:xfrm>
                <a:off x="1345442" y="1993070"/>
                <a:ext cx="1097248" cy="1401144"/>
              </a:xfrm>
              <a:custGeom>
                <a:avLst/>
                <a:gdLst>
                  <a:gd name="connsiteX0" fmla="*/ 0 w 1098550"/>
                  <a:gd name="connsiteY0" fmla="*/ 1403350 h 1403350"/>
                  <a:gd name="connsiteX1" fmla="*/ 558800 w 1098550"/>
                  <a:gd name="connsiteY1" fmla="*/ 946150 h 1403350"/>
                  <a:gd name="connsiteX2" fmla="*/ 838200 w 1098550"/>
                  <a:gd name="connsiteY2" fmla="*/ 603250 h 1403350"/>
                  <a:gd name="connsiteX3" fmla="*/ 1098550 w 1098550"/>
                  <a:gd name="connsiteY3" fmla="*/ 0 h 1403350"/>
                  <a:gd name="connsiteX4" fmla="*/ 1098550 w 1098550"/>
                  <a:gd name="connsiteY4" fmla="*/ 0 h 140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8550" h="1403350">
                    <a:moveTo>
                      <a:pt x="0" y="1403350"/>
                    </a:moveTo>
                    <a:cubicBezTo>
                      <a:pt x="209550" y="1241425"/>
                      <a:pt x="419100" y="1079500"/>
                      <a:pt x="558800" y="946150"/>
                    </a:cubicBezTo>
                    <a:cubicBezTo>
                      <a:pt x="698500" y="812800"/>
                      <a:pt x="748242" y="760942"/>
                      <a:pt x="838200" y="603250"/>
                    </a:cubicBezTo>
                    <a:cubicBezTo>
                      <a:pt x="928158" y="445558"/>
                      <a:pt x="1098550" y="0"/>
                      <a:pt x="1098550" y="0"/>
                    </a:cubicBezTo>
                    <a:lnTo>
                      <a:pt x="1098550" y="0"/>
                    </a:lnTo>
                  </a:path>
                </a:pathLst>
              </a:cu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60" name="Freeform 59"/>
              <p:cNvSpPr/>
              <p:nvPr/>
            </p:nvSpPr>
            <p:spPr>
              <a:xfrm>
                <a:off x="1339872" y="1955932"/>
                <a:ext cx="1407177" cy="1445625"/>
              </a:xfrm>
              <a:custGeom>
                <a:avLst/>
                <a:gdLst>
                  <a:gd name="connsiteX0" fmla="*/ 0 w 1689100"/>
                  <a:gd name="connsiteY0" fmla="*/ 1409700 h 1409700"/>
                  <a:gd name="connsiteX1" fmla="*/ 615950 w 1689100"/>
                  <a:gd name="connsiteY1" fmla="*/ 1085850 h 1409700"/>
                  <a:gd name="connsiteX2" fmla="*/ 1047750 w 1689100"/>
                  <a:gd name="connsiteY2" fmla="*/ 711200 h 1409700"/>
                  <a:gd name="connsiteX3" fmla="*/ 1689100 w 1689100"/>
                  <a:gd name="connsiteY3" fmla="*/ 0 h 1409700"/>
                  <a:gd name="connsiteX4" fmla="*/ 1689100 w 1689100"/>
                  <a:gd name="connsiteY4" fmla="*/ 0 h 1409700"/>
                  <a:gd name="connsiteX0" fmla="*/ 0 w 1734991"/>
                  <a:gd name="connsiteY0" fmla="*/ 1462381 h 1462381"/>
                  <a:gd name="connsiteX1" fmla="*/ 615950 w 1734991"/>
                  <a:gd name="connsiteY1" fmla="*/ 1138531 h 1462381"/>
                  <a:gd name="connsiteX2" fmla="*/ 1047750 w 1734991"/>
                  <a:gd name="connsiteY2" fmla="*/ 763881 h 1462381"/>
                  <a:gd name="connsiteX3" fmla="*/ 1689100 w 1734991"/>
                  <a:gd name="connsiteY3" fmla="*/ 52681 h 1462381"/>
                  <a:gd name="connsiteX4" fmla="*/ 1682750 w 1734991"/>
                  <a:gd name="connsiteY4" fmla="*/ 52681 h 1462381"/>
                  <a:gd name="connsiteX0" fmla="*/ 0 w 1736872"/>
                  <a:gd name="connsiteY0" fmla="*/ 1461441 h 1461441"/>
                  <a:gd name="connsiteX1" fmla="*/ 615950 w 1736872"/>
                  <a:gd name="connsiteY1" fmla="*/ 1137591 h 1461441"/>
                  <a:gd name="connsiteX2" fmla="*/ 1022350 w 1736872"/>
                  <a:gd name="connsiteY2" fmla="*/ 750241 h 1461441"/>
                  <a:gd name="connsiteX3" fmla="*/ 1689100 w 1736872"/>
                  <a:gd name="connsiteY3" fmla="*/ 51741 h 1461441"/>
                  <a:gd name="connsiteX4" fmla="*/ 1682750 w 1736872"/>
                  <a:gd name="connsiteY4" fmla="*/ 51741 h 1461441"/>
                  <a:gd name="connsiteX0" fmla="*/ 0 w 1736872"/>
                  <a:gd name="connsiteY0" fmla="*/ 1461441 h 1461441"/>
                  <a:gd name="connsiteX1" fmla="*/ 615950 w 1736872"/>
                  <a:gd name="connsiteY1" fmla="*/ 1118541 h 1461441"/>
                  <a:gd name="connsiteX2" fmla="*/ 1022350 w 1736872"/>
                  <a:gd name="connsiteY2" fmla="*/ 750241 h 1461441"/>
                  <a:gd name="connsiteX3" fmla="*/ 1689100 w 1736872"/>
                  <a:gd name="connsiteY3" fmla="*/ 51741 h 1461441"/>
                  <a:gd name="connsiteX4" fmla="*/ 1682750 w 1736872"/>
                  <a:gd name="connsiteY4" fmla="*/ 51741 h 1461441"/>
                  <a:gd name="connsiteX0" fmla="*/ 0 w 1821970"/>
                  <a:gd name="connsiteY0" fmla="*/ 1522737 h 1522737"/>
                  <a:gd name="connsiteX1" fmla="*/ 615950 w 1821970"/>
                  <a:gd name="connsiteY1" fmla="*/ 1179837 h 1522737"/>
                  <a:gd name="connsiteX2" fmla="*/ 1022350 w 1821970"/>
                  <a:gd name="connsiteY2" fmla="*/ 811537 h 1522737"/>
                  <a:gd name="connsiteX3" fmla="*/ 1689100 w 1821970"/>
                  <a:gd name="connsiteY3" fmla="*/ 113037 h 1522737"/>
                  <a:gd name="connsiteX4" fmla="*/ 1821568 w 1821970"/>
                  <a:gd name="connsiteY4" fmla="*/ 1572 h 1522737"/>
                  <a:gd name="connsiteX0" fmla="*/ 0 w 1821635"/>
                  <a:gd name="connsiteY0" fmla="*/ 1521165 h 1521165"/>
                  <a:gd name="connsiteX1" fmla="*/ 615950 w 1821635"/>
                  <a:gd name="connsiteY1" fmla="*/ 1178265 h 1521165"/>
                  <a:gd name="connsiteX2" fmla="*/ 1022350 w 1821635"/>
                  <a:gd name="connsiteY2" fmla="*/ 809965 h 1521165"/>
                  <a:gd name="connsiteX3" fmla="*/ 1642827 w 1821635"/>
                  <a:gd name="connsiteY3" fmla="*/ 297242 h 1521165"/>
                  <a:gd name="connsiteX4" fmla="*/ 1821568 w 1821635"/>
                  <a:gd name="connsiteY4" fmla="*/ 0 h 1521165"/>
                  <a:gd name="connsiteX0" fmla="*/ 0 w 1821624"/>
                  <a:gd name="connsiteY0" fmla="*/ 1521165 h 1521165"/>
                  <a:gd name="connsiteX1" fmla="*/ 615950 w 1821624"/>
                  <a:gd name="connsiteY1" fmla="*/ 1178265 h 1521165"/>
                  <a:gd name="connsiteX2" fmla="*/ 1081843 w 1821624"/>
                  <a:gd name="connsiteY2" fmla="*/ 834736 h 1521165"/>
                  <a:gd name="connsiteX3" fmla="*/ 1642827 w 1821624"/>
                  <a:gd name="connsiteY3" fmla="*/ 297242 h 1521165"/>
                  <a:gd name="connsiteX4" fmla="*/ 1821568 w 1821624"/>
                  <a:gd name="connsiteY4" fmla="*/ 0 h 1521165"/>
                  <a:gd name="connsiteX0" fmla="*/ 0 w 1821591"/>
                  <a:gd name="connsiteY0" fmla="*/ 1521165 h 1521165"/>
                  <a:gd name="connsiteX1" fmla="*/ 615950 w 1821591"/>
                  <a:gd name="connsiteY1" fmla="*/ 1178265 h 1521165"/>
                  <a:gd name="connsiteX2" fmla="*/ 1081843 w 1821591"/>
                  <a:gd name="connsiteY2" fmla="*/ 834736 h 1521165"/>
                  <a:gd name="connsiteX3" fmla="*/ 1556893 w 1821591"/>
                  <a:gd name="connsiteY3" fmla="*/ 377745 h 1521165"/>
                  <a:gd name="connsiteX4" fmla="*/ 1821568 w 1821591"/>
                  <a:gd name="connsiteY4" fmla="*/ 0 h 1521165"/>
                  <a:gd name="connsiteX0" fmla="*/ 0 w 1762110"/>
                  <a:gd name="connsiteY0" fmla="*/ 1384929 h 1384929"/>
                  <a:gd name="connsiteX1" fmla="*/ 615950 w 1762110"/>
                  <a:gd name="connsiteY1" fmla="*/ 1042029 h 1384929"/>
                  <a:gd name="connsiteX2" fmla="*/ 1081843 w 1762110"/>
                  <a:gd name="connsiteY2" fmla="*/ 698500 h 1384929"/>
                  <a:gd name="connsiteX3" fmla="*/ 1556893 w 1762110"/>
                  <a:gd name="connsiteY3" fmla="*/ 241509 h 1384929"/>
                  <a:gd name="connsiteX4" fmla="*/ 1762075 w 1762110"/>
                  <a:gd name="connsiteY4" fmla="*/ 0 h 1384929"/>
                  <a:gd name="connsiteX0" fmla="*/ 0 w 1643939"/>
                  <a:gd name="connsiteY0" fmla="*/ 1329196 h 1329196"/>
                  <a:gd name="connsiteX1" fmla="*/ 615950 w 1643939"/>
                  <a:gd name="connsiteY1" fmla="*/ 986296 h 1329196"/>
                  <a:gd name="connsiteX2" fmla="*/ 1081843 w 1643939"/>
                  <a:gd name="connsiteY2" fmla="*/ 642767 h 1329196"/>
                  <a:gd name="connsiteX3" fmla="*/ 1556893 w 1643939"/>
                  <a:gd name="connsiteY3" fmla="*/ 185776 h 1329196"/>
                  <a:gd name="connsiteX4" fmla="*/ 1643088 w 1643939"/>
                  <a:gd name="connsiteY4" fmla="*/ 0 h 1329196"/>
                  <a:gd name="connsiteX0" fmla="*/ 0 w 1669698"/>
                  <a:gd name="connsiteY0" fmla="*/ 1391122 h 1391122"/>
                  <a:gd name="connsiteX1" fmla="*/ 615950 w 1669698"/>
                  <a:gd name="connsiteY1" fmla="*/ 1048222 h 1391122"/>
                  <a:gd name="connsiteX2" fmla="*/ 1081843 w 1669698"/>
                  <a:gd name="connsiteY2" fmla="*/ 704693 h 1391122"/>
                  <a:gd name="connsiteX3" fmla="*/ 1556893 w 1669698"/>
                  <a:gd name="connsiteY3" fmla="*/ 247702 h 1391122"/>
                  <a:gd name="connsiteX4" fmla="*/ 1669530 w 1669698"/>
                  <a:gd name="connsiteY4" fmla="*/ 0 h 1391122"/>
                  <a:gd name="connsiteX0" fmla="*/ 0 w 1669576"/>
                  <a:gd name="connsiteY0" fmla="*/ 1391122 h 1391122"/>
                  <a:gd name="connsiteX1" fmla="*/ 615950 w 1669576"/>
                  <a:gd name="connsiteY1" fmla="*/ 1048222 h 1391122"/>
                  <a:gd name="connsiteX2" fmla="*/ 1081843 w 1669576"/>
                  <a:gd name="connsiteY2" fmla="*/ 704693 h 1391122"/>
                  <a:gd name="connsiteX3" fmla="*/ 1504010 w 1669576"/>
                  <a:gd name="connsiteY3" fmla="*/ 241510 h 1391122"/>
                  <a:gd name="connsiteX4" fmla="*/ 1669530 w 1669576"/>
                  <a:gd name="connsiteY4" fmla="*/ 0 h 1391122"/>
                  <a:gd name="connsiteX0" fmla="*/ 0 w 1669578"/>
                  <a:gd name="connsiteY0" fmla="*/ 1391122 h 1391122"/>
                  <a:gd name="connsiteX1" fmla="*/ 615950 w 1669578"/>
                  <a:gd name="connsiteY1" fmla="*/ 1048222 h 1391122"/>
                  <a:gd name="connsiteX2" fmla="*/ 1068623 w 1669578"/>
                  <a:gd name="connsiteY2" fmla="*/ 698501 h 1391122"/>
                  <a:gd name="connsiteX3" fmla="*/ 1504010 w 1669578"/>
                  <a:gd name="connsiteY3" fmla="*/ 241510 h 1391122"/>
                  <a:gd name="connsiteX4" fmla="*/ 1669530 w 1669578"/>
                  <a:gd name="connsiteY4" fmla="*/ 0 h 1391122"/>
                  <a:gd name="connsiteX0" fmla="*/ 0 w 1550853"/>
                  <a:gd name="connsiteY0" fmla="*/ 1403507 h 1403507"/>
                  <a:gd name="connsiteX1" fmla="*/ 615950 w 1550853"/>
                  <a:gd name="connsiteY1" fmla="*/ 1060607 h 1403507"/>
                  <a:gd name="connsiteX2" fmla="*/ 1068623 w 1550853"/>
                  <a:gd name="connsiteY2" fmla="*/ 710886 h 1403507"/>
                  <a:gd name="connsiteX3" fmla="*/ 1504010 w 1550853"/>
                  <a:gd name="connsiteY3" fmla="*/ 253895 h 1403507"/>
                  <a:gd name="connsiteX4" fmla="*/ 1537323 w 1550853"/>
                  <a:gd name="connsiteY4" fmla="*/ 0 h 1403507"/>
                  <a:gd name="connsiteX0" fmla="*/ 0 w 1537370"/>
                  <a:gd name="connsiteY0" fmla="*/ 1403507 h 1403507"/>
                  <a:gd name="connsiteX1" fmla="*/ 615950 w 1537370"/>
                  <a:gd name="connsiteY1" fmla="*/ 1060607 h 1403507"/>
                  <a:gd name="connsiteX2" fmla="*/ 1068623 w 1537370"/>
                  <a:gd name="connsiteY2" fmla="*/ 710886 h 1403507"/>
                  <a:gd name="connsiteX3" fmla="*/ 1391634 w 1537370"/>
                  <a:gd name="connsiteY3" fmla="*/ 297243 h 1403507"/>
                  <a:gd name="connsiteX4" fmla="*/ 1537323 w 1537370"/>
                  <a:gd name="connsiteY4" fmla="*/ 0 h 1403507"/>
                  <a:gd name="connsiteX0" fmla="*/ 0 w 1537372"/>
                  <a:gd name="connsiteY0" fmla="*/ 1403507 h 1403507"/>
                  <a:gd name="connsiteX1" fmla="*/ 615950 w 1537372"/>
                  <a:gd name="connsiteY1" fmla="*/ 1060607 h 1403507"/>
                  <a:gd name="connsiteX2" fmla="*/ 1048792 w 1537372"/>
                  <a:gd name="connsiteY2" fmla="*/ 692308 h 1403507"/>
                  <a:gd name="connsiteX3" fmla="*/ 1391634 w 1537372"/>
                  <a:gd name="connsiteY3" fmla="*/ 297243 h 1403507"/>
                  <a:gd name="connsiteX4" fmla="*/ 1537323 w 1537372"/>
                  <a:gd name="connsiteY4" fmla="*/ 0 h 1403507"/>
                  <a:gd name="connsiteX0" fmla="*/ 0 w 1537372"/>
                  <a:gd name="connsiteY0" fmla="*/ 1403507 h 1403507"/>
                  <a:gd name="connsiteX1" fmla="*/ 609340 w 1537372"/>
                  <a:gd name="connsiteY1" fmla="*/ 1054415 h 1403507"/>
                  <a:gd name="connsiteX2" fmla="*/ 1048792 w 1537372"/>
                  <a:gd name="connsiteY2" fmla="*/ 692308 h 1403507"/>
                  <a:gd name="connsiteX3" fmla="*/ 1391634 w 1537372"/>
                  <a:gd name="connsiteY3" fmla="*/ 297243 h 1403507"/>
                  <a:gd name="connsiteX4" fmla="*/ 1537323 w 1537372"/>
                  <a:gd name="connsiteY4" fmla="*/ 0 h 1403507"/>
                  <a:gd name="connsiteX0" fmla="*/ 0 w 1537372"/>
                  <a:gd name="connsiteY0" fmla="*/ 1403507 h 1403507"/>
                  <a:gd name="connsiteX1" fmla="*/ 609340 w 1537372"/>
                  <a:gd name="connsiteY1" fmla="*/ 1054415 h 1403507"/>
                  <a:gd name="connsiteX2" fmla="*/ 1048792 w 1537372"/>
                  <a:gd name="connsiteY2" fmla="*/ 686116 h 1403507"/>
                  <a:gd name="connsiteX3" fmla="*/ 1391634 w 1537372"/>
                  <a:gd name="connsiteY3" fmla="*/ 297243 h 1403507"/>
                  <a:gd name="connsiteX4" fmla="*/ 1537323 w 1537372"/>
                  <a:gd name="connsiteY4" fmla="*/ 0 h 1403507"/>
                  <a:gd name="connsiteX0" fmla="*/ 0 w 1537358"/>
                  <a:gd name="connsiteY0" fmla="*/ 1403507 h 1403507"/>
                  <a:gd name="connsiteX1" fmla="*/ 609340 w 1537358"/>
                  <a:gd name="connsiteY1" fmla="*/ 1054415 h 1403507"/>
                  <a:gd name="connsiteX2" fmla="*/ 1048792 w 1537358"/>
                  <a:gd name="connsiteY2" fmla="*/ 686116 h 1403507"/>
                  <a:gd name="connsiteX3" fmla="*/ 1365192 w 1537358"/>
                  <a:gd name="connsiteY3" fmla="*/ 284858 h 1403507"/>
                  <a:gd name="connsiteX4" fmla="*/ 1537323 w 1537358"/>
                  <a:gd name="connsiteY4" fmla="*/ 0 h 1403507"/>
                  <a:gd name="connsiteX0" fmla="*/ 0 w 1464706"/>
                  <a:gd name="connsiteY0" fmla="*/ 1409700 h 1409700"/>
                  <a:gd name="connsiteX1" fmla="*/ 609340 w 1464706"/>
                  <a:gd name="connsiteY1" fmla="*/ 1060608 h 1409700"/>
                  <a:gd name="connsiteX2" fmla="*/ 1048792 w 1464706"/>
                  <a:gd name="connsiteY2" fmla="*/ 692309 h 1409700"/>
                  <a:gd name="connsiteX3" fmla="*/ 1365192 w 1464706"/>
                  <a:gd name="connsiteY3" fmla="*/ 291051 h 1409700"/>
                  <a:gd name="connsiteX4" fmla="*/ 1464609 w 1464706"/>
                  <a:gd name="connsiteY4" fmla="*/ 0 h 140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706" h="1409700">
                    <a:moveTo>
                      <a:pt x="0" y="1409700"/>
                    </a:moveTo>
                    <a:cubicBezTo>
                      <a:pt x="220662" y="1305983"/>
                      <a:pt x="434541" y="1180173"/>
                      <a:pt x="609340" y="1060608"/>
                    </a:cubicBezTo>
                    <a:cubicBezTo>
                      <a:pt x="784139" y="941043"/>
                      <a:pt x="922817" y="820568"/>
                      <a:pt x="1048792" y="692309"/>
                    </a:cubicBezTo>
                    <a:cubicBezTo>
                      <a:pt x="1174767" y="564050"/>
                      <a:pt x="1295889" y="406436"/>
                      <a:pt x="1365192" y="291051"/>
                    </a:cubicBezTo>
                    <a:cubicBezTo>
                      <a:pt x="1434495" y="175666"/>
                      <a:pt x="1466726" y="0"/>
                      <a:pt x="1464609" y="0"/>
                    </a:cubicBezTo>
                  </a:path>
                </a:pathLst>
              </a:cu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61" name="Freeform 60"/>
              <p:cNvSpPr/>
              <p:nvPr/>
            </p:nvSpPr>
            <p:spPr>
              <a:xfrm>
                <a:off x="1351518" y="2836796"/>
                <a:ext cx="964778" cy="541183"/>
              </a:xfrm>
              <a:custGeom>
                <a:avLst/>
                <a:gdLst>
                  <a:gd name="connsiteX0" fmla="*/ 0 w 1689100"/>
                  <a:gd name="connsiteY0" fmla="*/ 1409700 h 1409700"/>
                  <a:gd name="connsiteX1" fmla="*/ 615950 w 1689100"/>
                  <a:gd name="connsiteY1" fmla="*/ 1085850 h 1409700"/>
                  <a:gd name="connsiteX2" fmla="*/ 1047750 w 1689100"/>
                  <a:gd name="connsiteY2" fmla="*/ 711200 h 1409700"/>
                  <a:gd name="connsiteX3" fmla="*/ 1689100 w 1689100"/>
                  <a:gd name="connsiteY3" fmla="*/ 0 h 1409700"/>
                  <a:gd name="connsiteX4" fmla="*/ 1689100 w 1689100"/>
                  <a:gd name="connsiteY4" fmla="*/ 0 h 1409700"/>
                  <a:gd name="connsiteX0" fmla="*/ 0 w 1734991"/>
                  <a:gd name="connsiteY0" fmla="*/ 1462381 h 1462381"/>
                  <a:gd name="connsiteX1" fmla="*/ 615950 w 1734991"/>
                  <a:gd name="connsiteY1" fmla="*/ 1138531 h 1462381"/>
                  <a:gd name="connsiteX2" fmla="*/ 1047750 w 1734991"/>
                  <a:gd name="connsiteY2" fmla="*/ 763881 h 1462381"/>
                  <a:gd name="connsiteX3" fmla="*/ 1689100 w 1734991"/>
                  <a:gd name="connsiteY3" fmla="*/ 52681 h 1462381"/>
                  <a:gd name="connsiteX4" fmla="*/ 1682750 w 1734991"/>
                  <a:gd name="connsiteY4" fmla="*/ 52681 h 1462381"/>
                  <a:gd name="connsiteX0" fmla="*/ 0 w 1736872"/>
                  <a:gd name="connsiteY0" fmla="*/ 1461441 h 1461441"/>
                  <a:gd name="connsiteX1" fmla="*/ 615950 w 1736872"/>
                  <a:gd name="connsiteY1" fmla="*/ 1137591 h 1461441"/>
                  <a:gd name="connsiteX2" fmla="*/ 1022350 w 1736872"/>
                  <a:gd name="connsiteY2" fmla="*/ 750241 h 1461441"/>
                  <a:gd name="connsiteX3" fmla="*/ 1689100 w 1736872"/>
                  <a:gd name="connsiteY3" fmla="*/ 51741 h 1461441"/>
                  <a:gd name="connsiteX4" fmla="*/ 1682750 w 1736872"/>
                  <a:gd name="connsiteY4" fmla="*/ 51741 h 1461441"/>
                  <a:gd name="connsiteX0" fmla="*/ 0 w 1736872"/>
                  <a:gd name="connsiteY0" fmla="*/ 1461441 h 1461441"/>
                  <a:gd name="connsiteX1" fmla="*/ 615950 w 1736872"/>
                  <a:gd name="connsiteY1" fmla="*/ 1118541 h 1461441"/>
                  <a:gd name="connsiteX2" fmla="*/ 1022350 w 1736872"/>
                  <a:gd name="connsiteY2" fmla="*/ 750241 h 1461441"/>
                  <a:gd name="connsiteX3" fmla="*/ 1689100 w 1736872"/>
                  <a:gd name="connsiteY3" fmla="*/ 51741 h 1461441"/>
                  <a:gd name="connsiteX4" fmla="*/ 1682750 w 1736872"/>
                  <a:gd name="connsiteY4" fmla="*/ 51741 h 1461441"/>
                  <a:gd name="connsiteX0" fmla="*/ 0 w 1821970"/>
                  <a:gd name="connsiteY0" fmla="*/ 1522737 h 1522737"/>
                  <a:gd name="connsiteX1" fmla="*/ 615950 w 1821970"/>
                  <a:gd name="connsiteY1" fmla="*/ 1179837 h 1522737"/>
                  <a:gd name="connsiteX2" fmla="*/ 1022350 w 1821970"/>
                  <a:gd name="connsiteY2" fmla="*/ 811537 h 1522737"/>
                  <a:gd name="connsiteX3" fmla="*/ 1689100 w 1821970"/>
                  <a:gd name="connsiteY3" fmla="*/ 113037 h 1522737"/>
                  <a:gd name="connsiteX4" fmla="*/ 1821568 w 1821970"/>
                  <a:gd name="connsiteY4" fmla="*/ 1572 h 1522737"/>
                  <a:gd name="connsiteX0" fmla="*/ 0 w 1821635"/>
                  <a:gd name="connsiteY0" fmla="*/ 1521165 h 1521165"/>
                  <a:gd name="connsiteX1" fmla="*/ 615950 w 1821635"/>
                  <a:gd name="connsiteY1" fmla="*/ 1178265 h 1521165"/>
                  <a:gd name="connsiteX2" fmla="*/ 1022350 w 1821635"/>
                  <a:gd name="connsiteY2" fmla="*/ 809965 h 1521165"/>
                  <a:gd name="connsiteX3" fmla="*/ 1642827 w 1821635"/>
                  <a:gd name="connsiteY3" fmla="*/ 297242 h 1521165"/>
                  <a:gd name="connsiteX4" fmla="*/ 1821568 w 1821635"/>
                  <a:gd name="connsiteY4" fmla="*/ 0 h 1521165"/>
                  <a:gd name="connsiteX0" fmla="*/ 0 w 1821624"/>
                  <a:gd name="connsiteY0" fmla="*/ 1521165 h 1521165"/>
                  <a:gd name="connsiteX1" fmla="*/ 615950 w 1821624"/>
                  <a:gd name="connsiteY1" fmla="*/ 1178265 h 1521165"/>
                  <a:gd name="connsiteX2" fmla="*/ 1081843 w 1821624"/>
                  <a:gd name="connsiteY2" fmla="*/ 834736 h 1521165"/>
                  <a:gd name="connsiteX3" fmla="*/ 1642827 w 1821624"/>
                  <a:gd name="connsiteY3" fmla="*/ 297242 h 1521165"/>
                  <a:gd name="connsiteX4" fmla="*/ 1821568 w 1821624"/>
                  <a:gd name="connsiteY4" fmla="*/ 0 h 1521165"/>
                  <a:gd name="connsiteX0" fmla="*/ 0 w 1821591"/>
                  <a:gd name="connsiteY0" fmla="*/ 1521165 h 1521165"/>
                  <a:gd name="connsiteX1" fmla="*/ 615950 w 1821591"/>
                  <a:gd name="connsiteY1" fmla="*/ 1178265 h 1521165"/>
                  <a:gd name="connsiteX2" fmla="*/ 1081843 w 1821591"/>
                  <a:gd name="connsiteY2" fmla="*/ 834736 h 1521165"/>
                  <a:gd name="connsiteX3" fmla="*/ 1556893 w 1821591"/>
                  <a:gd name="connsiteY3" fmla="*/ 377745 h 1521165"/>
                  <a:gd name="connsiteX4" fmla="*/ 1821568 w 1821591"/>
                  <a:gd name="connsiteY4" fmla="*/ 0 h 1521165"/>
                  <a:gd name="connsiteX0" fmla="*/ 0 w 1762110"/>
                  <a:gd name="connsiteY0" fmla="*/ 1384929 h 1384929"/>
                  <a:gd name="connsiteX1" fmla="*/ 615950 w 1762110"/>
                  <a:gd name="connsiteY1" fmla="*/ 1042029 h 1384929"/>
                  <a:gd name="connsiteX2" fmla="*/ 1081843 w 1762110"/>
                  <a:gd name="connsiteY2" fmla="*/ 698500 h 1384929"/>
                  <a:gd name="connsiteX3" fmla="*/ 1556893 w 1762110"/>
                  <a:gd name="connsiteY3" fmla="*/ 241509 h 1384929"/>
                  <a:gd name="connsiteX4" fmla="*/ 1762075 w 1762110"/>
                  <a:gd name="connsiteY4" fmla="*/ 0 h 1384929"/>
                  <a:gd name="connsiteX0" fmla="*/ 0 w 1643939"/>
                  <a:gd name="connsiteY0" fmla="*/ 1329196 h 1329196"/>
                  <a:gd name="connsiteX1" fmla="*/ 615950 w 1643939"/>
                  <a:gd name="connsiteY1" fmla="*/ 986296 h 1329196"/>
                  <a:gd name="connsiteX2" fmla="*/ 1081843 w 1643939"/>
                  <a:gd name="connsiteY2" fmla="*/ 642767 h 1329196"/>
                  <a:gd name="connsiteX3" fmla="*/ 1556893 w 1643939"/>
                  <a:gd name="connsiteY3" fmla="*/ 185776 h 1329196"/>
                  <a:gd name="connsiteX4" fmla="*/ 1643088 w 1643939"/>
                  <a:gd name="connsiteY4" fmla="*/ 0 h 1329196"/>
                  <a:gd name="connsiteX0" fmla="*/ 0 w 1669698"/>
                  <a:gd name="connsiteY0" fmla="*/ 1391122 h 1391122"/>
                  <a:gd name="connsiteX1" fmla="*/ 615950 w 1669698"/>
                  <a:gd name="connsiteY1" fmla="*/ 1048222 h 1391122"/>
                  <a:gd name="connsiteX2" fmla="*/ 1081843 w 1669698"/>
                  <a:gd name="connsiteY2" fmla="*/ 704693 h 1391122"/>
                  <a:gd name="connsiteX3" fmla="*/ 1556893 w 1669698"/>
                  <a:gd name="connsiteY3" fmla="*/ 247702 h 1391122"/>
                  <a:gd name="connsiteX4" fmla="*/ 1669530 w 1669698"/>
                  <a:gd name="connsiteY4" fmla="*/ 0 h 1391122"/>
                  <a:gd name="connsiteX0" fmla="*/ 0 w 1669576"/>
                  <a:gd name="connsiteY0" fmla="*/ 1391122 h 1391122"/>
                  <a:gd name="connsiteX1" fmla="*/ 615950 w 1669576"/>
                  <a:gd name="connsiteY1" fmla="*/ 1048222 h 1391122"/>
                  <a:gd name="connsiteX2" fmla="*/ 1081843 w 1669576"/>
                  <a:gd name="connsiteY2" fmla="*/ 704693 h 1391122"/>
                  <a:gd name="connsiteX3" fmla="*/ 1504010 w 1669576"/>
                  <a:gd name="connsiteY3" fmla="*/ 241510 h 1391122"/>
                  <a:gd name="connsiteX4" fmla="*/ 1669530 w 1669576"/>
                  <a:gd name="connsiteY4" fmla="*/ 0 h 1391122"/>
                  <a:gd name="connsiteX0" fmla="*/ 0 w 1669578"/>
                  <a:gd name="connsiteY0" fmla="*/ 1391122 h 1391122"/>
                  <a:gd name="connsiteX1" fmla="*/ 615950 w 1669578"/>
                  <a:gd name="connsiteY1" fmla="*/ 1048222 h 1391122"/>
                  <a:gd name="connsiteX2" fmla="*/ 1068623 w 1669578"/>
                  <a:gd name="connsiteY2" fmla="*/ 698501 h 1391122"/>
                  <a:gd name="connsiteX3" fmla="*/ 1504010 w 1669578"/>
                  <a:gd name="connsiteY3" fmla="*/ 241510 h 1391122"/>
                  <a:gd name="connsiteX4" fmla="*/ 1669530 w 1669578"/>
                  <a:gd name="connsiteY4" fmla="*/ 0 h 1391122"/>
                  <a:gd name="connsiteX0" fmla="*/ 0 w 1550853"/>
                  <a:gd name="connsiteY0" fmla="*/ 1403507 h 1403507"/>
                  <a:gd name="connsiteX1" fmla="*/ 615950 w 1550853"/>
                  <a:gd name="connsiteY1" fmla="*/ 1060607 h 1403507"/>
                  <a:gd name="connsiteX2" fmla="*/ 1068623 w 1550853"/>
                  <a:gd name="connsiteY2" fmla="*/ 710886 h 1403507"/>
                  <a:gd name="connsiteX3" fmla="*/ 1504010 w 1550853"/>
                  <a:gd name="connsiteY3" fmla="*/ 253895 h 1403507"/>
                  <a:gd name="connsiteX4" fmla="*/ 1537323 w 1550853"/>
                  <a:gd name="connsiteY4" fmla="*/ 0 h 1403507"/>
                  <a:gd name="connsiteX0" fmla="*/ 0 w 1537370"/>
                  <a:gd name="connsiteY0" fmla="*/ 1403507 h 1403507"/>
                  <a:gd name="connsiteX1" fmla="*/ 615950 w 1537370"/>
                  <a:gd name="connsiteY1" fmla="*/ 1060607 h 1403507"/>
                  <a:gd name="connsiteX2" fmla="*/ 1068623 w 1537370"/>
                  <a:gd name="connsiteY2" fmla="*/ 710886 h 1403507"/>
                  <a:gd name="connsiteX3" fmla="*/ 1391634 w 1537370"/>
                  <a:gd name="connsiteY3" fmla="*/ 297243 h 1403507"/>
                  <a:gd name="connsiteX4" fmla="*/ 1537323 w 1537370"/>
                  <a:gd name="connsiteY4" fmla="*/ 0 h 1403507"/>
                  <a:gd name="connsiteX0" fmla="*/ 0 w 1537372"/>
                  <a:gd name="connsiteY0" fmla="*/ 1403507 h 1403507"/>
                  <a:gd name="connsiteX1" fmla="*/ 615950 w 1537372"/>
                  <a:gd name="connsiteY1" fmla="*/ 1060607 h 1403507"/>
                  <a:gd name="connsiteX2" fmla="*/ 1048792 w 1537372"/>
                  <a:gd name="connsiteY2" fmla="*/ 692308 h 1403507"/>
                  <a:gd name="connsiteX3" fmla="*/ 1391634 w 1537372"/>
                  <a:gd name="connsiteY3" fmla="*/ 297243 h 1403507"/>
                  <a:gd name="connsiteX4" fmla="*/ 1537323 w 1537372"/>
                  <a:gd name="connsiteY4" fmla="*/ 0 h 1403507"/>
                  <a:gd name="connsiteX0" fmla="*/ 0 w 1537372"/>
                  <a:gd name="connsiteY0" fmla="*/ 1403507 h 1403507"/>
                  <a:gd name="connsiteX1" fmla="*/ 609340 w 1537372"/>
                  <a:gd name="connsiteY1" fmla="*/ 1054415 h 1403507"/>
                  <a:gd name="connsiteX2" fmla="*/ 1048792 w 1537372"/>
                  <a:gd name="connsiteY2" fmla="*/ 692308 h 1403507"/>
                  <a:gd name="connsiteX3" fmla="*/ 1391634 w 1537372"/>
                  <a:gd name="connsiteY3" fmla="*/ 297243 h 1403507"/>
                  <a:gd name="connsiteX4" fmla="*/ 1537323 w 1537372"/>
                  <a:gd name="connsiteY4" fmla="*/ 0 h 1403507"/>
                  <a:gd name="connsiteX0" fmla="*/ 0 w 1537372"/>
                  <a:gd name="connsiteY0" fmla="*/ 1403507 h 1403507"/>
                  <a:gd name="connsiteX1" fmla="*/ 609340 w 1537372"/>
                  <a:gd name="connsiteY1" fmla="*/ 1054415 h 1403507"/>
                  <a:gd name="connsiteX2" fmla="*/ 1048792 w 1537372"/>
                  <a:gd name="connsiteY2" fmla="*/ 686116 h 1403507"/>
                  <a:gd name="connsiteX3" fmla="*/ 1391634 w 1537372"/>
                  <a:gd name="connsiteY3" fmla="*/ 297243 h 1403507"/>
                  <a:gd name="connsiteX4" fmla="*/ 1537323 w 1537372"/>
                  <a:gd name="connsiteY4" fmla="*/ 0 h 1403507"/>
                  <a:gd name="connsiteX0" fmla="*/ 0 w 1537358"/>
                  <a:gd name="connsiteY0" fmla="*/ 1403507 h 1403507"/>
                  <a:gd name="connsiteX1" fmla="*/ 609340 w 1537358"/>
                  <a:gd name="connsiteY1" fmla="*/ 1054415 h 1403507"/>
                  <a:gd name="connsiteX2" fmla="*/ 1048792 w 1537358"/>
                  <a:gd name="connsiteY2" fmla="*/ 686116 h 1403507"/>
                  <a:gd name="connsiteX3" fmla="*/ 1365192 w 1537358"/>
                  <a:gd name="connsiteY3" fmla="*/ 284858 h 1403507"/>
                  <a:gd name="connsiteX4" fmla="*/ 1537323 w 1537358"/>
                  <a:gd name="connsiteY4" fmla="*/ 0 h 1403507"/>
                  <a:gd name="connsiteX0" fmla="*/ 0 w 1464706"/>
                  <a:gd name="connsiteY0" fmla="*/ 1409700 h 1409700"/>
                  <a:gd name="connsiteX1" fmla="*/ 609340 w 1464706"/>
                  <a:gd name="connsiteY1" fmla="*/ 1060608 h 1409700"/>
                  <a:gd name="connsiteX2" fmla="*/ 1048792 w 1464706"/>
                  <a:gd name="connsiteY2" fmla="*/ 692309 h 1409700"/>
                  <a:gd name="connsiteX3" fmla="*/ 1365192 w 1464706"/>
                  <a:gd name="connsiteY3" fmla="*/ 291051 h 1409700"/>
                  <a:gd name="connsiteX4" fmla="*/ 1464609 w 1464706"/>
                  <a:gd name="connsiteY4" fmla="*/ 0 h 1409700"/>
                  <a:gd name="connsiteX0" fmla="*/ 0 w 2647868"/>
                  <a:gd name="connsiteY0" fmla="*/ 1122023 h 1122023"/>
                  <a:gd name="connsiteX1" fmla="*/ 609340 w 2647868"/>
                  <a:gd name="connsiteY1" fmla="*/ 772931 h 1122023"/>
                  <a:gd name="connsiteX2" fmla="*/ 1048792 w 2647868"/>
                  <a:gd name="connsiteY2" fmla="*/ 404632 h 1122023"/>
                  <a:gd name="connsiteX3" fmla="*/ 1365192 w 2647868"/>
                  <a:gd name="connsiteY3" fmla="*/ 3374 h 1122023"/>
                  <a:gd name="connsiteX4" fmla="*/ 2647865 w 2647868"/>
                  <a:gd name="connsiteY4" fmla="*/ 201535 h 1122023"/>
                  <a:gd name="connsiteX0" fmla="*/ 0 w 2647879"/>
                  <a:gd name="connsiteY0" fmla="*/ 920488 h 920488"/>
                  <a:gd name="connsiteX1" fmla="*/ 609340 w 2647879"/>
                  <a:gd name="connsiteY1" fmla="*/ 571396 h 920488"/>
                  <a:gd name="connsiteX2" fmla="*/ 1048792 w 2647879"/>
                  <a:gd name="connsiteY2" fmla="*/ 203097 h 920488"/>
                  <a:gd name="connsiteX3" fmla="*/ 2145216 w 2647879"/>
                  <a:gd name="connsiteY3" fmla="*/ 272474 h 920488"/>
                  <a:gd name="connsiteX4" fmla="*/ 2647865 w 2647879"/>
                  <a:gd name="connsiteY4" fmla="*/ 0 h 920488"/>
                  <a:gd name="connsiteX0" fmla="*/ 0 w 2647877"/>
                  <a:gd name="connsiteY0" fmla="*/ 920488 h 920488"/>
                  <a:gd name="connsiteX1" fmla="*/ 609340 w 2647877"/>
                  <a:gd name="connsiteY1" fmla="*/ 571396 h 920488"/>
                  <a:gd name="connsiteX2" fmla="*/ 1200831 w 2647877"/>
                  <a:gd name="connsiteY2" fmla="*/ 364104 h 920488"/>
                  <a:gd name="connsiteX3" fmla="*/ 2145216 w 2647877"/>
                  <a:gd name="connsiteY3" fmla="*/ 272474 h 920488"/>
                  <a:gd name="connsiteX4" fmla="*/ 2647865 w 2647877"/>
                  <a:gd name="connsiteY4" fmla="*/ 0 h 920488"/>
                  <a:gd name="connsiteX0" fmla="*/ 0 w 2647879"/>
                  <a:gd name="connsiteY0" fmla="*/ 920488 h 920488"/>
                  <a:gd name="connsiteX1" fmla="*/ 609340 w 2647879"/>
                  <a:gd name="connsiteY1" fmla="*/ 571396 h 920488"/>
                  <a:gd name="connsiteX2" fmla="*/ 1022351 w 2647879"/>
                  <a:gd name="connsiteY2" fmla="*/ 302178 h 920488"/>
                  <a:gd name="connsiteX3" fmla="*/ 2145216 w 2647879"/>
                  <a:gd name="connsiteY3" fmla="*/ 272474 h 920488"/>
                  <a:gd name="connsiteX4" fmla="*/ 2647865 w 2647879"/>
                  <a:gd name="connsiteY4" fmla="*/ 0 h 920488"/>
                  <a:gd name="connsiteX0" fmla="*/ 0 w 2647879"/>
                  <a:gd name="connsiteY0" fmla="*/ 920488 h 920488"/>
                  <a:gd name="connsiteX1" fmla="*/ 609340 w 2647879"/>
                  <a:gd name="connsiteY1" fmla="*/ 571396 h 920488"/>
                  <a:gd name="connsiteX2" fmla="*/ 1022351 w 2647879"/>
                  <a:gd name="connsiteY2" fmla="*/ 302178 h 920488"/>
                  <a:gd name="connsiteX3" fmla="*/ 2145216 w 2647879"/>
                  <a:gd name="connsiteY3" fmla="*/ 272474 h 920488"/>
                  <a:gd name="connsiteX4" fmla="*/ 2647865 w 2647879"/>
                  <a:gd name="connsiteY4" fmla="*/ 0 h 920488"/>
                  <a:gd name="connsiteX0" fmla="*/ 0 w 2647879"/>
                  <a:gd name="connsiteY0" fmla="*/ 920488 h 920488"/>
                  <a:gd name="connsiteX1" fmla="*/ 609340 w 2647879"/>
                  <a:gd name="connsiteY1" fmla="*/ 571396 h 920488"/>
                  <a:gd name="connsiteX2" fmla="*/ 1022351 w 2647879"/>
                  <a:gd name="connsiteY2" fmla="*/ 302178 h 920488"/>
                  <a:gd name="connsiteX3" fmla="*/ 2145216 w 2647879"/>
                  <a:gd name="connsiteY3" fmla="*/ 272474 h 920488"/>
                  <a:gd name="connsiteX4" fmla="*/ 2647865 w 2647879"/>
                  <a:gd name="connsiteY4" fmla="*/ 0 h 920488"/>
                  <a:gd name="connsiteX0" fmla="*/ 0 w 2647879"/>
                  <a:gd name="connsiteY0" fmla="*/ 920488 h 920488"/>
                  <a:gd name="connsiteX1" fmla="*/ 609340 w 2647879"/>
                  <a:gd name="connsiteY1" fmla="*/ 571396 h 920488"/>
                  <a:gd name="connsiteX2" fmla="*/ 1022351 w 2647879"/>
                  <a:gd name="connsiteY2" fmla="*/ 302178 h 920488"/>
                  <a:gd name="connsiteX3" fmla="*/ 1348515 w 2647879"/>
                  <a:gd name="connsiteY3" fmla="*/ 295040 h 920488"/>
                  <a:gd name="connsiteX4" fmla="*/ 2145216 w 2647879"/>
                  <a:gd name="connsiteY4" fmla="*/ 272474 h 920488"/>
                  <a:gd name="connsiteX5" fmla="*/ 2647865 w 2647879"/>
                  <a:gd name="connsiteY5" fmla="*/ 0 h 920488"/>
                  <a:gd name="connsiteX0" fmla="*/ 0 w 2647876"/>
                  <a:gd name="connsiteY0" fmla="*/ 920488 h 920488"/>
                  <a:gd name="connsiteX1" fmla="*/ 609340 w 2647876"/>
                  <a:gd name="connsiteY1" fmla="*/ 571396 h 920488"/>
                  <a:gd name="connsiteX2" fmla="*/ 1022351 w 2647876"/>
                  <a:gd name="connsiteY2" fmla="*/ 302178 h 920488"/>
                  <a:gd name="connsiteX3" fmla="*/ 1361736 w 2647876"/>
                  <a:gd name="connsiteY3" fmla="*/ 344580 h 920488"/>
                  <a:gd name="connsiteX4" fmla="*/ 2145216 w 2647876"/>
                  <a:gd name="connsiteY4" fmla="*/ 272474 h 920488"/>
                  <a:gd name="connsiteX5" fmla="*/ 2647865 w 2647876"/>
                  <a:gd name="connsiteY5" fmla="*/ 0 h 920488"/>
                  <a:gd name="connsiteX0" fmla="*/ 0 w 2647876"/>
                  <a:gd name="connsiteY0" fmla="*/ 920488 h 920488"/>
                  <a:gd name="connsiteX1" fmla="*/ 609340 w 2647876"/>
                  <a:gd name="connsiteY1" fmla="*/ 571396 h 920488"/>
                  <a:gd name="connsiteX2" fmla="*/ 1022351 w 2647876"/>
                  <a:gd name="connsiteY2" fmla="*/ 302178 h 920488"/>
                  <a:gd name="connsiteX3" fmla="*/ 1361736 w 2647876"/>
                  <a:gd name="connsiteY3" fmla="*/ 344580 h 920488"/>
                  <a:gd name="connsiteX4" fmla="*/ 2145216 w 2647876"/>
                  <a:gd name="connsiteY4" fmla="*/ 272474 h 920488"/>
                  <a:gd name="connsiteX5" fmla="*/ 2647865 w 2647876"/>
                  <a:gd name="connsiteY5" fmla="*/ 0 h 920488"/>
                  <a:gd name="connsiteX0" fmla="*/ 0 w 2647876"/>
                  <a:gd name="connsiteY0" fmla="*/ 920488 h 920488"/>
                  <a:gd name="connsiteX1" fmla="*/ 609340 w 2647876"/>
                  <a:gd name="connsiteY1" fmla="*/ 571396 h 920488"/>
                  <a:gd name="connsiteX2" fmla="*/ 1022351 w 2647876"/>
                  <a:gd name="connsiteY2" fmla="*/ 302178 h 920488"/>
                  <a:gd name="connsiteX3" fmla="*/ 1361736 w 2647876"/>
                  <a:gd name="connsiteY3" fmla="*/ 344580 h 920488"/>
                  <a:gd name="connsiteX4" fmla="*/ 2145216 w 2647876"/>
                  <a:gd name="connsiteY4" fmla="*/ 272474 h 920488"/>
                  <a:gd name="connsiteX5" fmla="*/ 2647865 w 2647876"/>
                  <a:gd name="connsiteY5" fmla="*/ 0 h 920488"/>
                  <a:gd name="connsiteX0" fmla="*/ 0 w 2647876"/>
                  <a:gd name="connsiteY0" fmla="*/ 920488 h 920488"/>
                  <a:gd name="connsiteX1" fmla="*/ 609340 w 2647876"/>
                  <a:gd name="connsiteY1" fmla="*/ 571396 h 920488"/>
                  <a:gd name="connsiteX2" fmla="*/ 1022351 w 2647876"/>
                  <a:gd name="connsiteY2" fmla="*/ 302178 h 920488"/>
                  <a:gd name="connsiteX3" fmla="*/ 1361736 w 2647876"/>
                  <a:gd name="connsiteY3" fmla="*/ 344580 h 920488"/>
                  <a:gd name="connsiteX4" fmla="*/ 2145216 w 2647876"/>
                  <a:gd name="connsiteY4" fmla="*/ 272474 h 920488"/>
                  <a:gd name="connsiteX5" fmla="*/ 2647865 w 2647876"/>
                  <a:gd name="connsiteY5" fmla="*/ 0 h 920488"/>
                  <a:gd name="connsiteX0" fmla="*/ 0 w 2647885"/>
                  <a:gd name="connsiteY0" fmla="*/ 920488 h 920488"/>
                  <a:gd name="connsiteX1" fmla="*/ 609340 w 2647885"/>
                  <a:gd name="connsiteY1" fmla="*/ 571396 h 920488"/>
                  <a:gd name="connsiteX2" fmla="*/ 1022351 w 2647885"/>
                  <a:gd name="connsiteY2" fmla="*/ 302178 h 920488"/>
                  <a:gd name="connsiteX3" fmla="*/ 1361736 w 2647885"/>
                  <a:gd name="connsiteY3" fmla="*/ 344580 h 920488"/>
                  <a:gd name="connsiteX4" fmla="*/ 2145216 w 2647885"/>
                  <a:gd name="connsiteY4" fmla="*/ 272474 h 920488"/>
                  <a:gd name="connsiteX5" fmla="*/ 2647865 w 2647885"/>
                  <a:gd name="connsiteY5" fmla="*/ 0 h 920488"/>
                  <a:gd name="connsiteX0" fmla="*/ 0 w 2753651"/>
                  <a:gd name="connsiteY0" fmla="*/ 883333 h 883333"/>
                  <a:gd name="connsiteX1" fmla="*/ 715106 w 2753651"/>
                  <a:gd name="connsiteY1" fmla="*/ 571396 h 883333"/>
                  <a:gd name="connsiteX2" fmla="*/ 1128117 w 2753651"/>
                  <a:gd name="connsiteY2" fmla="*/ 302178 h 883333"/>
                  <a:gd name="connsiteX3" fmla="*/ 1467502 w 2753651"/>
                  <a:gd name="connsiteY3" fmla="*/ 344580 h 883333"/>
                  <a:gd name="connsiteX4" fmla="*/ 2250982 w 2753651"/>
                  <a:gd name="connsiteY4" fmla="*/ 272474 h 883333"/>
                  <a:gd name="connsiteX5" fmla="*/ 2753631 w 2753651"/>
                  <a:gd name="connsiteY5" fmla="*/ 0 h 883333"/>
                  <a:gd name="connsiteX0" fmla="*/ 0 w 2250982"/>
                  <a:gd name="connsiteY0" fmla="*/ 610859 h 610859"/>
                  <a:gd name="connsiteX1" fmla="*/ 715106 w 2250982"/>
                  <a:gd name="connsiteY1" fmla="*/ 298922 h 610859"/>
                  <a:gd name="connsiteX2" fmla="*/ 1128117 w 2250982"/>
                  <a:gd name="connsiteY2" fmla="*/ 29704 h 610859"/>
                  <a:gd name="connsiteX3" fmla="*/ 1467502 w 2250982"/>
                  <a:gd name="connsiteY3" fmla="*/ 72106 h 610859"/>
                  <a:gd name="connsiteX4" fmla="*/ 2250982 w 2250982"/>
                  <a:gd name="connsiteY4" fmla="*/ 0 h 610859"/>
                  <a:gd name="connsiteX0" fmla="*/ 0 w 1467502"/>
                  <a:gd name="connsiteY0" fmla="*/ 583954 h 583954"/>
                  <a:gd name="connsiteX1" fmla="*/ 715106 w 1467502"/>
                  <a:gd name="connsiteY1" fmla="*/ 272017 h 583954"/>
                  <a:gd name="connsiteX2" fmla="*/ 1128117 w 1467502"/>
                  <a:gd name="connsiteY2" fmla="*/ 2799 h 583954"/>
                  <a:gd name="connsiteX3" fmla="*/ 1467502 w 1467502"/>
                  <a:gd name="connsiteY3" fmla="*/ 45201 h 583954"/>
                  <a:gd name="connsiteX0" fmla="*/ 0 w 1128117"/>
                  <a:gd name="connsiteY0" fmla="*/ 581155 h 581155"/>
                  <a:gd name="connsiteX1" fmla="*/ 715106 w 1128117"/>
                  <a:gd name="connsiteY1" fmla="*/ 269218 h 581155"/>
                  <a:gd name="connsiteX2" fmla="*/ 1128117 w 1128117"/>
                  <a:gd name="connsiteY2" fmla="*/ 0 h 581155"/>
                  <a:gd name="connsiteX0" fmla="*/ 0 w 1128117"/>
                  <a:gd name="connsiteY0" fmla="*/ 581155 h 581155"/>
                  <a:gd name="connsiteX1" fmla="*/ 715106 w 1128117"/>
                  <a:gd name="connsiteY1" fmla="*/ 269218 h 581155"/>
                  <a:gd name="connsiteX2" fmla="*/ 1128117 w 1128117"/>
                  <a:gd name="connsiteY2" fmla="*/ 0 h 581155"/>
                  <a:gd name="connsiteX0" fmla="*/ 0 w 1002104"/>
                  <a:gd name="connsiteY0" fmla="*/ 527763 h 527763"/>
                  <a:gd name="connsiteX1" fmla="*/ 715106 w 1002104"/>
                  <a:gd name="connsiteY1" fmla="*/ 215826 h 527763"/>
                  <a:gd name="connsiteX2" fmla="*/ 1002104 w 1002104"/>
                  <a:gd name="connsiteY2" fmla="*/ 0 h 527763"/>
                </a:gdLst>
                <a:ahLst/>
                <a:cxnLst>
                  <a:cxn ang="0">
                    <a:pos x="connsiteX0" y="connsiteY0"/>
                  </a:cxn>
                  <a:cxn ang="0">
                    <a:pos x="connsiteX1" y="connsiteY1"/>
                  </a:cxn>
                  <a:cxn ang="0">
                    <a:pos x="connsiteX2" y="connsiteY2"/>
                  </a:cxn>
                </a:cxnLst>
                <a:rect l="l" t="t" r="r" b="b"/>
                <a:pathLst>
                  <a:path w="1002104" h="527763">
                    <a:moveTo>
                      <a:pt x="0" y="527763"/>
                    </a:moveTo>
                    <a:cubicBezTo>
                      <a:pt x="220662" y="424046"/>
                      <a:pt x="548089" y="303787"/>
                      <a:pt x="715106" y="215826"/>
                    </a:cubicBezTo>
                    <a:cubicBezTo>
                      <a:pt x="882123" y="127866"/>
                      <a:pt x="877736" y="41069"/>
                      <a:pt x="1002104" y="0"/>
                    </a:cubicBezTo>
                  </a:path>
                </a:pathLst>
              </a:cu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grpSp>
        <p:grpSp>
          <p:nvGrpSpPr>
            <p:cNvPr id="91154" name="Group 24"/>
            <p:cNvGrpSpPr>
              <a:grpSpLocks/>
            </p:cNvGrpSpPr>
            <p:nvPr/>
          </p:nvGrpSpPr>
          <p:grpSpPr bwMode="auto">
            <a:xfrm flipV="1">
              <a:off x="1243399" y="3429000"/>
              <a:ext cx="2764711" cy="1445541"/>
              <a:chOff x="1338785" y="1956012"/>
              <a:chExt cx="2764711" cy="1445541"/>
            </a:xfrm>
          </p:grpSpPr>
          <p:sp>
            <p:nvSpPr>
              <p:cNvPr id="56" name="Freeform 55"/>
              <p:cNvSpPr/>
              <p:nvPr/>
            </p:nvSpPr>
            <p:spPr>
              <a:xfrm>
                <a:off x="1344933" y="1992779"/>
                <a:ext cx="1098211" cy="1403348"/>
              </a:xfrm>
              <a:custGeom>
                <a:avLst/>
                <a:gdLst>
                  <a:gd name="connsiteX0" fmla="*/ 0 w 1098550"/>
                  <a:gd name="connsiteY0" fmla="*/ 1403350 h 1403350"/>
                  <a:gd name="connsiteX1" fmla="*/ 558800 w 1098550"/>
                  <a:gd name="connsiteY1" fmla="*/ 946150 h 1403350"/>
                  <a:gd name="connsiteX2" fmla="*/ 838200 w 1098550"/>
                  <a:gd name="connsiteY2" fmla="*/ 603250 h 1403350"/>
                  <a:gd name="connsiteX3" fmla="*/ 1098550 w 1098550"/>
                  <a:gd name="connsiteY3" fmla="*/ 0 h 1403350"/>
                  <a:gd name="connsiteX4" fmla="*/ 1098550 w 1098550"/>
                  <a:gd name="connsiteY4" fmla="*/ 0 h 140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8550" h="1403350">
                    <a:moveTo>
                      <a:pt x="0" y="1403350"/>
                    </a:moveTo>
                    <a:cubicBezTo>
                      <a:pt x="209550" y="1241425"/>
                      <a:pt x="419100" y="1079500"/>
                      <a:pt x="558800" y="946150"/>
                    </a:cubicBezTo>
                    <a:cubicBezTo>
                      <a:pt x="698500" y="812800"/>
                      <a:pt x="748242" y="760942"/>
                      <a:pt x="838200" y="603250"/>
                    </a:cubicBezTo>
                    <a:cubicBezTo>
                      <a:pt x="928158" y="445558"/>
                      <a:pt x="1098550" y="0"/>
                      <a:pt x="1098550" y="0"/>
                    </a:cubicBezTo>
                    <a:lnTo>
                      <a:pt x="1098550" y="0"/>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57" name="Freeform 56"/>
              <p:cNvSpPr/>
              <p:nvPr/>
            </p:nvSpPr>
            <p:spPr>
              <a:xfrm>
                <a:off x="1339802" y="1956664"/>
                <a:ext cx="1406121" cy="1444623"/>
              </a:xfrm>
              <a:custGeom>
                <a:avLst/>
                <a:gdLst>
                  <a:gd name="connsiteX0" fmla="*/ 0 w 1689100"/>
                  <a:gd name="connsiteY0" fmla="*/ 1409700 h 1409700"/>
                  <a:gd name="connsiteX1" fmla="*/ 615950 w 1689100"/>
                  <a:gd name="connsiteY1" fmla="*/ 1085850 h 1409700"/>
                  <a:gd name="connsiteX2" fmla="*/ 1047750 w 1689100"/>
                  <a:gd name="connsiteY2" fmla="*/ 711200 h 1409700"/>
                  <a:gd name="connsiteX3" fmla="*/ 1689100 w 1689100"/>
                  <a:gd name="connsiteY3" fmla="*/ 0 h 1409700"/>
                  <a:gd name="connsiteX4" fmla="*/ 1689100 w 1689100"/>
                  <a:gd name="connsiteY4" fmla="*/ 0 h 1409700"/>
                  <a:gd name="connsiteX0" fmla="*/ 0 w 1734991"/>
                  <a:gd name="connsiteY0" fmla="*/ 1462381 h 1462381"/>
                  <a:gd name="connsiteX1" fmla="*/ 615950 w 1734991"/>
                  <a:gd name="connsiteY1" fmla="*/ 1138531 h 1462381"/>
                  <a:gd name="connsiteX2" fmla="*/ 1047750 w 1734991"/>
                  <a:gd name="connsiteY2" fmla="*/ 763881 h 1462381"/>
                  <a:gd name="connsiteX3" fmla="*/ 1689100 w 1734991"/>
                  <a:gd name="connsiteY3" fmla="*/ 52681 h 1462381"/>
                  <a:gd name="connsiteX4" fmla="*/ 1682750 w 1734991"/>
                  <a:gd name="connsiteY4" fmla="*/ 52681 h 1462381"/>
                  <a:gd name="connsiteX0" fmla="*/ 0 w 1736872"/>
                  <a:gd name="connsiteY0" fmla="*/ 1461441 h 1461441"/>
                  <a:gd name="connsiteX1" fmla="*/ 615950 w 1736872"/>
                  <a:gd name="connsiteY1" fmla="*/ 1137591 h 1461441"/>
                  <a:gd name="connsiteX2" fmla="*/ 1022350 w 1736872"/>
                  <a:gd name="connsiteY2" fmla="*/ 750241 h 1461441"/>
                  <a:gd name="connsiteX3" fmla="*/ 1689100 w 1736872"/>
                  <a:gd name="connsiteY3" fmla="*/ 51741 h 1461441"/>
                  <a:gd name="connsiteX4" fmla="*/ 1682750 w 1736872"/>
                  <a:gd name="connsiteY4" fmla="*/ 51741 h 1461441"/>
                  <a:gd name="connsiteX0" fmla="*/ 0 w 1736872"/>
                  <a:gd name="connsiteY0" fmla="*/ 1461441 h 1461441"/>
                  <a:gd name="connsiteX1" fmla="*/ 615950 w 1736872"/>
                  <a:gd name="connsiteY1" fmla="*/ 1118541 h 1461441"/>
                  <a:gd name="connsiteX2" fmla="*/ 1022350 w 1736872"/>
                  <a:gd name="connsiteY2" fmla="*/ 750241 h 1461441"/>
                  <a:gd name="connsiteX3" fmla="*/ 1689100 w 1736872"/>
                  <a:gd name="connsiteY3" fmla="*/ 51741 h 1461441"/>
                  <a:gd name="connsiteX4" fmla="*/ 1682750 w 1736872"/>
                  <a:gd name="connsiteY4" fmla="*/ 51741 h 1461441"/>
                  <a:gd name="connsiteX0" fmla="*/ 0 w 1821970"/>
                  <a:gd name="connsiteY0" fmla="*/ 1522737 h 1522737"/>
                  <a:gd name="connsiteX1" fmla="*/ 615950 w 1821970"/>
                  <a:gd name="connsiteY1" fmla="*/ 1179837 h 1522737"/>
                  <a:gd name="connsiteX2" fmla="*/ 1022350 w 1821970"/>
                  <a:gd name="connsiteY2" fmla="*/ 811537 h 1522737"/>
                  <a:gd name="connsiteX3" fmla="*/ 1689100 w 1821970"/>
                  <a:gd name="connsiteY3" fmla="*/ 113037 h 1522737"/>
                  <a:gd name="connsiteX4" fmla="*/ 1821568 w 1821970"/>
                  <a:gd name="connsiteY4" fmla="*/ 1572 h 1522737"/>
                  <a:gd name="connsiteX0" fmla="*/ 0 w 1821635"/>
                  <a:gd name="connsiteY0" fmla="*/ 1521165 h 1521165"/>
                  <a:gd name="connsiteX1" fmla="*/ 615950 w 1821635"/>
                  <a:gd name="connsiteY1" fmla="*/ 1178265 h 1521165"/>
                  <a:gd name="connsiteX2" fmla="*/ 1022350 w 1821635"/>
                  <a:gd name="connsiteY2" fmla="*/ 809965 h 1521165"/>
                  <a:gd name="connsiteX3" fmla="*/ 1642827 w 1821635"/>
                  <a:gd name="connsiteY3" fmla="*/ 297242 h 1521165"/>
                  <a:gd name="connsiteX4" fmla="*/ 1821568 w 1821635"/>
                  <a:gd name="connsiteY4" fmla="*/ 0 h 1521165"/>
                  <a:gd name="connsiteX0" fmla="*/ 0 w 1821624"/>
                  <a:gd name="connsiteY0" fmla="*/ 1521165 h 1521165"/>
                  <a:gd name="connsiteX1" fmla="*/ 615950 w 1821624"/>
                  <a:gd name="connsiteY1" fmla="*/ 1178265 h 1521165"/>
                  <a:gd name="connsiteX2" fmla="*/ 1081843 w 1821624"/>
                  <a:gd name="connsiteY2" fmla="*/ 834736 h 1521165"/>
                  <a:gd name="connsiteX3" fmla="*/ 1642827 w 1821624"/>
                  <a:gd name="connsiteY3" fmla="*/ 297242 h 1521165"/>
                  <a:gd name="connsiteX4" fmla="*/ 1821568 w 1821624"/>
                  <a:gd name="connsiteY4" fmla="*/ 0 h 1521165"/>
                  <a:gd name="connsiteX0" fmla="*/ 0 w 1821591"/>
                  <a:gd name="connsiteY0" fmla="*/ 1521165 h 1521165"/>
                  <a:gd name="connsiteX1" fmla="*/ 615950 w 1821591"/>
                  <a:gd name="connsiteY1" fmla="*/ 1178265 h 1521165"/>
                  <a:gd name="connsiteX2" fmla="*/ 1081843 w 1821591"/>
                  <a:gd name="connsiteY2" fmla="*/ 834736 h 1521165"/>
                  <a:gd name="connsiteX3" fmla="*/ 1556893 w 1821591"/>
                  <a:gd name="connsiteY3" fmla="*/ 377745 h 1521165"/>
                  <a:gd name="connsiteX4" fmla="*/ 1821568 w 1821591"/>
                  <a:gd name="connsiteY4" fmla="*/ 0 h 1521165"/>
                  <a:gd name="connsiteX0" fmla="*/ 0 w 1762110"/>
                  <a:gd name="connsiteY0" fmla="*/ 1384929 h 1384929"/>
                  <a:gd name="connsiteX1" fmla="*/ 615950 w 1762110"/>
                  <a:gd name="connsiteY1" fmla="*/ 1042029 h 1384929"/>
                  <a:gd name="connsiteX2" fmla="*/ 1081843 w 1762110"/>
                  <a:gd name="connsiteY2" fmla="*/ 698500 h 1384929"/>
                  <a:gd name="connsiteX3" fmla="*/ 1556893 w 1762110"/>
                  <a:gd name="connsiteY3" fmla="*/ 241509 h 1384929"/>
                  <a:gd name="connsiteX4" fmla="*/ 1762075 w 1762110"/>
                  <a:gd name="connsiteY4" fmla="*/ 0 h 1384929"/>
                  <a:gd name="connsiteX0" fmla="*/ 0 w 1643939"/>
                  <a:gd name="connsiteY0" fmla="*/ 1329196 h 1329196"/>
                  <a:gd name="connsiteX1" fmla="*/ 615950 w 1643939"/>
                  <a:gd name="connsiteY1" fmla="*/ 986296 h 1329196"/>
                  <a:gd name="connsiteX2" fmla="*/ 1081843 w 1643939"/>
                  <a:gd name="connsiteY2" fmla="*/ 642767 h 1329196"/>
                  <a:gd name="connsiteX3" fmla="*/ 1556893 w 1643939"/>
                  <a:gd name="connsiteY3" fmla="*/ 185776 h 1329196"/>
                  <a:gd name="connsiteX4" fmla="*/ 1643088 w 1643939"/>
                  <a:gd name="connsiteY4" fmla="*/ 0 h 1329196"/>
                  <a:gd name="connsiteX0" fmla="*/ 0 w 1669698"/>
                  <a:gd name="connsiteY0" fmla="*/ 1391122 h 1391122"/>
                  <a:gd name="connsiteX1" fmla="*/ 615950 w 1669698"/>
                  <a:gd name="connsiteY1" fmla="*/ 1048222 h 1391122"/>
                  <a:gd name="connsiteX2" fmla="*/ 1081843 w 1669698"/>
                  <a:gd name="connsiteY2" fmla="*/ 704693 h 1391122"/>
                  <a:gd name="connsiteX3" fmla="*/ 1556893 w 1669698"/>
                  <a:gd name="connsiteY3" fmla="*/ 247702 h 1391122"/>
                  <a:gd name="connsiteX4" fmla="*/ 1669530 w 1669698"/>
                  <a:gd name="connsiteY4" fmla="*/ 0 h 1391122"/>
                  <a:gd name="connsiteX0" fmla="*/ 0 w 1669576"/>
                  <a:gd name="connsiteY0" fmla="*/ 1391122 h 1391122"/>
                  <a:gd name="connsiteX1" fmla="*/ 615950 w 1669576"/>
                  <a:gd name="connsiteY1" fmla="*/ 1048222 h 1391122"/>
                  <a:gd name="connsiteX2" fmla="*/ 1081843 w 1669576"/>
                  <a:gd name="connsiteY2" fmla="*/ 704693 h 1391122"/>
                  <a:gd name="connsiteX3" fmla="*/ 1504010 w 1669576"/>
                  <a:gd name="connsiteY3" fmla="*/ 241510 h 1391122"/>
                  <a:gd name="connsiteX4" fmla="*/ 1669530 w 1669576"/>
                  <a:gd name="connsiteY4" fmla="*/ 0 h 1391122"/>
                  <a:gd name="connsiteX0" fmla="*/ 0 w 1669578"/>
                  <a:gd name="connsiteY0" fmla="*/ 1391122 h 1391122"/>
                  <a:gd name="connsiteX1" fmla="*/ 615950 w 1669578"/>
                  <a:gd name="connsiteY1" fmla="*/ 1048222 h 1391122"/>
                  <a:gd name="connsiteX2" fmla="*/ 1068623 w 1669578"/>
                  <a:gd name="connsiteY2" fmla="*/ 698501 h 1391122"/>
                  <a:gd name="connsiteX3" fmla="*/ 1504010 w 1669578"/>
                  <a:gd name="connsiteY3" fmla="*/ 241510 h 1391122"/>
                  <a:gd name="connsiteX4" fmla="*/ 1669530 w 1669578"/>
                  <a:gd name="connsiteY4" fmla="*/ 0 h 1391122"/>
                  <a:gd name="connsiteX0" fmla="*/ 0 w 1550853"/>
                  <a:gd name="connsiteY0" fmla="*/ 1403507 h 1403507"/>
                  <a:gd name="connsiteX1" fmla="*/ 615950 w 1550853"/>
                  <a:gd name="connsiteY1" fmla="*/ 1060607 h 1403507"/>
                  <a:gd name="connsiteX2" fmla="*/ 1068623 w 1550853"/>
                  <a:gd name="connsiteY2" fmla="*/ 710886 h 1403507"/>
                  <a:gd name="connsiteX3" fmla="*/ 1504010 w 1550853"/>
                  <a:gd name="connsiteY3" fmla="*/ 253895 h 1403507"/>
                  <a:gd name="connsiteX4" fmla="*/ 1537323 w 1550853"/>
                  <a:gd name="connsiteY4" fmla="*/ 0 h 1403507"/>
                  <a:gd name="connsiteX0" fmla="*/ 0 w 1537370"/>
                  <a:gd name="connsiteY0" fmla="*/ 1403507 h 1403507"/>
                  <a:gd name="connsiteX1" fmla="*/ 615950 w 1537370"/>
                  <a:gd name="connsiteY1" fmla="*/ 1060607 h 1403507"/>
                  <a:gd name="connsiteX2" fmla="*/ 1068623 w 1537370"/>
                  <a:gd name="connsiteY2" fmla="*/ 710886 h 1403507"/>
                  <a:gd name="connsiteX3" fmla="*/ 1391634 w 1537370"/>
                  <a:gd name="connsiteY3" fmla="*/ 297243 h 1403507"/>
                  <a:gd name="connsiteX4" fmla="*/ 1537323 w 1537370"/>
                  <a:gd name="connsiteY4" fmla="*/ 0 h 1403507"/>
                  <a:gd name="connsiteX0" fmla="*/ 0 w 1537372"/>
                  <a:gd name="connsiteY0" fmla="*/ 1403507 h 1403507"/>
                  <a:gd name="connsiteX1" fmla="*/ 615950 w 1537372"/>
                  <a:gd name="connsiteY1" fmla="*/ 1060607 h 1403507"/>
                  <a:gd name="connsiteX2" fmla="*/ 1048792 w 1537372"/>
                  <a:gd name="connsiteY2" fmla="*/ 692308 h 1403507"/>
                  <a:gd name="connsiteX3" fmla="*/ 1391634 w 1537372"/>
                  <a:gd name="connsiteY3" fmla="*/ 297243 h 1403507"/>
                  <a:gd name="connsiteX4" fmla="*/ 1537323 w 1537372"/>
                  <a:gd name="connsiteY4" fmla="*/ 0 h 1403507"/>
                  <a:gd name="connsiteX0" fmla="*/ 0 w 1537372"/>
                  <a:gd name="connsiteY0" fmla="*/ 1403507 h 1403507"/>
                  <a:gd name="connsiteX1" fmla="*/ 609340 w 1537372"/>
                  <a:gd name="connsiteY1" fmla="*/ 1054415 h 1403507"/>
                  <a:gd name="connsiteX2" fmla="*/ 1048792 w 1537372"/>
                  <a:gd name="connsiteY2" fmla="*/ 692308 h 1403507"/>
                  <a:gd name="connsiteX3" fmla="*/ 1391634 w 1537372"/>
                  <a:gd name="connsiteY3" fmla="*/ 297243 h 1403507"/>
                  <a:gd name="connsiteX4" fmla="*/ 1537323 w 1537372"/>
                  <a:gd name="connsiteY4" fmla="*/ 0 h 1403507"/>
                  <a:gd name="connsiteX0" fmla="*/ 0 w 1537372"/>
                  <a:gd name="connsiteY0" fmla="*/ 1403507 h 1403507"/>
                  <a:gd name="connsiteX1" fmla="*/ 609340 w 1537372"/>
                  <a:gd name="connsiteY1" fmla="*/ 1054415 h 1403507"/>
                  <a:gd name="connsiteX2" fmla="*/ 1048792 w 1537372"/>
                  <a:gd name="connsiteY2" fmla="*/ 686116 h 1403507"/>
                  <a:gd name="connsiteX3" fmla="*/ 1391634 w 1537372"/>
                  <a:gd name="connsiteY3" fmla="*/ 297243 h 1403507"/>
                  <a:gd name="connsiteX4" fmla="*/ 1537323 w 1537372"/>
                  <a:gd name="connsiteY4" fmla="*/ 0 h 1403507"/>
                  <a:gd name="connsiteX0" fmla="*/ 0 w 1537358"/>
                  <a:gd name="connsiteY0" fmla="*/ 1403507 h 1403507"/>
                  <a:gd name="connsiteX1" fmla="*/ 609340 w 1537358"/>
                  <a:gd name="connsiteY1" fmla="*/ 1054415 h 1403507"/>
                  <a:gd name="connsiteX2" fmla="*/ 1048792 w 1537358"/>
                  <a:gd name="connsiteY2" fmla="*/ 686116 h 1403507"/>
                  <a:gd name="connsiteX3" fmla="*/ 1365192 w 1537358"/>
                  <a:gd name="connsiteY3" fmla="*/ 284858 h 1403507"/>
                  <a:gd name="connsiteX4" fmla="*/ 1537323 w 1537358"/>
                  <a:gd name="connsiteY4" fmla="*/ 0 h 1403507"/>
                  <a:gd name="connsiteX0" fmla="*/ 0 w 1464706"/>
                  <a:gd name="connsiteY0" fmla="*/ 1409700 h 1409700"/>
                  <a:gd name="connsiteX1" fmla="*/ 609340 w 1464706"/>
                  <a:gd name="connsiteY1" fmla="*/ 1060608 h 1409700"/>
                  <a:gd name="connsiteX2" fmla="*/ 1048792 w 1464706"/>
                  <a:gd name="connsiteY2" fmla="*/ 692309 h 1409700"/>
                  <a:gd name="connsiteX3" fmla="*/ 1365192 w 1464706"/>
                  <a:gd name="connsiteY3" fmla="*/ 291051 h 1409700"/>
                  <a:gd name="connsiteX4" fmla="*/ 1464609 w 1464706"/>
                  <a:gd name="connsiteY4" fmla="*/ 0 h 140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706" h="1409700">
                    <a:moveTo>
                      <a:pt x="0" y="1409700"/>
                    </a:moveTo>
                    <a:cubicBezTo>
                      <a:pt x="220662" y="1305983"/>
                      <a:pt x="434541" y="1180173"/>
                      <a:pt x="609340" y="1060608"/>
                    </a:cubicBezTo>
                    <a:cubicBezTo>
                      <a:pt x="784139" y="941043"/>
                      <a:pt x="922817" y="820568"/>
                      <a:pt x="1048792" y="692309"/>
                    </a:cubicBezTo>
                    <a:cubicBezTo>
                      <a:pt x="1174767" y="564050"/>
                      <a:pt x="1295889" y="406436"/>
                      <a:pt x="1365192" y="291051"/>
                    </a:cubicBezTo>
                    <a:cubicBezTo>
                      <a:pt x="1434495" y="175666"/>
                      <a:pt x="1466726" y="0"/>
                      <a:pt x="1464609" y="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58" name="Freeform 57"/>
              <p:cNvSpPr/>
              <p:nvPr/>
            </p:nvSpPr>
            <p:spPr>
              <a:xfrm>
                <a:off x="1357762" y="2405529"/>
                <a:ext cx="2745528" cy="993179"/>
              </a:xfrm>
              <a:custGeom>
                <a:avLst/>
                <a:gdLst>
                  <a:gd name="connsiteX0" fmla="*/ 0 w 1689100"/>
                  <a:gd name="connsiteY0" fmla="*/ 1409700 h 1409700"/>
                  <a:gd name="connsiteX1" fmla="*/ 615950 w 1689100"/>
                  <a:gd name="connsiteY1" fmla="*/ 1085850 h 1409700"/>
                  <a:gd name="connsiteX2" fmla="*/ 1047750 w 1689100"/>
                  <a:gd name="connsiteY2" fmla="*/ 711200 h 1409700"/>
                  <a:gd name="connsiteX3" fmla="*/ 1689100 w 1689100"/>
                  <a:gd name="connsiteY3" fmla="*/ 0 h 1409700"/>
                  <a:gd name="connsiteX4" fmla="*/ 1689100 w 1689100"/>
                  <a:gd name="connsiteY4" fmla="*/ 0 h 1409700"/>
                  <a:gd name="connsiteX0" fmla="*/ 0 w 1734991"/>
                  <a:gd name="connsiteY0" fmla="*/ 1462381 h 1462381"/>
                  <a:gd name="connsiteX1" fmla="*/ 615950 w 1734991"/>
                  <a:gd name="connsiteY1" fmla="*/ 1138531 h 1462381"/>
                  <a:gd name="connsiteX2" fmla="*/ 1047750 w 1734991"/>
                  <a:gd name="connsiteY2" fmla="*/ 763881 h 1462381"/>
                  <a:gd name="connsiteX3" fmla="*/ 1689100 w 1734991"/>
                  <a:gd name="connsiteY3" fmla="*/ 52681 h 1462381"/>
                  <a:gd name="connsiteX4" fmla="*/ 1682750 w 1734991"/>
                  <a:gd name="connsiteY4" fmla="*/ 52681 h 1462381"/>
                  <a:gd name="connsiteX0" fmla="*/ 0 w 1736872"/>
                  <a:gd name="connsiteY0" fmla="*/ 1461441 h 1461441"/>
                  <a:gd name="connsiteX1" fmla="*/ 615950 w 1736872"/>
                  <a:gd name="connsiteY1" fmla="*/ 1137591 h 1461441"/>
                  <a:gd name="connsiteX2" fmla="*/ 1022350 w 1736872"/>
                  <a:gd name="connsiteY2" fmla="*/ 750241 h 1461441"/>
                  <a:gd name="connsiteX3" fmla="*/ 1689100 w 1736872"/>
                  <a:gd name="connsiteY3" fmla="*/ 51741 h 1461441"/>
                  <a:gd name="connsiteX4" fmla="*/ 1682750 w 1736872"/>
                  <a:gd name="connsiteY4" fmla="*/ 51741 h 1461441"/>
                  <a:gd name="connsiteX0" fmla="*/ 0 w 1736872"/>
                  <a:gd name="connsiteY0" fmla="*/ 1461441 h 1461441"/>
                  <a:gd name="connsiteX1" fmla="*/ 615950 w 1736872"/>
                  <a:gd name="connsiteY1" fmla="*/ 1118541 h 1461441"/>
                  <a:gd name="connsiteX2" fmla="*/ 1022350 w 1736872"/>
                  <a:gd name="connsiteY2" fmla="*/ 750241 h 1461441"/>
                  <a:gd name="connsiteX3" fmla="*/ 1689100 w 1736872"/>
                  <a:gd name="connsiteY3" fmla="*/ 51741 h 1461441"/>
                  <a:gd name="connsiteX4" fmla="*/ 1682750 w 1736872"/>
                  <a:gd name="connsiteY4" fmla="*/ 51741 h 1461441"/>
                  <a:gd name="connsiteX0" fmla="*/ 0 w 1821970"/>
                  <a:gd name="connsiteY0" fmla="*/ 1522737 h 1522737"/>
                  <a:gd name="connsiteX1" fmla="*/ 615950 w 1821970"/>
                  <a:gd name="connsiteY1" fmla="*/ 1179837 h 1522737"/>
                  <a:gd name="connsiteX2" fmla="*/ 1022350 w 1821970"/>
                  <a:gd name="connsiteY2" fmla="*/ 811537 h 1522737"/>
                  <a:gd name="connsiteX3" fmla="*/ 1689100 w 1821970"/>
                  <a:gd name="connsiteY3" fmla="*/ 113037 h 1522737"/>
                  <a:gd name="connsiteX4" fmla="*/ 1821568 w 1821970"/>
                  <a:gd name="connsiteY4" fmla="*/ 1572 h 1522737"/>
                  <a:gd name="connsiteX0" fmla="*/ 0 w 1821635"/>
                  <a:gd name="connsiteY0" fmla="*/ 1521165 h 1521165"/>
                  <a:gd name="connsiteX1" fmla="*/ 615950 w 1821635"/>
                  <a:gd name="connsiteY1" fmla="*/ 1178265 h 1521165"/>
                  <a:gd name="connsiteX2" fmla="*/ 1022350 w 1821635"/>
                  <a:gd name="connsiteY2" fmla="*/ 809965 h 1521165"/>
                  <a:gd name="connsiteX3" fmla="*/ 1642827 w 1821635"/>
                  <a:gd name="connsiteY3" fmla="*/ 297242 h 1521165"/>
                  <a:gd name="connsiteX4" fmla="*/ 1821568 w 1821635"/>
                  <a:gd name="connsiteY4" fmla="*/ 0 h 1521165"/>
                  <a:gd name="connsiteX0" fmla="*/ 0 w 1821624"/>
                  <a:gd name="connsiteY0" fmla="*/ 1521165 h 1521165"/>
                  <a:gd name="connsiteX1" fmla="*/ 615950 w 1821624"/>
                  <a:gd name="connsiteY1" fmla="*/ 1178265 h 1521165"/>
                  <a:gd name="connsiteX2" fmla="*/ 1081843 w 1821624"/>
                  <a:gd name="connsiteY2" fmla="*/ 834736 h 1521165"/>
                  <a:gd name="connsiteX3" fmla="*/ 1642827 w 1821624"/>
                  <a:gd name="connsiteY3" fmla="*/ 297242 h 1521165"/>
                  <a:gd name="connsiteX4" fmla="*/ 1821568 w 1821624"/>
                  <a:gd name="connsiteY4" fmla="*/ 0 h 1521165"/>
                  <a:gd name="connsiteX0" fmla="*/ 0 w 1821591"/>
                  <a:gd name="connsiteY0" fmla="*/ 1521165 h 1521165"/>
                  <a:gd name="connsiteX1" fmla="*/ 615950 w 1821591"/>
                  <a:gd name="connsiteY1" fmla="*/ 1178265 h 1521165"/>
                  <a:gd name="connsiteX2" fmla="*/ 1081843 w 1821591"/>
                  <a:gd name="connsiteY2" fmla="*/ 834736 h 1521165"/>
                  <a:gd name="connsiteX3" fmla="*/ 1556893 w 1821591"/>
                  <a:gd name="connsiteY3" fmla="*/ 377745 h 1521165"/>
                  <a:gd name="connsiteX4" fmla="*/ 1821568 w 1821591"/>
                  <a:gd name="connsiteY4" fmla="*/ 0 h 1521165"/>
                  <a:gd name="connsiteX0" fmla="*/ 0 w 1762110"/>
                  <a:gd name="connsiteY0" fmla="*/ 1384929 h 1384929"/>
                  <a:gd name="connsiteX1" fmla="*/ 615950 w 1762110"/>
                  <a:gd name="connsiteY1" fmla="*/ 1042029 h 1384929"/>
                  <a:gd name="connsiteX2" fmla="*/ 1081843 w 1762110"/>
                  <a:gd name="connsiteY2" fmla="*/ 698500 h 1384929"/>
                  <a:gd name="connsiteX3" fmla="*/ 1556893 w 1762110"/>
                  <a:gd name="connsiteY3" fmla="*/ 241509 h 1384929"/>
                  <a:gd name="connsiteX4" fmla="*/ 1762075 w 1762110"/>
                  <a:gd name="connsiteY4" fmla="*/ 0 h 1384929"/>
                  <a:gd name="connsiteX0" fmla="*/ 0 w 1643939"/>
                  <a:gd name="connsiteY0" fmla="*/ 1329196 h 1329196"/>
                  <a:gd name="connsiteX1" fmla="*/ 615950 w 1643939"/>
                  <a:gd name="connsiteY1" fmla="*/ 986296 h 1329196"/>
                  <a:gd name="connsiteX2" fmla="*/ 1081843 w 1643939"/>
                  <a:gd name="connsiteY2" fmla="*/ 642767 h 1329196"/>
                  <a:gd name="connsiteX3" fmla="*/ 1556893 w 1643939"/>
                  <a:gd name="connsiteY3" fmla="*/ 185776 h 1329196"/>
                  <a:gd name="connsiteX4" fmla="*/ 1643088 w 1643939"/>
                  <a:gd name="connsiteY4" fmla="*/ 0 h 1329196"/>
                  <a:gd name="connsiteX0" fmla="*/ 0 w 1669698"/>
                  <a:gd name="connsiteY0" fmla="*/ 1391122 h 1391122"/>
                  <a:gd name="connsiteX1" fmla="*/ 615950 w 1669698"/>
                  <a:gd name="connsiteY1" fmla="*/ 1048222 h 1391122"/>
                  <a:gd name="connsiteX2" fmla="*/ 1081843 w 1669698"/>
                  <a:gd name="connsiteY2" fmla="*/ 704693 h 1391122"/>
                  <a:gd name="connsiteX3" fmla="*/ 1556893 w 1669698"/>
                  <a:gd name="connsiteY3" fmla="*/ 247702 h 1391122"/>
                  <a:gd name="connsiteX4" fmla="*/ 1669530 w 1669698"/>
                  <a:gd name="connsiteY4" fmla="*/ 0 h 1391122"/>
                  <a:gd name="connsiteX0" fmla="*/ 0 w 1669576"/>
                  <a:gd name="connsiteY0" fmla="*/ 1391122 h 1391122"/>
                  <a:gd name="connsiteX1" fmla="*/ 615950 w 1669576"/>
                  <a:gd name="connsiteY1" fmla="*/ 1048222 h 1391122"/>
                  <a:gd name="connsiteX2" fmla="*/ 1081843 w 1669576"/>
                  <a:gd name="connsiteY2" fmla="*/ 704693 h 1391122"/>
                  <a:gd name="connsiteX3" fmla="*/ 1504010 w 1669576"/>
                  <a:gd name="connsiteY3" fmla="*/ 241510 h 1391122"/>
                  <a:gd name="connsiteX4" fmla="*/ 1669530 w 1669576"/>
                  <a:gd name="connsiteY4" fmla="*/ 0 h 1391122"/>
                  <a:gd name="connsiteX0" fmla="*/ 0 w 1669578"/>
                  <a:gd name="connsiteY0" fmla="*/ 1391122 h 1391122"/>
                  <a:gd name="connsiteX1" fmla="*/ 615950 w 1669578"/>
                  <a:gd name="connsiteY1" fmla="*/ 1048222 h 1391122"/>
                  <a:gd name="connsiteX2" fmla="*/ 1068623 w 1669578"/>
                  <a:gd name="connsiteY2" fmla="*/ 698501 h 1391122"/>
                  <a:gd name="connsiteX3" fmla="*/ 1504010 w 1669578"/>
                  <a:gd name="connsiteY3" fmla="*/ 241510 h 1391122"/>
                  <a:gd name="connsiteX4" fmla="*/ 1669530 w 1669578"/>
                  <a:gd name="connsiteY4" fmla="*/ 0 h 1391122"/>
                  <a:gd name="connsiteX0" fmla="*/ 0 w 1550853"/>
                  <a:gd name="connsiteY0" fmla="*/ 1403507 h 1403507"/>
                  <a:gd name="connsiteX1" fmla="*/ 615950 w 1550853"/>
                  <a:gd name="connsiteY1" fmla="*/ 1060607 h 1403507"/>
                  <a:gd name="connsiteX2" fmla="*/ 1068623 w 1550853"/>
                  <a:gd name="connsiteY2" fmla="*/ 710886 h 1403507"/>
                  <a:gd name="connsiteX3" fmla="*/ 1504010 w 1550853"/>
                  <a:gd name="connsiteY3" fmla="*/ 253895 h 1403507"/>
                  <a:gd name="connsiteX4" fmla="*/ 1537323 w 1550853"/>
                  <a:gd name="connsiteY4" fmla="*/ 0 h 1403507"/>
                  <a:gd name="connsiteX0" fmla="*/ 0 w 1537370"/>
                  <a:gd name="connsiteY0" fmla="*/ 1403507 h 1403507"/>
                  <a:gd name="connsiteX1" fmla="*/ 615950 w 1537370"/>
                  <a:gd name="connsiteY1" fmla="*/ 1060607 h 1403507"/>
                  <a:gd name="connsiteX2" fmla="*/ 1068623 w 1537370"/>
                  <a:gd name="connsiteY2" fmla="*/ 710886 h 1403507"/>
                  <a:gd name="connsiteX3" fmla="*/ 1391634 w 1537370"/>
                  <a:gd name="connsiteY3" fmla="*/ 297243 h 1403507"/>
                  <a:gd name="connsiteX4" fmla="*/ 1537323 w 1537370"/>
                  <a:gd name="connsiteY4" fmla="*/ 0 h 1403507"/>
                  <a:gd name="connsiteX0" fmla="*/ 0 w 1537372"/>
                  <a:gd name="connsiteY0" fmla="*/ 1403507 h 1403507"/>
                  <a:gd name="connsiteX1" fmla="*/ 615950 w 1537372"/>
                  <a:gd name="connsiteY1" fmla="*/ 1060607 h 1403507"/>
                  <a:gd name="connsiteX2" fmla="*/ 1048792 w 1537372"/>
                  <a:gd name="connsiteY2" fmla="*/ 692308 h 1403507"/>
                  <a:gd name="connsiteX3" fmla="*/ 1391634 w 1537372"/>
                  <a:gd name="connsiteY3" fmla="*/ 297243 h 1403507"/>
                  <a:gd name="connsiteX4" fmla="*/ 1537323 w 1537372"/>
                  <a:gd name="connsiteY4" fmla="*/ 0 h 1403507"/>
                  <a:gd name="connsiteX0" fmla="*/ 0 w 1537372"/>
                  <a:gd name="connsiteY0" fmla="*/ 1403507 h 1403507"/>
                  <a:gd name="connsiteX1" fmla="*/ 609340 w 1537372"/>
                  <a:gd name="connsiteY1" fmla="*/ 1054415 h 1403507"/>
                  <a:gd name="connsiteX2" fmla="*/ 1048792 w 1537372"/>
                  <a:gd name="connsiteY2" fmla="*/ 692308 h 1403507"/>
                  <a:gd name="connsiteX3" fmla="*/ 1391634 w 1537372"/>
                  <a:gd name="connsiteY3" fmla="*/ 297243 h 1403507"/>
                  <a:gd name="connsiteX4" fmla="*/ 1537323 w 1537372"/>
                  <a:gd name="connsiteY4" fmla="*/ 0 h 1403507"/>
                  <a:gd name="connsiteX0" fmla="*/ 0 w 1537372"/>
                  <a:gd name="connsiteY0" fmla="*/ 1403507 h 1403507"/>
                  <a:gd name="connsiteX1" fmla="*/ 609340 w 1537372"/>
                  <a:gd name="connsiteY1" fmla="*/ 1054415 h 1403507"/>
                  <a:gd name="connsiteX2" fmla="*/ 1048792 w 1537372"/>
                  <a:gd name="connsiteY2" fmla="*/ 686116 h 1403507"/>
                  <a:gd name="connsiteX3" fmla="*/ 1391634 w 1537372"/>
                  <a:gd name="connsiteY3" fmla="*/ 297243 h 1403507"/>
                  <a:gd name="connsiteX4" fmla="*/ 1537323 w 1537372"/>
                  <a:gd name="connsiteY4" fmla="*/ 0 h 1403507"/>
                  <a:gd name="connsiteX0" fmla="*/ 0 w 1537358"/>
                  <a:gd name="connsiteY0" fmla="*/ 1403507 h 1403507"/>
                  <a:gd name="connsiteX1" fmla="*/ 609340 w 1537358"/>
                  <a:gd name="connsiteY1" fmla="*/ 1054415 h 1403507"/>
                  <a:gd name="connsiteX2" fmla="*/ 1048792 w 1537358"/>
                  <a:gd name="connsiteY2" fmla="*/ 686116 h 1403507"/>
                  <a:gd name="connsiteX3" fmla="*/ 1365192 w 1537358"/>
                  <a:gd name="connsiteY3" fmla="*/ 284858 h 1403507"/>
                  <a:gd name="connsiteX4" fmla="*/ 1537323 w 1537358"/>
                  <a:gd name="connsiteY4" fmla="*/ 0 h 1403507"/>
                  <a:gd name="connsiteX0" fmla="*/ 0 w 1464706"/>
                  <a:gd name="connsiteY0" fmla="*/ 1409700 h 1409700"/>
                  <a:gd name="connsiteX1" fmla="*/ 609340 w 1464706"/>
                  <a:gd name="connsiteY1" fmla="*/ 1060608 h 1409700"/>
                  <a:gd name="connsiteX2" fmla="*/ 1048792 w 1464706"/>
                  <a:gd name="connsiteY2" fmla="*/ 692309 h 1409700"/>
                  <a:gd name="connsiteX3" fmla="*/ 1365192 w 1464706"/>
                  <a:gd name="connsiteY3" fmla="*/ 291051 h 1409700"/>
                  <a:gd name="connsiteX4" fmla="*/ 1464609 w 1464706"/>
                  <a:gd name="connsiteY4" fmla="*/ 0 h 1409700"/>
                  <a:gd name="connsiteX0" fmla="*/ 0 w 2647868"/>
                  <a:gd name="connsiteY0" fmla="*/ 1122023 h 1122023"/>
                  <a:gd name="connsiteX1" fmla="*/ 609340 w 2647868"/>
                  <a:gd name="connsiteY1" fmla="*/ 772931 h 1122023"/>
                  <a:gd name="connsiteX2" fmla="*/ 1048792 w 2647868"/>
                  <a:gd name="connsiteY2" fmla="*/ 404632 h 1122023"/>
                  <a:gd name="connsiteX3" fmla="*/ 1365192 w 2647868"/>
                  <a:gd name="connsiteY3" fmla="*/ 3374 h 1122023"/>
                  <a:gd name="connsiteX4" fmla="*/ 2647865 w 2647868"/>
                  <a:gd name="connsiteY4" fmla="*/ 201535 h 1122023"/>
                  <a:gd name="connsiteX0" fmla="*/ 0 w 2647879"/>
                  <a:gd name="connsiteY0" fmla="*/ 920488 h 920488"/>
                  <a:gd name="connsiteX1" fmla="*/ 609340 w 2647879"/>
                  <a:gd name="connsiteY1" fmla="*/ 571396 h 920488"/>
                  <a:gd name="connsiteX2" fmla="*/ 1048792 w 2647879"/>
                  <a:gd name="connsiteY2" fmla="*/ 203097 h 920488"/>
                  <a:gd name="connsiteX3" fmla="*/ 2145216 w 2647879"/>
                  <a:gd name="connsiteY3" fmla="*/ 272474 h 920488"/>
                  <a:gd name="connsiteX4" fmla="*/ 2647865 w 2647879"/>
                  <a:gd name="connsiteY4" fmla="*/ 0 h 920488"/>
                  <a:gd name="connsiteX0" fmla="*/ 0 w 2647877"/>
                  <a:gd name="connsiteY0" fmla="*/ 920488 h 920488"/>
                  <a:gd name="connsiteX1" fmla="*/ 609340 w 2647877"/>
                  <a:gd name="connsiteY1" fmla="*/ 571396 h 920488"/>
                  <a:gd name="connsiteX2" fmla="*/ 1200831 w 2647877"/>
                  <a:gd name="connsiteY2" fmla="*/ 364104 h 920488"/>
                  <a:gd name="connsiteX3" fmla="*/ 2145216 w 2647877"/>
                  <a:gd name="connsiteY3" fmla="*/ 272474 h 920488"/>
                  <a:gd name="connsiteX4" fmla="*/ 2647865 w 2647877"/>
                  <a:gd name="connsiteY4" fmla="*/ 0 h 920488"/>
                  <a:gd name="connsiteX0" fmla="*/ 0 w 2647879"/>
                  <a:gd name="connsiteY0" fmla="*/ 920488 h 920488"/>
                  <a:gd name="connsiteX1" fmla="*/ 609340 w 2647879"/>
                  <a:gd name="connsiteY1" fmla="*/ 571396 h 920488"/>
                  <a:gd name="connsiteX2" fmla="*/ 1022351 w 2647879"/>
                  <a:gd name="connsiteY2" fmla="*/ 302178 h 920488"/>
                  <a:gd name="connsiteX3" fmla="*/ 2145216 w 2647879"/>
                  <a:gd name="connsiteY3" fmla="*/ 272474 h 920488"/>
                  <a:gd name="connsiteX4" fmla="*/ 2647865 w 2647879"/>
                  <a:gd name="connsiteY4" fmla="*/ 0 h 920488"/>
                  <a:gd name="connsiteX0" fmla="*/ 0 w 2647879"/>
                  <a:gd name="connsiteY0" fmla="*/ 920488 h 920488"/>
                  <a:gd name="connsiteX1" fmla="*/ 609340 w 2647879"/>
                  <a:gd name="connsiteY1" fmla="*/ 571396 h 920488"/>
                  <a:gd name="connsiteX2" fmla="*/ 1022351 w 2647879"/>
                  <a:gd name="connsiteY2" fmla="*/ 302178 h 920488"/>
                  <a:gd name="connsiteX3" fmla="*/ 2145216 w 2647879"/>
                  <a:gd name="connsiteY3" fmla="*/ 272474 h 920488"/>
                  <a:gd name="connsiteX4" fmla="*/ 2647865 w 2647879"/>
                  <a:gd name="connsiteY4" fmla="*/ 0 h 920488"/>
                  <a:gd name="connsiteX0" fmla="*/ 0 w 2647879"/>
                  <a:gd name="connsiteY0" fmla="*/ 920488 h 920488"/>
                  <a:gd name="connsiteX1" fmla="*/ 609340 w 2647879"/>
                  <a:gd name="connsiteY1" fmla="*/ 571396 h 920488"/>
                  <a:gd name="connsiteX2" fmla="*/ 1022351 w 2647879"/>
                  <a:gd name="connsiteY2" fmla="*/ 302178 h 920488"/>
                  <a:gd name="connsiteX3" fmla="*/ 2145216 w 2647879"/>
                  <a:gd name="connsiteY3" fmla="*/ 272474 h 920488"/>
                  <a:gd name="connsiteX4" fmla="*/ 2647865 w 2647879"/>
                  <a:gd name="connsiteY4" fmla="*/ 0 h 920488"/>
                  <a:gd name="connsiteX0" fmla="*/ 0 w 2647879"/>
                  <a:gd name="connsiteY0" fmla="*/ 920488 h 920488"/>
                  <a:gd name="connsiteX1" fmla="*/ 609340 w 2647879"/>
                  <a:gd name="connsiteY1" fmla="*/ 571396 h 920488"/>
                  <a:gd name="connsiteX2" fmla="*/ 1022351 w 2647879"/>
                  <a:gd name="connsiteY2" fmla="*/ 302178 h 920488"/>
                  <a:gd name="connsiteX3" fmla="*/ 1348515 w 2647879"/>
                  <a:gd name="connsiteY3" fmla="*/ 295040 h 920488"/>
                  <a:gd name="connsiteX4" fmla="*/ 2145216 w 2647879"/>
                  <a:gd name="connsiteY4" fmla="*/ 272474 h 920488"/>
                  <a:gd name="connsiteX5" fmla="*/ 2647865 w 2647879"/>
                  <a:gd name="connsiteY5" fmla="*/ 0 h 920488"/>
                  <a:gd name="connsiteX0" fmla="*/ 0 w 2647876"/>
                  <a:gd name="connsiteY0" fmla="*/ 920488 h 920488"/>
                  <a:gd name="connsiteX1" fmla="*/ 609340 w 2647876"/>
                  <a:gd name="connsiteY1" fmla="*/ 571396 h 920488"/>
                  <a:gd name="connsiteX2" fmla="*/ 1022351 w 2647876"/>
                  <a:gd name="connsiteY2" fmla="*/ 302178 h 920488"/>
                  <a:gd name="connsiteX3" fmla="*/ 1361736 w 2647876"/>
                  <a:gd name="connsiteY3" fmla="*/ 344580 h 920488"/>
                  <a:gd name="connsiteX4" fmla="*/ 2145216 w 2647876"/>
                  <a:gd name="connsiteY4" fmla="*/ 272474 h 920488"/>
                  <a:gd name="connsiteX5" fmla="*/ 2647865 w 2647876"/>
                  <a:gd name="connsiteY5" fmla="*/ 0 h 920488"/>
                  <a:gd name="connsiteX0" fmla="*/ 0 w 2647876"/>
                  <a:gd name="connsiteY0" fmla="*/ 920488 h 920488"/>
                  <a:gd name="connsiteX1" fmla="*/ 609340 w 2647876"/>
                  <a:gd name="connsiteY1" fmla="*/ 571396 h 920488"/>
                  <a:gd name="connsiteX2" fmla="*/ 1022351 w 2647876"/>
                  <a:gd name="connsiteY2" fmla="*/ 302178 h 920488"/>
                  <a:gd name="connsiteX3" fmla="*/ 1361736 w 2647876"/>
                  <a:gd name="connsiteY3" fmla="*/ 344580 h 920488"/>
                  <a:gd name="connsiteX4" fmla="*/ 2145216 w 2647876"/>
                  <a:gd name="connsiteY4" fmla="*/ 272474 h 920488"/>
                  <a:gd name="connsiteX5" fmla="*/ 2647865 w 2647876"/>
                  <a:gd name="connsiteY5" fmla="*/ 0 h 920488"/>
                  <a:gd name="connsiteX0" fmla="*/ 0 w 2647876"/>
                  <a:gd name="connsiteY0" fmla="*/ 920488 h 920488"/>
                  <a:gd name="connsiteX1" fmla="*/ 609340 w 2647876"/>
                  <a:gd name="connsiteY1" fmla="*/ 571396 h 920488"/>
                  <a:gd name="connsiteX2" fmla="*/ 1022351 w 2647876"/>
                  <a:gd name="connsiteY2" fmla="*/ 302178 h 920488"/>
                  <a:gd name="connsiteX3" fmla="*/ 1361736 w 2647876"/>
                  <a:gd name="connsiteY3" fmla="*/ 344580 h 920488"/>
                  <a:gd name="connsiteX4" fmla="*/ 2145216 w 2647876"/>
                  <a:gd name="connsiteY4" fmla="*/ 272474 h 920488"/>
                  <a:gd name="connsiteX5" fmla="*/ 2647865 w 2647876"/>
                  <a:gd name="connsiteY5" fmla="*/ 0 h 920488"/>
                  <a:gd name="connsiteX0" fmla="*/ 0 w 2647876"/>
                  <a:gd name="connsiteY0" fmla="*/ 920488 h 920488"/>
                  <a:gd name="connsiteX1" fmla="*/ 609340 w 2647876"/>
                  <a:gd name="connsiteY1" fmla="*/ 571396 h 920488"/>
                  <a:gd name="connsiteX2" fmla="*/ 1022351 w 2647876"/>
                  <a:gd name="connsiteY2" fmla="*/ 302178 h 920488"/>
                  <a:gd name="connsiteX3" fmla="*/ 1361736 w 2647876"/>
                  <a:gd name="connsiteY3" fmla="*/ 344580 h 920488"/>
                  <a:gd name="connsiteX4" fmla="*/ 2145216 w 2647876"/>
                  <a:gd name="connsiteY4" fmla="*/ 272474 h 920488"/>
                  <a:gd name="connsiteX5" fmla="*/ 2647865 w 2647876"/>
                  <a:gd name="connsiteY5" fmla="*/ 0 h 920488"/>
                  <a:gd name="connsiteX0" fmla="*/ 0 w 2647885"/>
                  <a:gd name="connsiteY0" fmla="*/ 920488 h 920488"/>
                  <a:gd name="connsiteX1" fmla="*/ 609340 w 2647885"/>
                  <a:gd name="connsiteY1" fmla="*/ 571396 h 920488"/>
                  <a:gd name="connsiteX2" fmla="*/ 1022351 w 2647885"/>
                  <a:gd name="connsiteY2" fmla="*/ 302178 h 920488"/>
                  <a:gd name="connsiteX3" fmla="*/ 1361736 w 2647885"/>
                  <a:gd name="connsiteY3" fmla="*/ 344580 h 920488"/>
                  <a:gd name="connsiteX4" fmla="*/ 2145216 w 2647885"/>
                  <a:gd name="connsiteY4" fmla="*/ 272474 h 920488"/>
                  <a:gd name="connsiteX5" fmla="*/ 2647865 w 2647885"/>
                  <a:gd name="connsiteY5" fmla="*/ 0 h 920488"/>
                  <a:gd name="connsiteX0" fmla="*/ 0 w 2753651"/>
                  <a:gd name="connsiteY0" fmla="*/ 883333 h 883333"/>
                  <a:gd name="connsiteX1" fmla="*/ 715106 w 2753651"/>
                  <a:gd name="connsiteY1" fmla="*/ 571396 h 883333"/>
                  <a:gd name="connsiteX2" fmla="*/ 1128117 w 2753651"/>
                  <a:gd name="connsiteY2" fmla="*/ 302178 h 883333"/>
                  <a:gd name="connsiteX3" fmla="*/ 1467502 w 2753651"/>
                  <a:gd name="connsiteY3" fmla="*/ 344580 h 883333"/>
                  <a:gd name="connsiteX4" fmla="*/ 2250982 w 2753651"/>
                  <a:gd name="connsiteY4" fmla="*/ 272474 h 883333"/>
                  <a:gd name="connsiteX5" fmla="*/ 2753631 w 2753651"/>
                  <a:gd name="connsiteY5" fmla="*/ 0 h 883333"/>
                  <a:gd name="connsiteX0" fmla="*/ 0 w 2859405"/>
                  <a:gd name="connsiteY0" fmla="*/ 970029 h 970029"/>
                  <a:gd name="connsiteX1" fmla="*/ 715106 w 2859405"/>
                  <a:gd name="connsiteY1" fmla="*/ 658092 h 970029"/>
                  <a:gd name="connsiteX2" fmla="*/ 1128117 w 2859405"/>
                  <a:gd name="connsiteY2" fmla="*/ 388874 h 970029"/>
                  <a:gd name="connsiteX3" fmla="*/ 1467502 w 2859405"/>
                  <a:gd name="connsiteY3" fmla="*/ 431276 h 970029"/>
                  <a:gd name="connsiteX4" fmla="*/ 2250982 w 2859405"/>
                  <a:gd name="connsiteY4" fmla="*/ 359170 h 970029"/>
                  <a:gd name="connsiteX5" fmla="*/ 2859397 w 2859405"/>
                  <a:gd name="connsiteY5" fmla="*/ 0 h 97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9405" h="970029">
                    <a:moveTo>
                      <a:pt x="0" y="970029"/>
                    </a:moveTo>
                    <a:cubicBezTo>
                      <a:pt x="220662" y="866312"/>
                      <a:pt x="527086" y="754951"/>
                      <a:pt x="715106" y="658092"/>
                    </a:cubicBezTo>
                    <a:cubicBezTo>
                      <a:pt x="903126" y="561233"/>
                      <a:pt x="1003749" y="429943"/>
                      <a:pt x="1128117" y="388874"/>
                    </a:cubicBezTo>
                    <a:cubicBezTo>
                      <a:pt x="1167581" y="375842"/>
                      <a:pt x="1306800" y="411457"/>
                      <a:pt x="1467502" y="431276"/>
                    </a:cubicBezTo>
                    <a:cubicBezTo>
                      <a:pt x="1654646" y="426325"/>
                      <a:pt x="2019000" y="431049"/>
                      <a:pt x="2250982" y="359170"/>
                    </a:cubicBezTo>
                    <a:cubicBezTo>
                      <a:pt x="2482964" y="287291"/>
                      <a:pt x="2861514" y="0"/>
                      <a:pt x="2859397" y="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grpSp>
        <p:grpSp>
          <p:nvGrpSpPr>
            <p:cNvPr id="91155" name="Group 25"/>
            <p:cNvGrpSpPr>
              <a:grpSpLocks/>
            </p:cNvGrpSpPr>
            <p:nvPr/>
          </p:nvGrpSpPr>
          <p:grpSpPr bwMode="auto">
            <a:xfrm rot="21426184" flipV="1">
              <a:off x="1309564" y="3362206"/>
              <a:ext cx="1444445" cy="1509028"/>
              <a:chOff x="1338785" y="1956012"/>
              <a:chExt cx="1407015" cy="1445541"/>
            </a:xfrm>
          </p:grpSpPr>
          <p:sp>
            <p:nvSpPr>
              <p:cNvPr id="53" name="Freeform 52"/>
              <p:cNvSpPr/>
              <p:nvPr/>
            </p:nvSpPr>
            <p:spPr>
              <a:xfrm>
                <a:off x="1323534" y="1996589"/>
                <a:ext cx="1097248" cy="1401144"/>
              </a:xfrm>
              <a:custGeom>
                <a:avLst/>
                <a:gdLst>
                  <a:gd name="connsiteX0" fmla="*/ 0 w 1098550"/>
                  <a:gd name="connsiteY0" fmla="*/ 1403350 h 1403350"/>
                  <a:gd name="connsiteX1" fmla="*/ 558800 w 1098550"/>
                  <a:gd name="connsiteY1" fmla="*/ 946150 h 1403350"/>
                  <a:gd name="connsiteX2" fmla="*/ 838200 w 1098550"/>
                  <a:gd name="connsiteY2" fmla="*/ 603250 h 1403350"/>
                  <a:gd name="connsiteX3" fmla="*/ 1098550 w 1098550"/>
                  <a:gd name="connsiteY3" fmla="*/ 0 h 1403350"/>
                  <a:gd name="connsiteX4" fmla="*/ 1098550 w 1098550"/>
                  <a:gd name="connsiteY4" fmla="*/ 0 h 140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8550" h="1403350">
                    <a:moveTo>
                      <a:pt x="0" y="1403350"/>
                    </a:moveTo>
                    <a:cubicBezTo>
                      <a:pt x="209550" y="1241425"/>
                      <a:pt x="419100" y="1079500"/>
                      <a:pt x="558800" y="946150"/>
                    </a:cubicBezTo>
                    <a:cubicBezTo>
                      <a:pt x="698500" y="812800"/>
                      <a:pt x="748242" y="760942"/>
                      <a:pt x="838200" y="603250"/>
                    </a:cubicBezTo>
                    <a:cubicBezTo>
                      <a:pt x="928158" y="445558"/>
                      <a:pt x="1098550" y="0"/>
                      <a:pt x="1098550" y="0"/>
                    </a:cubicBezTo>
                    <a:lnTo>
                      <a:pt x="1098550" y="0"/>
                    </a:lnTo>
                  </a:path>
                </a:pathLst>
              </a:cu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54" name="Freeform 53"/>
              <p:cNvSpPr/>
              <p:nvPr/>
            </p:nvSpPr>
            <p:spPr>
              <a:xfrm>
                <a:off x="1337808" y="1955985"/>
                <a:ext cx="1407177" cy="1445624"/>
              </a:xfrm>
              <a:custGeom>
                <a:avLst/>
                <a:gdLst>
                  <a:gd name="connsiteX0" fmla="*/ 0 w 1689100"/>
                  <a:gd name="connsiteY0" fmla="*/ 1409700 h 1409700"/>
                  <a:gd name="connsiteX1" fmla="*/ 615950 w 1689100"/>
                  <a:gd name="connsiteY1" fmla="*/ 1085850 h 1409700"/>
                  <a:gd name="connsiteX2" fmla="*/ 1047750 w 1689100"/>
                  <a:gd name="connsiteY2" fmla="*/ 711200 h 1409700"/>
                  <a:gd name="connsiteX3" fmla="*/ 1689100 w 1689100"/>
                  <a:gd name="connsiteY3" fmla="*/ 0 h 1409700"/>
                  <a:gd name="connsiteX4" fmla="*/ 1689100 w 1689100"/>
                  <a:gd name="connsiteY4" fmla="*/ 0 h 1409700"/>
                  <a:gd name="connsiteX0" fmla="*/ 0 w 1734991"/>
                  <a:gd name="connsiteY0" fmla="*/ 1462381 h 1462381"/>
                  <a:gd name="connsiteX1" fmla="*/ 615950 w 1734991"/>
                  <a:gd name="connsiteY1" fmla="*/ 1138531 h 1462381"/>
                  <a:gd name="connsiteX2" fmla="*/ 1047750 w 1734991"/>
                  <a:gd name="connsiteY2" fmla="*/ 763881 h 1462381"/>
                  <a:gd name="connsiteX3" fmla="*/ 1689100 w 1734991"/>
                  <a:gd name="connsiteY3" fmla="*/ 52681 h 1462381"/>
                  <a:gd name="connsiteX4" fmla="*/ 1682750 w 1734991"/>
                  <a:gd name="connsiteY4" fmla="*/ 52681 h 1462381"/>
                  <a:gd name="connsiteX0" fmla="*/ 0 w 1736872"/>
                  <a:gd name="connsiteY0" fmla="*/ 1461441 h 1461441"/>
                  <a:gd name="connsiteX1" fmla="*/ 615950 w 1736872"/>
                  <a:gd name="connsiteY1" fmla="*/ 1137591 h 1461441"/>
                  <a:gd name="connsiteX2" fmla="*/ 1022350 w 1736872"/>
                  <a:gd name="connsiteY2" fmla="*/ 750241 h 1461441"/>
                  <a:gd name="connsiteX3" fmla="*/ 1689100 w 1736872"/>
                  <a:gd name="connsiteY3" fmla="*/ 51741 h 1461441"/>
                  <a:gd name="connsiteX4" fmla="*/ 1682750 w 1736872"/>
                  <a:gd name="connsiteY4" fmla="*/ 51741 h 1461441"/>
                  <a:gd name="connsiteX0" fmla="*/ 0 w 1736872"/>
                  <a:gd name="connsiteY0" fmla="*/ 1461441 h 1461441"/>
                  <a:gd name="connsiteX1" fmla="*/ 615950 w 1736872"/>
                  <a:gd name="connsiteY1" fmla="*/ 1118541 h 1461441"/>
                  <a:gd name="connsiteX2" fmla="*/ 1022350 w 1736872"/>
                  <a:gd name="connsiteY2" fmla="*/ 750241 h 1461441"/>
                  <a:gd name="connsiteX3" fmla="*/ 1689100 w 1736872"/>
                  <a:gd name="connsiteY3" fmla="*/ 51741 h 1461441"/>
                  <a:gd name="connsiteX4" fmla="*/ 1682750 w 1736872"/>
                  <a:gd name="connsiteY4" fmla="*/ 51741 h 1461441"/>
                  <a:gd name="connsiteX0" fmla="*/ 0 w 1821970"/>
                  <a:gd name="connsiteY0" fmla="*/ 1522737 h 1522737"/>
                  <a:gd name="connsiteX1" fmla="*/ 615950 w 1821970"/>
                  <a:gd name="connsiteY1" fmla="*/ 1179837 h 1522737"/>
                  <a:gd name="connsiteX2" fmla="*/ 1022350 w 1821970"/>
                  <a:gd name="connsiteY2" fmla="*/ 811537 h 1522737"/>
                  <a:gd name="connsiteX3" fmla="*/ 1689100 w 1821970"/>
                  <a:gd name="connsiteY3" fmla="*/ 113037 h 1522737"/>
                  <a:gd name="connsiteX4" fmla="*/ 1821568 w 1821970"/>
                  <a:gd name="connsiteY4" fmla="*/ 1572 h 1522737"/>
                  <a:gd name="connsiteX0" fmla="*/ 0 w 1821635"/>
                  <a:gd name="connsiteY0" fmla="*/ 1521165 h 1521165"/>
                  <a:gd name="connsiteX1" fmla="*/ 615950 w 1821635"/>
                  <a:gd name="connsiteY1" fmla="*/ 1178265 h 1521165"/>
                  <a:gd name="connsiteX2" fmla="*/ 1022350 w 1821635"/>
                  <a:gd name="connsiteY2" fmla="*/ 809965 h 1521165"/>
                  <a:gd name="connsiteX3" fmla="*/ 1642827 w 1821635"/>
                  <a:gd name="connsiteY3" fmla="*/ 297242 h 1521165"/>
                  <a:gd name="connsiteX4" fmla="*/ 1821568 w 1821635"/>
                  <a:gd name="connsiteY4" fmla="*/ 0 h 1521165"/>
                  <a:gd name="connsiteX0" fmla="*/ 0 w 1821624"/>
                  <a:gd name="connsiteY0" fmla="*/ 1521165 h 1521165"/>
                  <a:gd name="connsiteX1" fmla="*/ 615950 w 1821624"/>
                  <a:gd name="connsiteY1" fmla="*/ 1178265 h 1521165"/>
                  <a:gd name="connsiteX2" fmla="*/ 1081843 w 1821624"/>
                  <a:gd name="connsiteY2" fmla="*/ 834736 h 1521165"/>
                  <a:gd name="connsiteX3" fmla="*/ 1642827 w 1821624"/>
                  <a:gd name="connsiteY3" fmla="*/ 297242 h 1521165"/>
                  <a:gd name="connsiteX4" fmla="*/ 1821568 w 1821624"/>
                  <a:gd name="connsiteY4" fmla="*/ 0 h 1521165"/>
                  <a:gd name="connsiteX0" fmla="*/ 0 w 1821591"/>
                  <a:gd name="connsiteY0" fmla="*/ 1521165 h 1521165"/>
                  <a:gd name="connsiteX1" fmla="*/ 615950 w 1821591"/>
                  <a:gd name="connsiteY1" fmla="*/ 1178265 h 1521165"/>
                  <a:gd name="connsiteX2" fmla="*/ 1081843 w 1821591"/>
                  <a:gd name="connsiteY2" fmla="*/ 834736 h 1521165"/>
                  <a:gd name="connsiteX3" fmla="*/ 1556893 w 1821591"/>
                  <a:gd name="connsiteY3" fmla="*/ 377745 h 1521165"/>
                  <a:gd name="connsiteX4" fmla="*/ 1821568 w 1821591"/>
                  <a:gd name="connsiteY4" fmla="*/ 0 h 1521165"/>
                  <a:gd name="connsiteX0" fmla="*/ 0 w 1762110"/>
                  <a:gd name="connsiteY0" fmla="*/ 1384929 h 1384929"/>
                  <a:gd name="connsiteX1" fmla="*/ 615950 w 1762110"/>
                  <a:gd name="connsiteY1" fmla="*/ 1042029 h 1384929"/>
                  <a:gd name="connsiteX2" fmla="*/ 1081843 w 1762110"/>
                  <a:gd name="connsiteY2" fmla="*/ 698500 h 1384929"/>
                  <a:gd name="connsiteX3" fmla="*/ 1556893 w 1762110"/>
                  <a:gd name="connsiteY3" fmla="*/ 241509 h 1384929"/>
                  <a:gd name="connsiteX4" fmla="*/ 1762075 w 1762110"/>
                  <a:gd name="connsiteY4" fmla="*/ 0 h 1384929"/>
                  <a:gd name="connsiteX0" fmla="*/ 0 w 1643939"/>
                  <a:gd name="connsiteY0" fmla="*/ 1329196 h 1329196"/>
                  <a:gd name="connsiteX1" fmla="*/ 615950 w 1643939"/>
                  <a:gd name="connsiteY1" fmla="*/ 986296 h 1329196"/>
                  <a:gd name="connsiteX2" fmla="*/ 1081843 w 1643939"/>
                  <a:gd name="connsiteY2" fmla="*/ 642767 h 1329196"/>
                  <a:gd name="connsiteX3" fmla="*/ 1556893 w 1643939"/>
                  <a:gd name="connsiteY3" fmla="*/ 185776 h 1329196"/>
                  <a:gd name="connsiteX4" fmla="*/ 1643088 w 1643939"/>
                  <a:gd name="connsiteY4" fmla="*/ 0 h 1329196"/>
                  <a:gd name="connsiteX0" fmla="*/ 0 w 1669698"/>
                  <a:gd name="connsiteY0" fmla="*/ 1391122 h 1391122"/>
                  <a:gd name="connsiteX1" fmla="*/ 615950 w 1669698"/>
                  <a:gd name="connsiteY1" fmla="*/ 1048222 h 1391122"/>
                  <a:gd name="connsiteX2" fmla="*/ 1081843 w 1669698"/>
                  <a:gd name="connsiteY2" fmla="*/ 704693 h 1391122"/>
                  <a:gd name="connsiteX3" fmla="*/ 1556893 w 1669698"/>
                  <a:gd name="connsiteY3" fmla="*/ 247702 h 1391122"/>
                  <a:gd name="connsiteX4" fmla="*/ 1669530 w 1669698"/>
                  <a:gd name="connsiteY4" fmla="*/ 0 h 1391122"/>
                  <a:gd name="connsiteX0" fmla="*/ 0 w 1669576"/>
                  <a:gd name="connsiteY0" fmla="*/ 1391122 h 1391122"/>
                  <a:gd name="connsiteX1" fmla="*/ 615950 w 1669576"/>
                  <a:gd name="connsiteY1" fmla="*/ 1048222 h 1391122"/>
                  <a:gd name="connsiteX2" fmla="*/ 1081843 w 1669576"/>
                  <a:gd name="connsiteY2" fmla="*/ 704693 h 1391122"/>
                  <a:gd name="connsiteX3" fmla="*/ 1504010 w 1669576"/>
                  <a:gd name="connsiteY3" fmla="*/ 241510 h 1391122"/>
                  <a:gd name="connsiteX4" fmla="*/ 1669530 w 1669576"/>
                  <a:gd name="connsiteY4" fmla="*/ 0 h 1391122"/>
                  <a:gd name="connsiteX0" fmla="*/ 0 w 1669578"/>
                  <a:gd name="connsiteY0" fmla="*/ 1391122 h 1391122"/>
                  <a:gd name="connsiteX1" fmla="*/ 615950 w 1669578"/>
                  <a:gd name="connsiteY1" fmla="*/ 1048222 h 1391122"/>
                  <a:gd name="connsiteX2" fmla="*/ 1068623 w 1669578"/>
                  <a:gd name="connsiteY2" fmla="*/ 698501 h 1391122"/>
                  <a:gd name="connsiteX3" fmla="*/ 1504010 w 1669578"/>
                  <a:gd name="connsiteY3" fmla="*/ 241510 h 1391122"/>
                  <a:gd name="connsiteX4" fmla="*/ 1669530 w 1669578"/>
                  <a:gd name="connsiteY4" fmla="*/ 0 h 1391122"/>
                  <a:gd name="connsiteX0" fmla="*/ 0 w 1550853"/>
                  <a:gd name="connsiteY0" fmla="*/ 1403507 h 1403507"/>
                  <a:gd name="connsiteX1" fmla="*/ 615950 w 1550853"/>
                  <a:gd name="connsiteY1" fmla="*/ 1060607 h 1403507"/>
                  <a:gd name="connsiteX2" fmla="*/ 1068623 w 1550853"/>
                  <a:gd name="connsiteY2" fmla="*/ 710886 h 1403507"/>
                  <a:gd name="connsiteX3" fmla="*/ 1504010 w 1550853"/>
                  <a:gd name="connsiteY3" fmla="*/ 253895 h 1403507"/>
                  <a:gd name="connsiteX4" fmla="*/ 1537323 w 1550853"/>
                  <a:gd name="connsiteY4" fmla="*/ 0 h 1403507"/>
                  <a:gd name="connsiteX0" fmla="*/ 0 w 1537370"/>
                  <a:gd name="connsiteY0" fmla="*/ 1403507 h 1403507"/>
                  <a:gd name="connsiteX1" fmla="*/ 615950 w 1537370"/>
                  <a:gd name="connsiteY1" fmla="*/ 1060607 h 1403507"/>
                  <a:gd name="connsiteX2" fmla="*/ 1068623 w 1537370"/>
                  <a:gd name="connsiteY2" fmla="*/ 710886 h 1403507"/>
                  <a:gd name="connsiteX3" fmla="*/ 1391634 w 1537370"/>
                  <a:gd name="connsiteY3" fmla="*/ 297243 h 1403507"/>
                  <a:gd name="connsiteX4" fmla="*/ 1537323 w 1537370"/>
                  <a:gd name="connsiteY4" fmla="*/ 0 h 1403507"/>
                  <a:gd name="connsiteX0" fmla="*/ 0 w 1537372"/>
                  <a:gd name="connsiteY0" fmla="*/ 1403507 h 1403507"/>
                  <a:gd name="connsiteX1" fmla="*/ 615950 w 1537372"/>
                  <a:gd name="connsiteY1" fmla="*/ 1060607 h 1403507"/>
                  <a:gd name="connsiteX2" fmla="*/ 1048792 w 1537372"/>
                  <a:gd name="connsiteY2" fmla="*/ 692308 h 1403507"/>
                  <a:gd name="connsiteX3" fmla="*/ 1391634 w 1537372"/>
                  <a:gd name="connsiteY3" fmla="*/ 297243 h 1403507"/>
                  <a:gd name="connsiteX4" fmla="*/ 1537323 w 1537372"/>
                  <a:gd name="connsiteY4" fmla="*/ 0 h 1403507"/>
                  <a:gd name="connsiteX0" fmla="*/ 0 w 1537372"/>
                  <a:gd name="connsiteY0" fmla="*/ 1403507 h 1403507"/>
                  <a:gd name="connsiteX1" fmla="*/ 609340 w 1537372"/>
                  <a:gd name="connsiteY1" fmla="*/ 1054415 h 1403507"/>
                  <a:gd name="connsiteX2" fmla="*/ 1048792 w 1537372"/>
                  <a:gd name="connsiteY2" fmla="*/ 692308 h 1403507"/>
                  <a:gd name="connsiteX3" fmla="*/ 1391634 w 1537372"/>
                  <a:gd name="connsiteY3" fmla="*/ 297243 h 1403507"/>
                  <a:gd name="connsiteX4" fmla="*/ 1537323 w 1537372"/>
                  <a:gd name="connsiteY4" fmla="*/ 0 h 1403507"/>
                  <a:gd name="connsiteX0" fmla="*/ 0 w 1537372"/>
                  <a:gd name="connsiteY0" fmla="*/ 1403507 h 1403507"/>
                  <a:gd name="connsiteX1" fmla="*/ 609340 w 1537372"/>
                  <a:gd name="connsiteY1" fmla="*/ 1054415 h 1403507"/>
                  <a:gd name="connsiteX2" fmla="*/ 1048792 w 1537372"/>
                  <a:gd name="connsiteY2" fmla="*/ 686116 h 1403507"/>
                  <a:gd name="connsiteX3" fmla="*/ 1391634 w 1537372"/>
                  <a:gd name="connsiteY3" fmla="*/ 297243 h 1403507"/>
                  <a:gd name="connsiteX4" fmla="*/ 1537323 w 1537372"/>
                  <a:gd name="connsiteY4" fmla="*/ 0 h 1403507"/>
                  <a:gd name="connsiteX0" fmla="*/ 0 w 1537358"/>
                  <a:gd name="connsiteY0" fmla="*/ 1403507 h 1403507"/>
                  <a:gd name="connsiteX1" fmla="*/ 609340 w 1537358"/>
                  <a:gd name="connsiteY1" fmla="*/ 1054415 h 1403507"/>
                  <a:gd name="connsiteX2" fmla="*/ 1048792 w 1537358"/>
                  <a:gd name="connsiteY2" fmla="*/ 686116 h 1403507"/>
                  <a:gd name="connsiteX3" fmla="*/ 1365192 w 1537358"/>
                  <a:gd name="connsiteY3" fmla="*/ 284858 h 1403507"/>
                  <a:gd name="connsiteX4" fmla="*/ 1537323 w 1537358"/>
                  <a:gd name="connsiteY4" fmla="*/ 0 h 1403507"/>
                  <a:gd name="connsiteX0" fmla="*/ 0 w 1464706"/>
                  <a:gd name="connsiteY0" fmla="*/ 1409700 h 1409700"/>
                  <a:gd name="connsiteX1" fmla="*/ 609340 w 1464706"/>
                  <a:gd name="connsiteY1" fmla="*/ 1060608 h 1409700"/>
                  <a:gd name="connsiteX2" fmla="*/ 1048792 w 1464706"/>
                  <a:gd name="connsiteY2" fmla="*/ 692309 h 1409700"/>
                  <a:gd name="connsiteX3" fmla="*/ 1365192 w 1464706"/>
                  <a:gd name="connsiteY3" fmla="*/ 291051 h 1409700"/>
                  <a:gd name="connsiteX4" fmla="*/ 1464609 w 1464706"/>
                  <a:gd name="connsiteY4" fmla="*/ 0 h 140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706" h="1409700">
                    <a:moveTo>
                      <a:pt x="0" y="1409700"/>
                    </a:moveTo>
                    <a:cubicBezTo>
                      <a:pt x="220662" y="1305983"/>
                      <a:pt x="434541" y="1180173"/>
                      <a:pt x="609340" y="1060608"/>
                    </a:cubicBezTo>
                    <a:cubicBezTo>
                      <a:pt x="784139" y="941043"/>
                      <a:pt x="922817" y="820568"/>
                      <a:pt x="1048792" y="692309"/>
                    </a:cubicBezTo>
                    <a:cubicBezTo>
                      <a:pt x="1174767" y="564050"/>
                      <a:pt x="1295889" y="406436"/>
                      <a:pt x="1365192" y="291051"/>
                    </a:cubicBezTo>
                    <a:cubicBezTo>
                      <a:pt x="1434495" y="175666"/>
                      <a:pt x="1466726" y="0"/>
                      <a:pt x="1464609" y="0"/>
                    </a:cubicBezTo>
                  </a:path>
                </a:pathLst>
              </a:cu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55" name="Freeform 54"/>
              <p:cNvSpPr/>
              <p:nvPr/>
            </p:nvSpPr>
            <p:spPr>
              <a:xfrm>
                <a:off x="1333878" y="2874805"/>
                <a:ext cx="962278" cy="541183"/>
              </a:xfrm>
              <a:custGeom>
                <a:avLst/>
                <a:gdLst>
                  <a:gd name="connsiteX0" fmla="*/ 0 w 1689100"/>
                  <a:gd name="connsiteY0" fmla="*/ 1409700 h 1409700"/>
                  <a:gd name="connsiteX1" fmla="*/ 615950 w 1689100"/>
                  <a:gd name="connsiteY1" fmla="*/ 1085850 h 1409700"/>
                  <a:gd name="connsiteX2" fmla="*/ 1047750 w 1689100"/>
                  <a:gd name="connsiteY2" fmla="*/ 711200 h 1409700"/>
                  <a:gd name="connsiteX3" fmla="*/ 1689100 w 1689100"/>
                  <a:gd name="connsiteY3" fmla="*/ 0 h 1409700"/>
                  <a:gd name="connsiteX4" fmla="*/ 1689100 w 1689100"/>
                  <a:gd name="connsiteY4" fmla="*/ 0 h 1409700"/>
                  <a:gd name="connsiteX0" fmla="*/ 0 w 1734991"/>
                  <a:gd name="connsiteY0" fmla="*/ 1462381 h 1462381"/>
                  <a:gd name="connsiteX1" fmla="*/ 615950 w 1734991"/>
                  <a:gd name="connsiteY1" fmla="*/ 1138531 h 1462381"/>
                  <a:gd name="connsiteX2" fmla="*/ 1047750 w 1734991"/>
                  <a:gd name="connsiteY2" fmla="*/ 763881 h 1462381"/>
                  <a:gd name="connsiteX3" fmla="*/ 1689100 w 1734991"/>
                  <a:gd name="connsiteY3" fmla="*/ 52681 h 1462381"/>
                  <a:gd name="connsiteX4" fmla="*/ 1682750 w 1734991"/>
                  <a:gd name="connsiteY4" fmla="*/ 52681 h 1462381"/>
                  <a:gd name="connsiteX0" fmla="*/ 0 w 1736872"/>
                  <a:gd name="connsiteY0" fmla="*/ 1461441 h 1461441"/>
                  <a:gd name="connsiteX1" fmla="*/ 615950 w 1736872"/>
                  <a:gd name="connsiteY1" fmla="*/ 1137591 h 1461441"/>
                  <a:gd name="connsiteX2" fmla="*/ 1022350 w 1736872"/>
                  <a:gd name="connsiteY2" fmla="*/ 750241 h 1461441"/>
                  <a:gd name="connsiteX3" fmla="*/ 1689100 w 1736872"/>
                  <a:gd name="connsiteY3" fmla="*/ 51741 h 1461441"/>
                  <a:gd name="connsiteX4" fmla="*/ 1682750 w 1736872"/>
                  <a:gd name="connsiteY4" fmla="*/ 51741 h 1461441"/>
                  <a:gd name="connsiteX0" fmla="*/ 0 w 1736872"/>
                  <a:gd name="connsiteY0" fmla="*/ 1461441 h 1461441"/>
                  <a:gd name="connsiteX1" fmla="*/ 615950 w 1736872"/>
                  <a:gd name="connsiteY1" fmla="*/ 1118541 h 1461441"/>
                  <a:gd name="connsiteX2" fmla="*/ 1022350 w 1736872"/>
                  <a:gd name="connsiteY2" fmla="*/ 750241 h 1461441"/>
                  <a:gd name="connsiteX3" fmla="*/ 1689100 w 1736872"/>
                  <a:gd name="connsiteY3" fmla="*/ 51741 h 1461441"/>
                  <a:gd name="connsiteX4" fmla="*/ 1682750 w 1736872"/>
                  <a:gd name="connsiteY4" fmla="*/ 51741 h 1461441"/>
                  <a:gd name="connsiteX0" fmla="*/ 0 w 1821970"/>
                  <a:gd name="connsiteY0" fmla="*/ 1522737 h 1522737"/>
                  <a:gd name="connsiteX1" fmla="*/ 615950 w 1821970"/>
                  <a:gd name="connsiteY1" fmla="*/ 1179837 h 1522737"/>
                  <a:gd name="connsiteX2" fmla="*/ 1022350 w 1821970"/>
                  <a:gd name="connsiteY2" fmla="*/ 811537 h 1522737"/>
                  <a:gd name="connsiteX3" fmla="*/ 1689100 w 1821970"/>
                  <a:gd name="connsiteY3" fmla="*/ 113037 h 1522737"/>
                  <a:gd name="connsiteX4" fmla="*/ 1821568 w 1821970"/>
                  <a:gd name="connsiteY4" fmla="*/ 1572 h 1522737"/>
                  <a:gd name="connsiteX0" fmla="*/ 0 w 1821635"/>
                  <a:gd name="connsiteY0" fmla="*/ 1521165 h 1521165"/>
                  <a:gd name="connsiteX1" fmla="*/ 615950 w 1821635"/>
                  <a:gd name="connsiteY1" fmla="*/ 1178265 h 1521165"/>
                  <a:gd name="connsiteX2" fmla="*/ 1022350 w 1821635"/>
                  <a:gd name="connsiteY2" fmla="*/ 809965 h 1521165"/>
                  <a:gd name="connsiteX3" fmla="*/ 1642827 w 1821635"/>
                  <a:gd name="connsiteY3" fmla="*/ 297242 h 1521165"/>
                  <a:gd name="connsiteX4" fmla="*/ 1821568 w 1821635"/>
                  <a:gd name="connsiteY4" fmla="*/ 0 h 1521165"/>
                  <a:gd name="connsiteX0" fmla="*/ 0 w 1821624"/>
                  <a:gd name="connsiteY0" fmla="*/ 1521165 h 1521165"/>
                  <a:gd name="connsiteX1" fmla="*/ 615950 w 1821624"/>
                  <a:gd name="connsiteY1" fmla="*/ 1178265 h 1521165"/>
                  <a:gd name="connsiteX2" fmla="*/ 1081843 w 1821624"/>
                  <a:gd name="connsiteY2" fmla="*/ 834736 h 1521165"/>
                  <a:gd name="connsiteX3" fmla="*/ 1642827 w 1821624"/>
                  <a:gd name="connsiteY3" fmla="*/ 297242 h 1521165"/>
                  <a:gd name="connsiteX4" fmla="*/ 1821568 w 1821624"/>
                  <a:gd name="connsiteY4" fmla="*/ 0 h 1521165"/>
                  <a:gd name="connsiteX0" fmla="*/ 0 w 1821591"/>
                  <a:gd name="connsiteY0" fmla="*/ 1521165 h 1521165"/>
                  <a:gd name="connsiteX1" fmla="*/ 615950 w 1821591"/>
                  <a:gd name="connsiteY1" fmla="*/ 1178265 h 1521165"/>
                  <a:gd name="connsiteX2" fmla="*/ 1081843 w 1821591"/>
                  <a:gd name="connsiteY2" fmla="*/ 834736 h 1521165"/>
                  <a:gd name="connsiteX3" fmla="*/ 1556893 w 1821591"/>
                  <a:gd name="connsiteY3" fmla="*/ 377745 h 1521165"/>
                  <a:gd name="connsiteX4" fmla="*/ 1821568 w 1821591"/>
                  <a:gd name="connsiteY4" fmla="*/ 0 h 1521165"/>
                  <a:gd name="connsiteX0" fmla="*/ 0 w 1762110"/>
                  <a:gd name="connsiteY0" fmla="*/ 1384929 h 1384929"/>
                  <a:gd name="connsiteX1" fmla="*/ 615950 w 1762110"/>
                  <a:gd name="connsiteY1" fmla="*/ 1042029 h 1384929"/>
                  <a:gd name="connsiteX2" fmla="*/ 1081843 w 1762110"/>
                  <a:gd name="connsiteY2" fmla="*/ 698500 h 1384929"/>
                  <a:gd name="connsiteX3" fmla="*/ 1556893 w 1762110"/>
                  <a:gd name="connsiteY3" fmla="*/ 241509 h 1384929"/>
                  <a:gd name="connsiteX4" fmla="*/ 1762075 w 1762110"/>
                  <a:gd name="connsiteY4" fmla="*/ 0 h 1384929"/>
                  <a:gd name="connsiteX0" fmla="*/ 0 w 1643939"/>
                  <a:gd name="connsiteY0" fmla="*/ 1329196 h 1329196"/>
                  <a:gd name="connsiteX1" fmla="*/ 615950 w 1643939"/>
                  <a:gd name="connsiteY1" fmla="*/ 986296 h 1329196"/>
                  <a:gd name="connsiteX2" fmla="*/ 1081843 w 1643939"/>
                  <a:gd name="connsiteY2" fmla="*/ 642767 h 1329196"/>
                  <a:gd name="connsiteX3" fmla="*/ 1556893 w 1643939"/>
                  <a:gd name="connsiteY3" fmla="*/ 185776 h 1329196"/>
                  <a:gd name="connsiteX4" fmla="*/ 1643088 w 1643939"/>
                  <a:gd name="connsiteY4" fmla="*/ 0 h 1329196"/>
                  <a:gd name="connsiteX0" fmla="*/ 0 w 1669698"/>
                  <a:gd name="connsiteY0" fmla="*/ 1391122 h 1391122"/>
                  <a:gd name="connsiteX1" fmla="*/ 615950 w 1669698"/>
                  <a:gd name="connsiteY1" fmla="*/ 1048222 h 1391122"/>
                  <a:gd name="connsiteX2" fmla="*/ 1081843 w 1669698"/>
                  <a:gd name="connsiteY2" fmla="*/ 704693 h 1391122"/>
                  <a:gd name="connsiteX3" fmla="*/ 1556893 w 1669698"/>
                  <a:gd name="connsiteY3" fmla="*/ 247702 h 1391122"/>
                  <a:gd name="connsiteX4" fmla="*/ 1669530 w 1669698"/>
                  <a:gd name="connsiteY4" fmla="*/ 0 h 1391122"/>
                  <a:gd name="connsiteX0" fmla="*/ 0 w 1669576"/>
                  <a:gd name="connsiteY0" fmla="*/ 1391122 h 1391122"/>
                  <a:gd name="connsiteX1" fmla="*/ 615950 w 1669576"/>
                  <a:gd name="connsiteY1" fmla="*/ 1048222 h 1391122"/>
                  <a:gd name="connsiteX2" fmla="*/ 1081843 w 1669576"/>
                  <a:gd name="connsiteY2" fmla="*/ 704693 h 1391122"/>
                  <a:gd name="connsiteX3" fmla="*/ 1504010 w 1669576"/>
                  <a:gd name="connsiteY3" fmla="*/ 241510 h 1391122"/>
                  <a:gd name="connsiteX4" fmla="*/ 1669530 w 1669576"/>
                  <a:gd name="connsiteY4" fmla="*/ 0 h 1391122"/>
                  <a:gd name="connsiteX0" fmla="*/ 0 w 1669578"/>
                  <a:gd name="connsiteY0" fmla="*/ 1391122 h 1391122"/>
                  <a:gd name="connsiteX1" fmla="*/ 615950 w 1669578"/>
                  <a:gd name="connsiteY1" fmla="*/ 1048222 h 1391122"/>
                  <a:gd name="connsiteX2" fmla="*/ 1068623 w 1669578"/>
                  <a:gd name="connsiteY2" fmla="*/ 698501 h 1391122"/>
                  <a:gd name="connsiteX3" fmla="*/ 1504010 w 1669578"/>
                  <a:gd name="connsiteY3" fmla="*/ 241510 h 1391122"/>
                  <a:gd name="connsiteX4" fmla="*/ 1669530 w 1669578"/>
                  <a:gd name="connsiteY4" fmla="*/ 0 h 1391122"/>
                  <a:gd name="connsiteX0" fmla="*/ 0 w 1550853"/>
                  <a:gd name="connsiteY0" fmla="*/ 1403507 h 1403507"/>
                  <a:gd name="connsiteX1" fmla="*/ 615950 w 1550853"/>
                  <a:gd name="connsiteY1" fmla="*/ 1060607 h 1403507"/>
                  <a:gd name="connsiteX2" fmla="*/ 1068623 w 1550853"/>
                  <a:gd name="connsiteY2" fmla="*/ 710886 h 1403507"/>
                  <a:gd name="connsiteX3" fmla="*/ 1504010 w 1550853"/>
                  <a:gd name="connsiteY3" fmla="*/ 253895 h 1403507"/>
                  <a:gd name="connsiteX4" fmla="*/ 1537323 w 1550853"/>
                  <a:gd name="connsiteY4" fmla="*/ 0 h 1403507"/>
                  <a:gd name="connsiteX0" fmla="*/ 0 w 1537370"/>
                  <a:gd name="connsiteY0" fmla="*/ 1403507 h 1403507"/>
                  <a:gd name="connsiteX1" fmla="*/ 615950 w 1537370"/>
                  <a:gd name="connsiteY1" fmla="*/ 1060607 h 1403507"/>
                  <a:gd name="connsiteX2" fmla="*/ 1068623 w 1537370"/>
                  <a:gd name="connsiteY2" fmla="*/ 710886 h 1403507"/>
                  <a:gd name="connsiteX3" fmla="*/ 1391634 w 1537370"/>
                  <a:gd name="connsiteY3" fmla="*/ 297243 h 1403507"/>
                  <a:gd name="connsiteX4" fmla="*/ 1537323 w 1537370"/>
                  <a:gd name="connsiteY4" fmla="*/ 0 h 1403507"/>
                  <a:gd name="connsiteX0" fmla="*/ 0 w 1537372"/>
                  <a:gd name="connsiteY0" fmla="*/ 1403507 h 1403507"/>
                  <a:gd name="connsiteX1" fmla="*/ 615950 w 1537372"/>
                  <a:gd name="connsiteY1" fmla="*/ 1060607 h 1403507"/>
                  <a:gd name="connsiteX2" fmla="*/ 1048792 w 1537372"/>
                  <a:gd name="connsiteY2" fmla="*/ 692308 h 1403507"/>
                  <a:gd name="connsiteX3" fmla="*/ 1391634 w 1537372"/>
                  <a:gd name="connsiteY3" fmla="*/ 297243 h 1403507"/>
                  <a:gd name="connsiteX4" fmla="*/ 1537323 w 1537372"/>
                  <a:gd name="connsiteY4" fmla="*/ 0 h 1403507"/>
                  <a:gd name="connsiteX0" fmla="*/ 0 w 1537372"/>
                  <a:gd name="connsiteY0" fmla="*/ 1403507 h 1403507"/>
                  <a:gd name="connsiteX1" fmla="*/ 609340 w 1537372"/>
                  <a:gd name="connsiteY1" fmla="*/ 1054415 h 1403507"/>
                  <a:gd name="connsiteX2" fmla="*/ 1048792 w 1537372"/>
                  <a:gd name="connsiteY2" fmla="*/ 692308 h 1403507"/>
                  <a:gd name="connsiteX3" fmla="*/ 1391634 w 1537372"/>
                  <a:gd name="connsiteY3" fmla="*/ 297243 h 1403507"/>
                  <a:gd name="connsiteX4" fmla="*/ 1537323 w 1537372"/>
                  <a:gd name="connsiteY4" fmla="*/ 0 h 1403507"/>
                  <a:gd name="connsiteX0" fmla="*/ 0 w 1537372"/>
                  <a:gd name="connsiteY0" fmla="*/ 1403507 h 1403507"/>
                  <a:gd name="connsiteX1" fmla="*/ 609340 w 1537372"/>
                  <a:gd name="connsiteY1" fmla="*/ 1054415 h 1403507"/>
                  <a:gd name="connsiteX2" fmla="*/ 1048792 w 1537372"/>
                  <a:gd name="connsiteY2" fmla="*/ 686116 h 1403507"/>
                  <a:gd name="connsiteX3" fmla="*/ 1391634 w 1537372"/>
                  <a:gd name="connsiteY3" fmla="*/ 297243 h 1403507"/>
                  <a:gd name="connsiteX4" fmla="*/ 1537323 w 1537372"/>
                  <a:gd name="connsiteY4" fmla="*/ 0 h 1403507"/>
                  <a:gd name="connsiteX0" fmla="*/ 0 w 1537358"/>
                  <a:gd name="connsiteY0" fmla="*/ 1403507 h 1403507"/>
                  <a:gd name="connsiteX1" fmla="*/ 609340 w 1537358"/>
                  <a:gd name="connsiteY1" fmla="*/ 1054415 h 1403507"/>
                  <a:gd name="connsiteX2" fmla="*/ 1048792 w 1537358"/>
                  <a:gd name="connsiteY2" fmla="*/ 686116 h 1403507"/>
                  <a:gd name="connsiteX3" fmla="*/ 1365192 w 1537358"/>
                  <a:gd name="connsiteY3" fmla="*/ 284858 h 1403507"/>
                  <a:gd name="connsiteX4" fmla="*/ 1537323 w 1537358"/>
                  <a:gd name="connsiteY4" fmla="*/ 0 h 1403507"/>
                  <a:gd name="connsiteX0" fmla="*/ 0 w 1464706"/>
                  <a:gd name="connsiteY0" fmla="*/ 1409700 h 1409700"/>
                  <a:gd name="connsiteX1" fmla="*/ 609340 w 1464706"/>
                  <a:gd name="connsiteY1" fmla="*/ 1060608 h 1409700"/>
                  <a:gd name="connsiteX2" fmla="*/ 1048792 w 1464706"/>
                  <a:gd name="connsiteY2" fmla="*/ 692309 h 1409700"/>
                  <a:gd name="connsiteX3" fmla="*/ 1365192 w 1464706"/>
                  <a:gd name="connsiteY3" fmla="*/ 291051 h 1409700"/>
                  <a:gd name="connsiteX4" fmla="*/ 1464609 w 1464706"/>
                  <a:gd name="connsiteY4" fmla="*/ 0 h 1409700"/>
                  <a:gd name="connsiteX0" fmla="*/ 0 w 2647868"/>
                  <a:gd name="connsiteY0" fmla="*/ 1122023 h 1122023"/>
                  <a:gd name="connsiteX1" fmla="*/ 609340 w 2647868"/>
                  <a:gd name="connsiteY1" fmla="*/ 772931 h 1122023"/>
                  <a:gd name="connsiteX2" fmla="*/ 1048792 w 2647868"/>
                  <a:gd name="connsiteY2" fmla="*/ 404632 h 1122023"/>
                  <a:gd name="connsiteX3" fmla="*/ 1365192 w 2647868"/>
                  <a:gd name="connsiteY3" fmla="*/ 3374 h 1122023"/>
                  <a:gd name="connsiteX4" fmla="*/ 2647865 w 2647868"/>
                  <a:gd name="connsiteY4" fmla="*/ 201535 h 1122023"/>
                  <a:gd name="connsiteX0" fmla="*/ 0 w 2647879"/>
                  <a:gd name="connsiteY0" fmla="*/ 920488 h 920488"/>
                  <a:gd name="connsiteX1" fmla="*/ 609340 w 2647879"/>
                  <a:gd name="connsiteY1" fmla="*/ 571396 h 920488"/>
                  <a:gd name="connsiteX2" fmla="*/ 1048792 w 2647879"/>
                  <a:gd name="connsiteY2" fmla="*/ 203097 h 920488"/>
                  <a:gd name="connsiteX3" fmla="*/ 2145216 w 2647879"/>
                  <a:gd name="connsiteY3" fmla="*/ 272474 h 920488"/>
                  <a:gd name="connsiteX4" fmla="*/ 2647865 w 2647879"/>
                  <a:gd name="connsiteY4" fmla="*/ 0 h 920488"/>
                  <a:gd name="connsiteX0" fmla="*/ 0 w 2647877"/>
                  <a:gd name="connsiteY0" fmla="*/ 920488 h 920488"/>
                  <a:gd name="connsiteX1" fmla="*/ 609340 w 2647877"/>
                  <a:gd name="connsiteY1" fmla="*/ 571396 h 920488"/>
                  <a:gd name="connsiteX2" fmla="*/ 1200831 w 2647877"/>
                  <a:gd name="connsiteY2" fmla="*/ 364104 h 920488"/>
                  <a:gd name="connsiteX3" fmla="*/ 2145216 w 2647877"/>
                  <a:gd name="connsiteY3" fmla="*/ 272474 h 920488"/>
                  <a:gd name="connsiteX4" fmla="*/ 2647865 w 2647877"/>
                  <a:gd name="connsiteY4" fmla="*/ 0 h 920488"/>
                  <a:gd name="connsiteX0" fmla="*/ 0 w 2647879"/>
                  <a:gd name="connsiteY0" fmla="*/ 920488 h 920488"/>
                  <a:gd name="connsiteX1" fmla="*/ 609340 w 2647879"/>
                  <a:gd name="connsiteY1" fmla="*/ 571396 h 920488"/>
                  <a:gd name="connsiteX2" fmla="*/ 1022351 w 2647879"/>
                  <a:gd name="connsiteY2" fmla="*/ 302178 h 920488"/>
                  <a:gd name="connsiteX3" fmla="*/ 2145216 w 2647879"/>
                  <a:gd name="connsiteY3" fmla="*/ 272474 h 920488"/>
                  <a:gd name="connsiteX4" fmla="*/ 2647865 w 2647879"/>
                  <a:gd name="connsiteY4" fmla="*/ 0 h 920488"/>
                  <a:gd name="connsiteX0" fmla="*/ 0 w 2647879"/>
                  <a:gd name="connsiteY0" fmla="*/ 920488 h 920488"/>
                  <a:gd name="connsiteX1" fmla="*/ 609340 w 2647879"/>
                  <a:gd name="connsiteY1" fmla="*/ 571396 h 920488"/>
                  <a:gd name="connsiteX2" fmla="*/ 1022351 w 2647879"/>
                  <a:gd name="connsiteY2" fmla="*/ 302178 h 920488"/>
                  <a:gd name="connsiteX3" fmla="*/ 2145216 w 2647879"/>
                  <a:gd name="connsiteY3" fmla="*/ 272474 h 920488"/>
                  <a:gd name="connsiteX4" fmla="*/ 2647865 w 2647879"/>
                  <a:gd name="connsiteY4" fmla="*/ 0 h 920488"/>
                  <a:gd name="connsiteX0" fmla="*/ 0 w 2647879"/>
                  <a:gd name="connsiteY0" fmla="*/ 920488 h 920488"/>
                  <a:gd name="connsiteX1" fmla="*/ 609340 w 2647879"/>
                  <a:gd name="connsiteY1" fmla="*/ 571396 h 920488"/>
                  <a:gd name="connsiteX2" fmla="*/ 1022351 w 2647879"/>
                  <a:gd name="connsiteY2" fmla="*/ 302178 h 920488"/>
                  <a:gd name="connsiteX3" fmla="*/ 2145216 w 2647879"/>
                  <a:gd name="connsiteY3" fmla="*/ 272474 h 920488"/>
                  <a:gd name="connsiteX4" fmla="*/ 2647865 w 2647879"/>
                  <a:gd name="connsiteY4" fmla="*/ 0 h 920488"/>
                  <a:gd name="connsiteX0" fmla="*/ 0 w 2647879"/>
                  <a:gd name="connsiteY0" fmla="*/ 920488 h 920488"/>
                  <a:gd name="connsiteX1" fmla="*/ 609340 w 2647879"/>
                  <a:gd name="connsiteY1" fmla="*/ 571396 h 920488"/>
                  <a:gd name="connsiteX2" fmla="*/ 1022351 w 2647879"/>
                  <a:gd name="connsiteY2" fmla="*/ 302178 h 920488"/>
                  <a:gd name="connsiteX3" fmla="*/ 1348515 w 2647879"/>
                  <a:gd name="connsiteY3" fmla="*/ 295040 h 920488"/>
                  <a:gd name="connsiteX4" fmla="*/ 2145216 w 2647879"/>
                  <a:gd name="connsiteY4" fmla="*/ 272474 h 920488"/>
                  <a:gd name="connsiteX5" fmla="*/ 2647865 w 2647879"/>
                  <a:gd name="connsiteY5" fmla="*/ 0 h 920488"/>
                  <a:gd name="connsiteX0" fmla="*/ 0 w 2647876"/>
                  <a:gd name="connsiteY0" fmla="*/ 920488 h 920488"/>
                  <a:gd name="connsiteX1" fmla="*/ 609340 w 2647876"/>
                  <a:gd name="connsiteY1" fmla="*/ 571396 h 920488"/>
                  <a:gd name="connsiteX2" fmla="*/ 1022351 w 2647876"/>
                  <a:gd name="connsiteY2" fmla="*/ 302178 h 920488"/>
                  <a:gd name="connsiteX3" fmla="*/ 1361736 w 2647876"/>
                  <a:gd name="connsiteY3" fmla="*/ 344580 h 920488"/>
                  <a:gd name="connsiteX4" fmla="*/ 2145216 w 2647876"/>
                  <a:gd name="connsiteY4" fmla="*/ 272474 h 920488"/>
                  <a:gd name="connsiteX5" fmla="*/ 2647865 w 2647876"/>
                  <a:gd name="connsiteY5" fmla="*/ 0 h 920488"/>
                  <a:gd name="connsiteX0" fmla="*/ 0 w 2647876"/>
                  <a:gd name="connsiteY0" fmla="*/ 920488 h 920488"/>
                  <a:gd name="connsiteX1" fmla="*/ 609340 w 2647876"/>
                  <a:gd name="connsiteY1" fmla="*/ 571396 h 920488"/>
                  <a:gd name="connsiteX2" fmla="*/ 1022351 w 2647876"/>
                  <a:gd name="connsiteY2" fmla="*/ 302178 h 920488"/>
                  <a:gd name="connsiteX3" fmla="*/ 1361736 w 2647876"/>
                  <a:gd name="connsiteY3" fmla="*/ 344580 h 920488"/>
                  <a:gd name="connsiteX4" fmla="*/ 2145216 w 2647876"/>
                  <a:gd name="connsiteY4" fmla="*/ 272474 h 920488"/>
                  <a:gd name="connsiteX5" fmla="*/ 2647865 w 2647876"/>
                  <a:gd name="connsiteY5" fmla="*/ 0 h 920488"/>
                  <a:gd name="connsiteX0" fmla="*/ 0 w 2647876"/>
                  <a:gd name="connsiteY0" fmla="*/ 920488 h 920488"/>
                  <a:gd name="connsiteX1" fmla="*/ 609340 w 2647876"/>
                  <a:gd name="connsiteY1" fmla="*/ 571396 h 920488"/>
                  <a:gd name="connsiteX2" fmla="*/ 1022351 w 2647876"/>
                  <a:gd name="connsiteY2" fmla="*/ 302178 h 920488"/>
                  <a:gd name="connsiteX3" fmla="*/ 1361736 w 2647876"/>
                  <a:gd name="connsiteY3" fmla="*/ 344580 h 920488"/>
                  <a:gd name="connsiteX4" fmla="*/ 2145216 w 2647876"/>
                  <a:gd name="connsiteY4" fmla="*/ 272474 h 920488"/>
                  <a:gd name="connsiteX5" fmla="*/ 2647865 w 2647876"/>
                  <a:gd name="connsiteY5" fmla="*/ 0 h 920488"/>
                  <a:gd name="connsiteX0" fmla="*/ 0 w 2647876"/>
                  <a:gd name="connsiteY0" fmla="*/ 920488 h 920488"/>
                  <a:gd name="connsiteX1" fmla="*/ 609340 w 2647876"/>
                  <a:gd name="connsiteY1" fmla="*/ 571396 h 920488"/>
                  <a:gd name="connsiteX2" fmla="*/ 1022351 w 2647876"/>
                  <a:gd name="connsiteY2" fmla="*/ 302178 h 920488"/>
                  <a:gd name="connsiteX3" fmla="*/ 1361736 w 2647876"/>
                  <a:gd name="connsiteY3" fmla="*/ 344580 h 920488"/>
                  <a:gd name="connsiteX4" fmla="*/ 2145216 w 2647876"/>
                  <a:gd name="connsiteY4" fmla="*/ 272474 h 920488"/>
                  <a:gd name="connsiteX5" fmla="*/ 2647865 w 2647876"/>
                  <a:gd name="connsiteY5" fmla="*/ 0 h 920488"/>
                  <a:gd name="connsiteX0" fmla="*/ 0 w 2647885"/>
                  <a:gd name="connsiteY0" fmla="*/ 920488 h 920488"/>
                  <a:gd name="connsiteX1" fmla="*/ 609340 w 2647885"/>
                  <a:gd name="connsiteY1" fmla="*/ 571396 h 920488"/>
                  <a:gd name="connsiteX2" fmla="*/ 1022351 w 2647885"/>
                  <a:gd name="connsiteY2" fmla="*/ 302178 h 920488"/>
                  <a:gd name="connsiteX3" fmla="*/ 1361736 w 2647885"/>
                  <a:gd name="connsiteY3" fmla="*/ 344580 h 920488"/>
                  <a:gd name="connsiteX4" fmla="*/ 2145216 w 2647885"/>
                  <a:gd name="connsiteY4" fmla="*/ 272474 h 920488"/>
                  <a:gd name="connsiteX5" fmla="*/ 2647865 w 2647885"/>
                  <a:gd name="connsiteY5" fmla="*/ 0 h 920488"/>
                  <a:gd name="connsiteX0" fmla="*/ 0 w 2753651"/>
                  <a:gd name="connsiteY0" fmla="*/ 883333 h 883333"/>
                  <a:gd name="connsiteX1" fmla="*/ 715106 w 2753651"/>
                  <a:gd name="connsiteY1" fmla="*/ 571396 h 883333"/>
                  <a:gd name="connsiteX2" fmla="*/ 1128117 w 2753651"/>
                  <a:gd name="connsiteY2" fmla="*/ 302178 h 883333"/>
                  <a:gd name="connsiteX3" fmla="*/ 1467502 w 2753651"/>
                  <a:gd name="connsiteY3" fmla="*/ 344580 h 883333"/>
                  <a:gd name="connsiteX4" fmla="*/ 2250982 w 2753651"/>
                  <a:gd name="connsiteY4" fmla="*/ 272474 h 883333"/>
                  <a:gd name="connsiteX5" fmla="*/ 2753631 w 2753651"/>
                  <a:gd name="connsiteY5" fmla="*/ 0 h 883333"/>
                  <a:gd name="connsiteX0" fmla="*/ 0 w 2250982"/>
                  <a:gd name="connsiteY0" fmla="*/ 610859 h 610859"/>
                  <a:gd name="connsiteX1" fmla="*/ 715106 w 2250982"/>
                  <a:gd name="connsiteY1" fmla="*/ 298922 h 610859"/>
                  <a:gd name="connsiteX2" fmla="*/ 1128117 w 2250982"/>
                  <a:gd name="connsiteY2" fmla="*/ 29704 h 610859"/>
                  <a:gd name="connsiteX3" fmla="*/ 1467502 w 2250982"/>
                  <a:gd name="connsiteY3" fmla="*/ 72106 h 610859"/>
                  <a:gd name="connsiteX4" fmla="*/ 2250982 w 2250982"/>
                  <a:gd name="connsiteY4" fmla="*/ 0 h 610859"/>
                  <a:gd name="connsiteX0" fmla="*/ 0 w 1467502"/>
                  <a:gd name="connsiteY0" fmla="*/ 583954 h 583954"/>
                  <a:gd name="connsiteX1" fmla="*/ 715106 w 1467502"/>
                  <a:gd name="connsiteY1" fmla="*/ 272017 h 583954"/>
                  <a:gd name="connsiteX2" fmla="*/ 1128117 w 1467502"/>
                  <a:gd name="connsiteY2" fmla="*/ 2799 h 583954"/>
                  <a:gd name="connsiteX3" fmla="*/ 1467502 w 1467502"/>
                  <a:gd name="connsiteY3" fmla="*/ 45201 h 583954"/>
                  <a:gd name="connsiteX0" fmla="*/ 0 w 1128117"/>
                  <a:gd name="connsiteY0" fmla="*/ 581155 h 581155"/>
                  <a:gd name="connsiteX1" fmla="*/ 715106 w 1128117"/>
                  <a:gd name="connsiteY1" fmla="*/ 269218 h 581155"/>
                  <a:gd name="connsiteX2" fmla="*/ 1128117 w 1128117"/>
                  <a:gd name="connsiteY2" fmla="*/ 0 h 581155"/>
                  <a:gd name="connsiteX0" fmla="*/ 0 w 1128117"/>
                  <a:gd name="connsiteY0" fmla="*/ 581155 h 581155"/>
                  <a:gd name="connsiteX1" fmla="*/ 715106 w 1128117"/>
                  <a:gd name="connsiteY1" fmla="*/ 269218 h 581155"/>
                  <a:gd name="connsiteX2" fmla="*/ 1128117 w 1128117"/>
                  <a:gd name="connsiteY2" fmla="*/ 0 h 581155"/>
                  <a:gd name="connsiteX0" fmla="*/ 0 w 1002104"/>
                  <a:gd name="connsiteY0" fmla="*/ 527763 h 527763"/>
                  <a:gd name="connsiteX1" fmla="*/ 715106 w 1002104"/>
                  <a:gd name="connsiteY1" fmla="*/ 215826 h 527763"/>
                  <a:gd name="connsiteX2" fmla="*/ 1002104 w 1002104"/>
                  <a:gd name="connsiteY2" fmla="*/ 0 h 527763"/>
                </a:gdLst>
                <a:ahLst/>
                <a:cxnLst>
                  <a:cxn ang="0">
                    <a:pos x="connsiteX0" y="connsiteY0"/>
                  </a:cxn>
                  <a:cxn ang="0">
                    <a:pos x="connsiteX1" y="connsiteY1"/>
                  </a:cxn>
                  <a:cxn ang="0">
                    <a:pos x="connsiteX2" y="connsiteY2"/>
                  </a:cxn>
                </a:cxnLst>
                <a:rect l="l" t="t" r="r" b="b"/>
                <a:pathLst>
                  <a:path w="1002104" h="527763">
                    <a:moveTo>
                      <a:pt x="0" y="527763"/>
                    </a:moveTo>
                    <a:cubicBezTo>
                      <a:pt x="220662" y="424046"/>
                      <a:pt x="548089" y="303787"/>
                      <a:pt x="715106" y="215826"/>
                    </a:cubicBezTo>
                    <a:cubicBezTo>
                      <a:pt x="882123" y="127866"/>
                      <a:pt x="877736" y="41069"/>
                      <a:pt x="1002104" y="0"/>
                    </a:cubicBezTo>
                  </a:path>
                </a:pathLst>
              </a:cu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grpSp>
        <p:cxnSp>
          <p:nvCxnSpPr>
            <p:cNvPr id="27" name="Straight Connector 26"/>
            <p:cNvCxnSpPr>
              <a:endCxn id="91151" idx="3"/>
            </p:cNvCxnSpPr>
            <p:nvPr/>
          </p:nvCxnSpPr>
          <p:spPr>
            <a:xfrm>
              <a:off x="1385540" y="3408629"/>
              <a:ext cx="3022647" cy="2063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Explosion 1 27"/>
            <p:cNvSpPr/>
            <p:nvPr/>
          </p:nvSpPr>
          <p:spPr>
            <a:xfrm>
              <a:off x="1167438" y="3212573"/>
              <a:ext cx="379755" cy="381793"/>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grpSp>
          <p:nvGrpSpPr>
            <p:cNvPr id="91158" name="Group 28"/>
            <p:cNvGrpSpPr>
              <a:grpSpLocks/>
            </p:cNvGrpSpPr>
            <p:nvPr/>
          </p:nvGrpSpPr>
          <p:grpSpPr bwMode="auto">
            <a:xfrm rot="-351005">
              <a:off x="2110562" y="1316778"/>
              <a:ext cx="927100" cy="564593"/>
              <a:chOff x="3807569" y="1079500"/>
              <a:chExt cx="927100" cy="564593"/>
            </a:xfrm>
          </p:grpSpPr>
          <p:sp>
            <p:nvSpPr>
              <p:cNvPr id="49" name="Freeform 48"/>
              <p:cNvSpPr/>
              <p:nvPr/>
            </p:nvSpPr>
            <p:spPr>
              <a:xfrm>
                <a:off x="3806794" y="1072727"/>
                <a:ext cx="905768" cy="513358"/>
              </a:xfrm>
              <a:custGeom>
                <a:avLst/>
                <a:gdLst>
                  <a:gd name="connsiteX0" fmla="*/ 0 w 927100"/>
                  <a:gd name="connsiteY0" fmla="*/ 215916 h 215916"/>
                  <a:gd name="connsiteX1" fmla="*/ 381000 w 927100"/>
                  <a:gd name="connsiteY1" fmla="*/ 16 h 215916"/>
                  <a:gd name="connsiteX2" fmla="*/ 927100 w 927100"/>
                  <a:gd name="connsiteY2" fmla="*/ 203216 h 215916"/>
                  <a:gd name="connsiteX3" fmla="*/ 927100 w 927100"/>
                  <a:gd name="connsiteY3" fmla="*/ 203216 h 215916"/>
                  <a:gd name="connsiteX0" fmla="*/ 0 w 927100"/>
                  <a:gd name="connsiteY0" fmla="*/ 228618 h 228618"/>
                  <a:gd name="connsiteX1" fmla="*/ 495300 w 927100"/>
                  <a:gd name="connsiteY1" fmla="*/ 18 h 228618"/>
                  <a:gd name="connsiteX2" fmla="*/ 927100 w 927100"/>
                  <a:gd name="connsiteY2" fmla="*/ 215918 h 228618"/>
                  <a:gd name="connsiteX3" fmla="*/ 927100 w 927100"/>
                  <a:gd name="connsiteY3" fmla="*/ 215918 h 228618"/>
                  <a:gd name="connsiteX0" fmla="*/ 0 w 927100"/>
                  <a:gd name="connsiteY0" fmla="*/ 229196 h 229196"/>
                  <a:gd name="connsiteX1" fmla="*/ 495300 w 927100"/>
                  <a:gd name="connsiteY1" fmla="*/ 596 h 229196"/>
                  <a:gd name="connsiteX2" fmla="*/ 927100 w 927100"/>
                  <a:gd name="connsiteY2" fmla="*/ 216496 h 229196"/>
                  <a:gd name="connsiteX3" fmla="*/ 927100 w 927100"/>
                  <a:gd name="connsiteY3" fmla="*/ 216496 h 229196"/>
                  <a:gd name="connsiteX0" fmla="*/ 0 w 927100"/>
                  <a:gd name="connsiteY0" fmla="*/ 368600 h 368600"/>
                  <a:gd name="connsiteX1" fmla="*/ 520700 w 927100"/>
                  <a:gd name="connsiteY1" fmla="*/ 300 h 368600"/>
                  <a:gd name="connsiteX2" fmla="*/ 927100 w 927100"/>
                  <a:gd name="connsiteY2" fmla="*/ 355900 h 368600"/>
                  <a:gd name="connsiteX3" fmla="*/ 927100 w 927100"/>
                  <a:gd name="connsiteY3" fmla="*/ 355900 h 368600"/>
                  <a:gd name="connsiteX0" fmla="*/ 0 w 927100"/>
                  <a:gd name="connsiteY0" fmla="*/ 381287 h 381287"/>
                  <a:gd name="connsiteX1" fmla="*/ 457200 w 927100"/>
                  <a:gd name="connsiteY1" fmla="*/ 287 h 381287"/>
                  <a:gd name="connsiteX2" fmla="*/ 927100 w 927100"/>
                  <a:gd name="connsiteY2" fmla="*/ 368587 h 381287"/>
                  <a:gd name="connsiteX3" fmla="*/ 927100 w 927100"/>
                  <a:gd name="connsiteY3" fmla="*/ 368587 h 381287"/>
                  <a:gd name="connsiteX0" fmla="*/ 0 w 927100"/>
                  <a:gd name="connsiteY0" fmla="*/ 381011 h 381011"/>
                  <a:gd name="connsiteX1" fmla="*/ 457200 w 927100"/>
                  <a:gd name="connsiteY1" fmla="*/ 11 h 381011"/>
                  <a:gd name="connsiteX2" fmla="*/ 927100 w 927100"/>
                  <a:gd name="connsiteY2" fmla="*/ 368311 h 381011"/>
                  <a:gd name="connsiteX3" fmla="*/ 927100 w 927100"/>
                  <a:gd name="connsiteY3" fmla="*/ 368311 h 381011"/>
                </a:gdLst>
                <a:ahLst/>
                <a:cxnLst>
                  <a:cxn ang="0">
                    <a:pos x="connsiteX0" y="connsiteY0"/>
                  </a:cxn>
                  <a:cxn ang="0">
                    <a:pos x="connsiteX1" y="connsiteY1"/>
                  </a:cxn>
                  <a:cxn ang="0">
                    <a:pos x="connsiteX2" y="connsiteY2"/>
                  </a:cxn>
                  <a:cxn ang="0">
                    <a:pos x="connsiteX3" y="connsiteY3"/>
                  </a:cxn>
                </a:cxnLst>
                <a:rect l="l" t="t" r="r" b="b"/>
                <a:pathLst>
                  <a:path w="927100" h="381011">
                    <a:moveTo>
                      <a:pt x="0" y="381011"/>
                    </a:moveTo>
                    <a:cubicBezTo>
                      <a:pt x="113241" y="274119"/>
                      <a:pt x="-2117" y="2128"/>
                      <a:pt x="457200" y="11"/>
                    </a:cubicBezTo>
                    <a:cubicBezTo>
                      <a:pt x="916517" y="-2106"/>
                      <a:pt x="848783" y="306928"/>
                      <a:pt x="927100" y="368311"/>
                    </a:cubicBezTo>
                    <a:lnTo>
                      <a:pt x="927100" y="368311"/>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50" name="Freeform 49"/>
              <p:cNvSpPr/>
              <p:nvPr/>
            </p:nvSpPr>
            <p:spPr>
              <a:xfrm>
                <a:off x="3860774" y="1151177"/>
                <a:ext cx="813396" cy="456605"/>
              </a:xfrm>
              <a:custGeom>
                <a:avLst/>
                <a:gdLst>
                  <a:gd name="connsiteX0" fmla="*/ 0 w 927100"/>
                  <a:gd name="connsiteY0" fmla="*/ 215916 h 215916"/>
                  <a:gd name="connsiteX1" fmla="*/ 381000 w 927100"/>
                  <a:gd name="connsiteY1" fmla="*/ 16 h 215916"/>
                  <a:gd name="connsiteX2" fmla="*/ 927100 w 927100"/>
                  <a:gd name="connsiteY2" fmla="*/ 203216 h 215916"/>
                  <a:gd name="connsiteX3" fmla="*/ 927100 w 927100"/>
                  <a:gd name="connsiteY3" fmla="*/ 203216 h 215916"/>
                  <a:gd name="connsiteX0" fmla="*/ 0 w 927100"/>
                  <a:gd name="connsiteY0" fmla="*/ 228618 h 228618"/>
                  <a:gd name="connsiteX1" fmla="*/ 495300 w 927100"/>
                  <a:gd name="connsiteY1" fmla="*/ 18 h 228618"/>
                  <a:gd name="connsiteX2" fmla="*/ 927100 w 927100"/>
                  <a:gd name="connsiteY2" fmla="*/ 215918 h 228618"/>
                  <a:gd name="connsiteX3" fmla="*/ 927100 w 927100"/>
                  <a:gd name="connsiteY3" fmla="*/ 215918 h 228618"/>
                  <a:gd name="connsiteX0" fmla="*/ 0 w 927100"/>
                  <a:gd name="connsiteY0" fmla="*/ 229196 h 229196"/>
                  <a:gd name="connsiteX1" fmla="*/ 495300 w 927100"/>
                  <a:gd name="connsiteY1" fmla="*/ 596 h 229196"/>
                  <a:gd name="connsiteX2" fmla="*/ 927100 w 927100"/>
                  <a:gd name="connsiteY2" fmla="*/ 216496 h 229196"/>
                  <a:gd name="connsiteX3" fmla="*/ 927100 w 927100"/>
                  <a:gd name="connsiteY3" fmla="*/ 216496 h 229196"/>
                  <a:gd name="connsiteX0" fmla="*/ 0 w 927100"/>
                  <a:gd name="connsiteY0" fmla="*/ 368600 h 368600"/>
                  <a:gd name="connsiteX1" fmla="*/ 520700 w 927100"/>
                  <a:gd name="connsiteY1" fmla="*/ 300 h 368600"/>
                  <a:gd name="connsiteX2" fmla="*/ 927100 w 927100"/>
                  <a:gd name="connsiteY2" fmla="*/ 355900 h 368600"/>
                  <a:gd name="connsiteX3" fmla="*/ 927100 w 927100"/>
                  <a:gd name="connsiteY3" fmla="*/ 355900 h 368600"/>
                  <a:gd name="connsiteX0" fmla="*/ 0 w 927100"/>
                  <a:gd name="connsiteY0" fmla="*/ 381287 h 381287"/>
                  <a:gd name="connsiteX1" fmla="*/ 457200 w 927100"/>
                  <a:gd name="connsiteY1" fmla="*/ 287 h 381287"/>
                  <a:gd name="connsiteX2" fmla="*/ 927100 w 927100"/>
                  <a:gd name="connsiteY2" fmla="*/ 368587 h 381287"/>
                  <a:gd name="connsiteX3" fmla="*/ 927100 w 927100"/>
                  <a:gd name="connsiteY3" fmla="*/ 368587 h 381287"/>
                  <a:gd name="connsiteX0" fmla="*/ 0 w 927100"/>
                  <a:gd name="connsiteY0" fmla="*/ 381011 h 381011"/>
                  <a:gd name="connsiteX1" fmla="*/ 457200 w 927100"/>
                  <a:gd name="connsiteY1" fmla="*/ 11 h 381011"/>
                  <a:gd name="connsiteX2" fmla="*/ 927100 w 927100"/>
                  <a:gd name="connsiteY2" fmla="*/ 368311 h 381011"/>
                  <a:gd name="connsiteX3" fmla="*/ 927100 w 927100"/>
                  <a:gd name="connsiteY3" fmla="*/ 368311 h 381011"/>
                </a:gdLst>
                <a:ahLst/>
                <a:cxnLst>
                  <a:cxn ang="0">
                    <a:pos x="connsiteX0" y="connsiteY0"/>
                  </a:cxn>
                  <a:cxn ang="0">
                    <a:pos x="connsiteX1" y="connsiteY1"/>
                  </a:cxn>
                  <a:cxn ang="0">
                    <a:pos x="connsiteX2" y="connsiteY2"/>
                  </a:cxn>
                  <a:cxn ang="0">
                    <a:pos x="connsiteX3" y="connsiteY3"/>
                  </a:cxn>
                </a:cxnLst>
                <a:rect l="l" t="t" r="r" b="b"/>
                <a:pathLst>
                  <a:path w="927100" h="381011">
                    <a:moveTo>
                      <a:pt x="0" y="381011"/>
                    </a:moveTo>
                    <a:cubicBezTo>
                      <a:pt x="113241" y="274119"/>
                      <a:pt x="-2117" y="2128"/>
                      <a:pt x="457200" y="11"/>
                    </a:cubicBezTo>
                    <a:cubicBezTo>
                      <a:pt x="916517" y="-2106"/>
                      <a:pt x="848783" y="306928"/>
                      <a:pt x="927100" y="368311"/>
                    </a:cubicBezTo>
                    <a:lnTo>
                      <a:pt x="927100" y="368311"/>
                    </a:lnTo>
                  </a:path>
                </a:pathLst>
              </a:custGeom>
              <a:no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51" name="Freeform 50"/>
              <p:cNvSpPr/>
              <p:nvPr/>
            </p:nvSpPr>
            <p:spPr>
              <a:xfrm>
                <a:off x="3952354" y="1254851"/>
                <a:ext cx="633782" cy="366315"/>
              </a:xfrm>
              <a:custGeom>
                <a:avLst/>
                <a:gdLst>
                  <a:gd name="connsiteX0" fmla="*/ 0 w 927100"/>
                  <a:gd name="connsiteY0" fmla="*/ 215916 h 215916"/>
                  <a:gd name="connsiteX1" fmla="*/ 381000 w 927100"/>
                  <a:gd name="connsiteY1" fmla="*/ 16 h 215916"/>
                  <a:gd name="connsiteX2" fmla="*/ 927100 w 927100"/>
                  <a:gd name="connsiteY2" fmla="*/ 203216 h 215916"/>
                  <a:gd name="connsiteX3" fmla="*/ 927100 w 927100"/>
                  <a:gd name="connsiteY3" fmla="*/ 203216 h 215916"/>
                  <a:gd name="connsiteX0" fmla="*/ 0 w 927100"/>
                  <a:gd name="connsiteY0" fmla="*/ 228618 h 228618"/>
                  <a:gd name="connsiteX1" fmla="*/ 495300 w 927100"/>
                  <a:gd name="connsiteY1" fmla="*/ 18 h 228618"/>
                  <a:gd name="connsiteX2" fmla="*/ 927100 w 927100"/>
                  <a:gd name="connsiteY2" fmla="*/ 215918 h 228618"/>
                  <a:gd name="connsiteX3" fmla="*/ 927100 w 927100"/>
                  <a:gd name="connsiteY3" fmla="*/ 215918 h 228618"/>
                  <a:gd name="connsiteX0" fmla="*/ 0 w 927100"/>
                  <a:gd name="connsiteY0" fmla="*/ 229196 h 229196"/>
                  <a:gd name="connsiteX1" fmla="*/ 495300 w 927100"/>
                  <a:gd name="connsiteY1" fmla="*/ 596 h 229196"/>
                  <a:gd name="connsiteX2" fmla="*/ 927100 w 927100"/>
                  <a:gd name="connsiteY2" fmla="*/ 216496 h 229196"/>
                  <a:gd name="connsiteX3" fmla="*/ 927100 w 927100"/>
                  <a:gd name="connsiteY3" fmla="*/ 216496 h 229196"/>
                  <a:gd name="connsiteX0" fmla="*/ 0 w 927100"/>
                  <a:gd name="connsiteY0" fmla="*/ 368600 h 368600"/>
                  <a:gd name="connsiteX1" fmla="*/ 520700 w 927100"/>
                  <a:gd name="connsiteY1" fmla="*/ 300 h 368600"/>
                  <a:gd name="connsiteX2" fmla="*/ 927100 w 927100"/>
                  <a:gd name="connsiteY2" fmla="*/ 355900 h 368600"/>
                  <a:gd name="connsiteX3" fmla="*/ 927100 w 927100"/>
                  <a:gd name="connsiteY3" fmla="*/ 355900 h 368600"/>
                  <a:gd name="connsiteX0" fmla="*/ 0 w 927100"/>
                  <a:gd name="connsiteY0" fmla="*/ 381287 h 381287"/>
                  <a:gd name="connsiteX1" fmla="*/ 457200 w 927100"/>
                  <a:gd name="connsiteY1" fmla="*/ 287 h 381287"/>
                  <a:gd name="connsiteX2" fmla="*/ 927100 w 927100"/>
                  <a:gd name="connsiteY2" fmla="*/ 368587 h 381287"/>
                  <a:gd name="connsiteX3" fmla="*/ 927100 w 927100"/>
                  <a:gd name="connsiteY3" fmla="*/ 368587 h 381287"/>
                  <a:gd name="connsiteX0" fmla="*/ 0 w 927100"/>
                  <a:gd name="connsiteY0" fmla="*/ 381011 h 381011"/>
                  <a:gd name="connsiteX1" fmla="*/ 457200 w 927100"/>
                  <a:gd name="connsiteY1" fmla="*/ 11 h 381011"/>
                  <a:gd name="connsiteX2" fmla="*/ 927100 w 927100"/>
                  <a:gd name="connsiteY2" fmla="*/ 368311 h 381011"/>
                  <a:gd name="connsiteX3" fmla="*/ 927100 w 927100"/>
                  <a:gd name="connsiteY3" fmla="*/ 368311 h 381011"/>
                </a:gdLst>
                <a:ahLst/>
                <a:cxnLst>
                  <a:cxn ang="0">
                    <a:pos x="connsiteX0" y="connsiteY0"/>
                  </a:cxn>
                  <a:cxn ang="0">
                    <a:pos x="connsiteX1" y="connsiteY1"/>
                  </a:cxn>
                  <a:cxn ang="0">
                    <a:pos x="connsiteX2" y="connsiteY2"/>
                  </a:cxn>
                  <a:cxn ang="0">
                    <a:pos x="connsiteX3" y="connsiteY3"/>
                  </a:cxn>
                </a:cxnLst>
                <a:rect l="l" t="t" r="r" b="b"/>
                <a:pathLst>
                  <a:path w="927100" h="381011">
                    <a:moveTo>
                      <a:pt x="0" y="381011"/>
                    </a:moveTo>
                    <a:cubicBezTo>
                      <a:pt x="113241" y="274119"/>
                      <a:pt x="-2117" y="2128"/>
                      <a:pt x="457200" y="11"/>
                    </a:cubicBezTo>
                    <a:cubicBezTo>
                      <a:pt x="916517" y="-2106"/>
                      <a:pt x="848783" y="306928"/>
                      <a:pt x="927100" y="368311"/>
                    </a:cubicBezTo>
                    <a:lnTo>
                      <a:pt x="927100" y="368311"/>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52" name="Freeform 51"/>
              <p:cNvSpPr/>
              <p:nvPr/>
            </p:nvSpPr>
            <p:spPr>
              <a:xfrm>
                <a:off x="4034948" y="1346294"/>
                <a:ext cx="436206" cy="273447"/>
              </a:xfrm>
              <a:custGeom>
                <a:avLst/>
                <a:gdLst>
                  <a:gd name="connsiteX0" fmla="*/ 0 w 927100"/>
                  <a:gd name="connsiteY0" fmla="*/ 215916 h 215916"/>
                  <a:gd name="connsiteX1" fmla="*/ 381000 w 927100"/>
                  <a:gd name="connsiteY1" fmla="*/ 16 h 215916"/>
                  <a:gd name="connsiteX2" fmla="*/ 927100 w 927100"/>
                  <a:gd name="connsiteY2" fmla="*/ 203216 h 215916"/>
                  <a:gd name="connsiteX3" fmla="*/ 927100 w 927100"/>
                  <a:gd name="connsiteY3" fmla="*/ 203216 h 215916"/>
                  <a:gd name="connsiteX0" fmla="*/ 0 w 927100"/>
                  <a:gd name="connsiteY0" fmla="*/ 228618 h 228618"/>
                  <a:gd name="connsiteX1" fmla="*/ 495300 w 927100"/>
                  <a:gd name="connsiteY1" fmla="*/ 18 h 228618"/>
                  <a:gd name="connsiteX2" fmla="*/ 927100 w 927100"/>
                  <a:gd name="connsiteY2" fmla="*/ 215918 h 228618"/>
                  <a:gd name="connsiteX3" fmla="*/ 927100 w 927100"/>
                  <a:gd name="connsiteY3" fmla="*/ 215918 h 228618"/>
                  <a:gd name="connsiteX0" fmla="*/ 0 w 927100"/>
                  <a:gd name="connsiteY0" fmla="*/ 229196 h 229196"/>
                  <a:gd name="connsiteX1" fmla="*/ 495300 w 927100"/>
                  <a:gd name="connsiteY1" fmla="*/ 596 h 229196"/>
                  <a:gd name="connsiteX2" fmla="*/ 927100 w 927100"/>
                  <a:gd name="connsiteY2" fmla="*/ 216496 h 229196"/>
                  <a:gd name="connsiteX3" fmla="*/ 927100 w 927100"/>
                  <a:gd name="connsiteY3" fmla="*/ 216496 h 229196"/>
                  <a:gd name="connsiteX0" fmla="*/ 0 w 927100"/>
                  <a:gd name="connsiteY0" fmla="*/ 368600 h 368600"/>
                  <a:gd name="connsiteX1" fmla="*/ 520700 w 927100"/>
                  <a:gd name="connsiteY1" fmla="*/ 300 h 368600"/>
                  <a:gd name="connsiteX2" fmla="*/ 927100 w 927100"/>
                  <a:gd name="connsiteY2" fmla="*/ 355900 h 368600"/>
                  <a:gd name="connsiteX3" fmla="*/ 927100 w 927100"/>
                  <a:gd name="connsiteY3" fmla="*/ 355900 h 368600"/>
                  <a:gd name="connsiteX0" fmla="*/ 0 w 927100"/>
                  <a:gd name="connsiteY0" fmla="*/ 381287 h 381287"/>
                  <a:gd name="connsiteX1" fmla="*/ 457200 w 927100"/>
                  <a:gd name="connsiteY1" fmla="*/ 287 h 381287"/>
                  <a:gd name="connsiteX2" fmla="*/ 927100 w 927100"/>
                  <a:gd name="connsiteY2" fmla="*/ 368587 h 381287"/>
                  <a:gd name="connsiteX3" fmla="*/ 927100 w 927100"/>
                  <a:gd name="connsiteY3" fmla="*/ 368587 h 381287"/>
                  <a:gd name="connsiteX0" fmla="*/ 0 w 927100"/>
                  <a:gd name="connsiteY0" fmla="*/ 381011 h 381011"/>
                  <a:gd name="connsiteX1" fmla="*/ 457200 w 927100"/>
                  <a:gd name="connsiteY1" fmla="*/ 11 h 381011"/>
                  <a:gd name="connsiteX2" fmla="*/ 927100 w 927100"/>
                  <a:gd name="connsiteY2" fmla="*/ 368311 h 381011"/>
                  <a:gd name="connsiteX3" fmla="*/ 927100 w 927100"/>
                  <a:gd name="connsiteY3" fmla="*/ 368311 h 381011"/>
                </a:gdLst>
                <a:ahLst/>
                <a:cxnLst>
                  <a:cxn ang="0">
                    <a:pos x="connsiteX0" y="connsiteY0"/>
                  </a:cxn>
                  <a:cxn ang="0">
                    <a:pos x="connsiteX1" y="connsiteY1"/>
                  </a:cxn>
                  <a:cxn ang="0">
                    <a:pos x="connsiteX2" y="connsiteY2"/>
                  </a:cxn>
                  <a:cxn ang="0">
                    <a:pos x="connsiteX3" y="connsiteY3"/>
                  </a:cxn>
                </a:cxnLst>
                <a:rect l="l" t="t" r="r" b="b"/>
                <a:pathLst>
                  <a:path w="927100" h="381011">
                    <a:moveTo>
                      <a:pt x="0" y="381011"/>
                    </a:moveTo>
                    <a:cubicBezTo>
                      <a:pt x="113241" y="274119"/>
                      <a:pt x="-2117" y="2128"/>
                      <a:pt x="457200" y="11"/>
                    </a:cubicBezTo>
                    <a:cubicBezTo>
                      <a:pt x="916517" y="-2106"/>
                      <a:pt x="848783" y="306928"/>
                      <a:pt x="927100" y="368311"/>
                    </a:cubicBezTo>
                    <a:lnTo>
                      <a:pt x="927100" y="368311"/>
                    </a:lnTo>
                  </a:path>
                </a:pathLst>
              </a:custGeom>
              <a:no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grpSp>
        <p:grpSp>
          <p:nvGrpSpPr>
            <p:cNvPr id="91159" name="Group 29"/>
            <p:cNvGrpSpPr>
              <a:grpSpLocks/>
            </p:cNvGrpSpPr>
            <p:nvPr/>
          </p:nvGrpSpPr>
          <p:grpSpPr bwMode="auto">
            <a:xfrm rot="-9800004">
              <a:off x="1932444" y="4982593"/>
              <a:ext cx="927100" cy="564593"/>
              <a:chOff x="3807569" y="1079500"/>
              <a:chExt cx="927100" cy="564593"/>
            </a:xfrm>
          </p:grpSpPr>
          <p:sp>
            <p:nvSpPr>
              <p:cNvPr id="45" name="Freeform 44"/>
              <p:cNvSpPr/>
              <p:nvPr/>
            </p:nvSpPr>
            <p:spPr>
              <a:xfrm>
                <a:off x="3824589" y="1088326"/>
                <a:ext cx="916031" cy="510778"/>
              </a:xfrm>
              <a:custGeom>
                <a:avLst/>
                <a:gdLst>
                  <a:gd name="connsiteX0" fmla="*/ 0 w 927100"/>
                  <a:gd name="connsiteY0" fmla="*/ 215916 h 215916"/>
                  <a:gd name="connsiteX1" fmla="*/ 381000 w 927100"/>
                  <a:gd name="connsiteY1" fmla="*/ 16 h 215916"/>
                  <a:gd name="connsiteX2" fmla="*/ 927100 w 927100"/>
                  <a:gd name="connsiteY2" fmla="*/ 203216 h 215916"/>
                  <a:gd name="connsiteX3" fmla="*/ 927100 w 927100"/>
                  <a:gd name="connsiteY3" fmla="*/ 203216 h 215916"/>
                  <a:gd name="connsiteX0" fmla="*/ 0 w 927100"/>
                  <a:gd name="connsiteY0" fmla="*/ 228618 h 228618"/>
                  <a:gd name="connsiteX1" fmla="*/ 495300 w 927100"/>
                  <a:gd name="connsiteY1" fmla="*/ 18 h 228618"/>
                  <a:gd name="connsiteX2" fmla="*/ 927100 w 927100"/>
                  <a:gd name="connsiteY2" fmla="*/ 215918 h 228618"/>
                  <a:gd name="connsiteX3" fmla="*/ 927100 w 927100"/>
                  <a:gd name="connsiteY3" fmla="*/ 215918 h 228618"/>
                  <a:gd name="connsiteX0" fmla="*/ 0 w 927100"/>
                  <a:gd name="connsiteY0" fmla="*/ 229196 h 229196"/>
                  <a:gd name="connsiteX1" fmla="*/ 495300 w 927100"/>
                  <a:gd name="connsiteY1" fmla="*/ 596 h 229196"/>
                  <a:gd name="connsiteX2" fmla="*/ 927100 w 927100"/>
                  <a:gd name="connsiteY2" fmla="*/ 216496 h 229196"/>
                  <a:gd name="connsiteX3" fmla="*/ 927100 w 927100"/>
                  <a:gd name="connsiteY3" fmla="*/ 216496 h 229196"/>
                  <a:gd name="connsiteX0" fmla="*/ 0 w 927100"/>
                  <a:gd name="connsiteY0" fmla="*/ 368600 h 368600"/>
                  <a:gd name="connsiteX1" fmla="*/ 520700 w 927100"/>
                  <a:gd name="connsiteY1" fmla="*/ 300 h 368600"/>
                  <a:gd name="connsiteX2" fmla="*/ 927100 w 927100"/>
                  <a:gd name="connsiteY2" fmla="*/ 355900 h 368600"/>
                  <a:gd name="connsiteX3" fmla="*/ 927100 w 927100"/>
                  <a:gd name="connsiteY3" fmla="*/ 355900 h 368600"/>
                  <a:gd name="connsiteX0" fmla="*/ 0 w 927100"/>
                  <a:gd name="connsiteY0" fmla="*/ 381287 h 381287"/>
                  <a:gd name="connsiteX1" fmla="*/ 457200 w 927100"/>
                  <a:gd name="connsiteY1" fmla="*/ 287 h 381287"/>
                  <a:gd name="connsiteX2" fmla="*/ 927100 w 927100"/>
                  <a:gd name="connsiteY2" fmla="*/ 368587 h 381287"/>
                  <a:gd name="connsiteX3" fmla="*/ 927100 w 927100"/>
                  <a:gd name="connsiteY3" fmla="*/ 368587 h 381287"/>
                  <a:gd name="connsiteX0" fmla="*/ 0 w 927100"/>
                  <a:gd name="connsiteY0" fmla="*/ 381011 h 381011"/>
                  <a:gd name="connsiteX1" fmla="*/ 457200 w 927100"/>
                  <a:gd name="connsiteY1" fmla="*/ 11 h 381011"/>
                  <a:gd name="connsiteX2" fmla="*/ 927100 w 927100"/>
                  <a:gd name="connsiteY2" fmla="*/ 368311 h 381011"/>
                  <a:gd name="connsiteX3" fmla="*/ 927100 w 927100"/>
                  <a:gd name="connsiteY3" fmla="*/ 368311 h 381011"/>
                </a:gdLst>
                <a:ahLst/>
                <a:cxnLst>
                  <a:cxn ang="0">
                    <a:pos x="connsiteX0" y="connsiteY0"/>
                  </a:cxn>
                  <a:cxn ang="0">
                    <a:pos x="connsiteX1" y="connsiteY1"/>
                  </a:cxn>
                  <a:cxn ang="0">
                    <a:pos x="connsiteX2" y="connsiteY2"/>
                  </a:cxn>
                  <a:cxn ang="0">
                    <a:pos x="connsiteX3" y="connsiteY3"/>
                  </a:cxn>
                </a:cxnLst>
                <a:rect l="l" t="t" r="r" b="b"/>
                <a:pathLst>
                  <a:path w="927100" h="381011">
                    <a:moveTo>
                      <a:pt x="0" y="381011"/>
                    </a:moveTo>
                    <a:cubicBezTo>
                      <a:pt x="113241" y="274119"/>
                      <a:pt x="-2117" y="2128"/>
                      <a:pt x="457200" y="11"/>
                    </a:cubicBezTo>
                    <a:cubicBezTo>
                      <a:pt x="916517" y="-2106"/>
                      <a:pt x="848783" y="306928"/>
                      <a:pt x="927100" y="368311"/>
                    </a:cubicBezTo>
                    <a:lnTo>
                      <a:pt x="927100" y="368311"/>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46" name="Freeform 45"/>
              <p:cNvSpPr/>
              <p:nvPr/>
            </p:nvSpPr>
            <p:spPr>
              <a:xfrm>
                <a:off x="3862742" y="1168477"/>
                <a:ext cx="818528" cy="459184"/>
              </a:xfrm>
              <a:custGeom>
                <a:avLst/>
                <a:gdLst>
                  <a:gd name="connsiteX0" fmla="*/ 0 w 927100"/>
                  <a:gd name="connsiteY0" fmla="*/ 215916 h 215916"/>
                  <a:gd name="connsiteX1" fmla="*/ 381000 w 927100"/>
                  <a:gd name="connsiteY1" fmla="*/ 16 h 215916"/>
                  <a:gd name="connsiteX2" fmla="*/ 927100 w 927100"/>
                  <a:gd name="connsiteY2" fmla="*/ 203216 h 215916"/>
                  <a:gd name="connsiteX3" fmla="*/ 927100 w 927100"/>
                  <a:gd name="connsiteY3" fmla="*/ 203216 h 215916"/>
                  <a:gd name="connsiteX0" fmla="*/ 0 w 927100"/>
                  <a:gd name="connsiteY0" fmla="*/ 228618 h 228618"/>
                  <a:gd name="connsiteX1" fmla="*/ 495300 w 927100"/>
                  <a:gd name="connsiteY1" fmla="*/ 18 h 228618"/>
                  <a:gd name="connsiteX2" fmla="*/ 927100 w 927100"/>
                  <a:gd name="connsiteY2" fmla="*/ 215918 h 228618"/>
                  <a:gd name="connsiteX3" fmla="*/ 927100 w 927100"/>
                  <a:gd name="connsiteY3" fmla="*/ 215918 h 228618"/>
                  <a:gd name="connsiteX0" fmla="*/ 0 w 927100"/>
                  <a:gd name="connsiteY0" fmla="*/ 229196 h 229196"/>
                  <a:gd name="connsiteX1" fmla="*/ 495300 w 927100"/>
                  <a:gd name="connsiteY1" fmla="*/ 596 h 229196"/>
                  <a:gd name="connsiteX2" fmla="*/ 927100 w 927100"/>
                  <a:gd name="connsiteY2" fmla="*/ 216496 h 229196"/>
                  <a:gd name="connsiteX3" fmla="*/ 927100 w 927100"/>
                  <a:gd name="connsiteY3" fmla="*/ 216496 h 229196"/>
                  <a:gd name="connsiteX0" fmla="*/ 0 w 927100"/>
                  <a:gd name="connsiteY0" fmla="*/ 368600 h 368600"/>
                  <a:gd name="connsiteX1" fmla="*/ 520700 w 927100"/>
                  <a:gd name="connsiteY1" fmla="*/ 300 h 368600"/>
                  <a:gd name="connsiteX2" fmla="*/ 927100 w 927100"/>
                  <a:gd name="connsiteY2" fmla="*/ 355900 h 368600"/>
                  <a:gd name="connsiteX3" fmla="*/ 927100 w 927100"/>
                  <a:gd name="connsiteY3" fmla="*/ 355900 h 368600"/>
                  <a:gd name="connsiteX0" fmla="*/ 0 w 927100"/>
                  <a:gd name="connsiteY0" fmla="*/ 381287 h 381287"/>
                  <a:gd name="connsiteX1" fmla="*/ 457200 w 927100"/>
                  <a:gd name="connsiteY1" fmla="*/ 287 h 381287"/>
                  <a:gd name="connsiteX2" fmla="*/ 927100 w 927100"/>
                  <a:gd name="connsiteY2" fmla="*/ 368587 h 381287"/>
                  <a:gd name="connsiteX3" fmla="*/ 927100 w 927100"/>
                  <a:gd name="connsiteY3" fmla="*/ 368587 h 381287"/>
                  <a:gd name="connsiteX0" fmla="*/ 0 w 927100"/>
                  <a:gd name="connsiteY0" fmla="*/ 381011 h 381011"/>
                  <a:gd name="connsiteX1" fmla="*/ 457200 w 927100"/>
                  <a:gd name="connsiteY1" fmla="*/ 11 h 381011"/>
                  <a:gd name="connsiteX2" fmla="*/ 927100 w 927100"/>
                  <a:gd name="connsiteY2" fmla="*/ 368311 h 381011"/>
                  <a:gd name="connsiteX3" fmla="*/ 927100 w 927100"/>
                  <a:gd name="connsiteY3" fmla="*/ 368311 h 381011"/>
                </a:gdLst>
                <a:ahLst/>
                <a:cxnLst>
                  <a:cxn ang="0">
                    <a:pos x="connsiteX0" y="connsiteY0"/>
                  </a:cxn>
                  <a:cxn ang="0">
                    <a:pos x="connsiteX1" y="connsiteY1"/>
                  </a:cxn>
                  <a:cxn ang="0">
                    <a:pos x="connsiteX2" y="connsiteY2"/>
                  </a:cxn>
                  <a:cxn ang="0">
                    <a:pos x="connsiteX3" y="connsiteY3"/>
                  </a:cxn>
                </a:cxnLst>
                <a:rect l="l" t="t" r="r" b="b"/>
                <a:pathLst>
                  <a:path w="927100" h="381011">
                    <a:moveTo>
                      <a:pt x="0" y="381011"/>
                    </a:moveTo>
                    <a:cubicBezTo>
                      <a:pt x="113241" y="274119"/>
                      <a:pt x="-2117" y="2128"/>
                      <a:pt x="457200" y="11"/>
                    </a:cubicBezTo>
                    <a:cubicBezTo>
                      <a:pt x="916517" y="-2106"/>
                      <a:pt x="848783" y="306928"/>
                      <a:pt x="927100" y="368311"/>
                    </a:cubicBezTo>
                    <a:lnTo>
                      <a:pt x="927100" y="368311"/>
                    </a:lnTo>
                  </a:path>
                </a:pathLst>
              </a:custGeom>
              <a:no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47" name="Freeform 46"/>
              <p:cNvSpPr/>
              <p:nvPr/>
            </p:nvSpPr>
            <p:spPr>
              <a:xfrm>
                <a:off x="3975496" y="1272689"/>
                <a:ext cx="638912" cy="368894"/>
              </a:xfrm>
              <a:custGeom>
                <a:avLst/>
                <a:gdLst>
                  <a:gd name="connsiteX0" fmla="*/ 0 w 927100"/>
                  <a:gd name="connsiteY0" fmla="*/ 215916 h 215916"/>
                  <a:gd name="connsiteX1" fmla="*/ 381000 w 927100"/>
                  <a:gd name="connsiteY1" fmla="*/ 16 h 215916"/>
                  <a:gd name="connsiteX2" fmla="*/ 927100 w 927100"/>
                  <a:gd name="connsiteY2" fmla="*/ 203216 h 215916"/>
                  <a:gd name="connsiteX3" fmla="*/ 927100 w 927100"/>
                  <a:gd name="connsiteY3" fmla="*/ 203216 h 215916"/>
                  <a:gd name="connsiteX0" fmla="*/ 0 w 927100"/>
                  <a:gd name="connsiteY0" fmla="*/ 228618 h 228618"/>
                  <a:gd name="connsiteX1" fmla="*/ 495300 w 927100"/>
                  <a:gd name="connsiteY1" fmla="*/ 18 h 228618"/>
                  <a:gd name="connsiteX2" fmla="*/ 927100 w 927100"/>
                  <a:gd name="connsiteY2" fmla="*/ 215918 h 228618"/>
                  <a:gd name="connsiteX3" fmla="*/ 927100 w 927100"/>
                  <a:gd name="connsiteY3" fmla="*/ 215918 h 228618"/>
                  <a:gd name="connsiteX0" fmla="*/ 0 w 927100"/>
                  <a:gd name="connsiteY0" fmla="*/ 229196 h 229196"/>
                  <a:gd name="connsiteX1" fmla="*/ 495300 w 927100"/>
                  <a:gd name="connsiteY1" fmla="*/ 596 h 229196"/>
                  <a:gd name="connsiteX2" fmla="*/ 927100 w 927100"/>
                  <a:gd name="connsiteY2" fmla="*/ 216496 h 229196"/>
                  <a:gd name="connsiteX3" fmla="*/ 927100 w 927100"/>
                  <a:gd name="connsiteY3" fmla="*/ 216496 h 229196"/>
                  <a:gd name="connsiteX0" fmla="*/ 0 w 927100"/>
                  <a:gd name="connsiteY0" fmla="*/ 368600 h 368600"/>
                  <a:gd name="connsiteX1" fmla="*/ 520700 w 927100"/>
                  <a:gd name="connsiteY1" fmla="*/ 300 h 368600"/>
                  <a:gd name="connsiteX2" fmla="*/ 927100 w 927100"/>
                  <a:gd name="connsiteY2" fmla="*/ 355900 h 368600"/>
                  <a:gd name="connsiteX3" fmla="*/ 927100 w 927100"/>
                  <a:gd name="connsiteY3" fmla="*/ 355900 h 368600"/>
                  <a:gd name="connsiteX0" fmla="*/ 0 w 927100"/>
                  <a:gd name="connsiteY0" fmla="*/ 381287 h 381287"/>
                  <a:gd name="connsiteX1" fmla="*/ 457200 w 927100"/>
                  <a:gd name="connsiteY1" fmla="*/ 287 h 381287"/>
                  <a:gd name="connsiteX2" fmla="*/ 927100 w 927100"/>
                  <a:gd name="connsiteY2" fmla="*/ 368587 h 381287"/>
                  <a:gd name="connsiteX3" fmla="*/ 927100 w 927100"/>
                  <a:gd name="connsiteY3" fmla="*/ 368587 h 381287"/>
                  <a:gd name="connsiteX0" fmla="*/ 0 w 927100"/>
                  <a:gd name="connsiteY0" fmla="*/ 381011 h 381011"/>
                  <a:gd name="connsiteX1" fmla="*/ 457200 w 927100"/>
                  <a:gd name="connsiteY1" fmla="*/ 11 h 381011"/>
                  <a:gd name="connsiteX2" fmla="*/ 927100 w 927100"/>
                  <a:gd name="connsiteY2" fmla="*/ 368311 h 381011"/>
                  <a:gd name="connsiteX3" fmla="*/ 927100 w 927100"/>
                  <a:gd name="connsiteY3" fmla="*/ 368311 h 381011"/>
                </a:gdLst>
                <a:ahLst/>
                <a:cxnLst>
                  <a:cxn ang="0">
                    <a:pos x="connsiteX0" y="connsiteY0"/>
                  </a:cxn>
                  <a:cxn ang="0">
                    <a:pos x="connsiteX1" y="connsiteY1"/>
                  </a:cxn>
                  <a:cxn ang="0">
                    <a:pos x="connsiteX2" y="connsiteY2"/>
                  </a:cxn>
                  <a:cxn ang="0">
                    <a:pos x="connsiteX3" y="connsiteY3"/>
                  </a:cxn>
                </a:cxnLst>
                <a:rect l="l" t="t" r="r" b="b"/>
                <a:pathLst>
                  <a:path w="927100" h="381011">
                    <a:moveTo>
                      <a:pt x="0" y="381011"/>
                    </a:moveTo>
                    <a:cubicBezTo>
                      <a:pt x="113241" y="274119"/>
                      <a:pt x="-2117" y="2128"/>
                      <a:pt x="457200" y="11"/>
                    </a:cubicBezTo>
                    <a:cubicBezTo>
                      <a:pt x="916517" y="-2106"/>
                      <a:pt x="848783" y="306928"/>
                      <a:pt x="927100" y="368311"/>
                    </a:cubicBezTo>
                    <a:lnTo>
                      <a:pt x="927100" y="368311"/>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48" name="Freeform 47"/>
              <p:cNvSpPr/>
              <p:nvPr/>
            </p:nvSpPr>
            <p:spPr>
              <a:xfrm>
                <a:off x="4035726" y="1347204"/>
                <a:ext cx="456733" cy="273447"/>
              </a:xfrm>
              <a:custGeom>
                <a:avLst/>
                <a:gdLst>
                  <a:gd name="connsiteX0" fmla="*/ 0 w 927100"/>
                  <a:gd name="connsiteY0" fmla="*/ 215916 h 215916"/>
                  <a:gd name="connsiteX1" fmla="*/ 381000 w 927100"/>
                  <a:gd name="connsiteY1" fmla="*/ 16 h 215916"/>
                  <a:gd name="connsiteX2" fmla="*/ 927100 w 927100"/>
                  <a:gd name="connsiteY2" fmla="*/ 203216 h 215916"/>
                  <a:gd name="connsiteX3" fmla="*/ 927100 w 927100"/>
                  <a:gd name="connsiteY3" fmla="*/ 203216 h 215916"/>
                  <a:gd name="connsiteX0" fmla="*/ 0 w 927100"/>
                  <a:gd name="connsiteY0" fmla="*/ 228618 h 228618"/>
                  <a:gd name="connsiteX1" fmla="*/ 495300 w 927100"/>
                  <a:gd name="connsiteY1" fmla="*/ 18 h 228618"/>
                  <a:gd name="connsiteX2" fmla="*/ 927100 w 927100"/>
                  <a:gd name="connsiteY2" fmla="*/ 215918 h 228618"/>
                  <a:gd name="connsiteX3" fmla="*/ 927100 w 927100"/>
                  <a:gd name="connsiteY3" fmla="*/ 215918 h 228618"/>
                  <a:gd name="connsiteX0" fmla="*/ 0 w 927100"/>
                  <a:gd name="connsiteY0" fmla="*/ 229196 h 229196"/>
                  <a:gd name="connsiteX1" fmla="*/ 495300 w 927100"/>
                  <a:gd name="connsiteY1" fmla="*/ 596 h 229196"/>
                  <a:gd name="connsiteX2" fmla="*/ 927100 w 927100"/>
                  <a:gd name="connsiteY2" fmla="*/ 216496 h 229196"/>
                  <a:gd name="connsiteX3" fmla="*/ 927100 w 927100"/>
                  <a:gd name="connsiteY3" fmla="*/ 216496 h 229196"/>
                  <a:gd name="connsiteX0" fmla="*/ 0 w 927100"/>
                  <a:gd name="connsiteY0" fmla="*/ 368600 h 368600"/>
                  <a:gd name="connsiteX1" fmla="*/ 520700 w 927100"/>
                  <a:gd name="connsiteY1" fmla="*/ 300 h 368600"/>
                  <a:gd name="connsiteX2" fmla="*/ 927100 w 927100"/>
                  <a:gd name="connsiteY2" fmla="*/ 355900 h 368600"/>
                  <a:gd name="connsiteX3" fmla="*/ 927100 w 927100"/>
                  <a:gd name="connsiteY3" fmla="*/ 355900 h 368600"/>
                  <a:gd name="connsiteX0" fmla="*/ 0 w 927100"/>
                  <a:gd name="connsiteY0" fmla="*/ 381287 h 381287"/>
                  <a:gd name="connsiteX1" fmla="*/ 457200 w 927100"/>
                  <a:gd name="connsiteY1" fmla="*/ 287 h 381287"/>
                  <a:gd name="connsiteX2" fmla="*/ 927100 w 927100"/>
                  <a:gd name="connsiteY2" fmla="*/ 368587 h 381287"/>
                  <a:gd name="connsiteX3" fmla="*/ 927100 w 927100"/>
                  <a:gd name="connsiteY3" fmla="*/ 368587 h 381287"/>
                  <a:gd name="connsiteX0" fmla="*/ 0 w 927100"/>
                  <a:gd name="connsiteY0" fmla="*/ 381011 h 381011"/>
                  <a:gd name="connsiteX1" fmla="*/ 457200 w 927100"/>
                  <a:gd name="connsiteY1" fmla="*/ 11 h 381011"/>
                  <a:gd name="connsiteX2" fmla="*/ 927100 w 927100"/>
                  <a:gd name="connsiteY2" fmla="*/ 368311 h 381011"/>
                  <a:gd name="connsiteX3" fmla="*/ 927100 w 927100"/>
                  <a:gd name="connsiteY3" fmla="*/ 368311 h 381011"/>
                </a:gdLst>
                <a:ahLst/>
                <a:cxnLst>
                  <a:cxn ang="0">
                    <a:pos x="connsiteX0" y="connsiteY0"/>
                  </a:cxn>
                  <a:cxn ang="0">
                    <a:pos x="connsiteX1" y="connsiteY1"/>
                  </a:cxn>
                  <a:cxn ang="0">
                    <a:pos x="connsiteX2" y="connsiteY2"/>
                  </a:cxn>
                  <a:cxn ang="0">
                    <a:pos x="connsiteX3" y="connsiteY3"/>
                  </a:cxn>
                </a:cxnLst>
                <a:rect l="l" t="t" r="r" b="b"/>
                <a:pathLst>
                  <a:path w="927100" h="381011">
                    <a:moveTo>
                      <a:pt x="0" y="381011"/>
                    </a:moveTo>
                    <a:cubicBezTo>
                      <a:pt x="113241" y="274119"/>
                      <a:pt x="-2117" y="2128"/>
                      <a:pt x="457200" y="11"/>
                    </a:cubicBezTo>
                    <a:cubicBezTo>
                      <a:pt x="916517" y="-2106"/>
                      <a:pt x="848783" y="306928"/>
                      <a:pt x="927100" y="368311"/>
                    </a:cubicBezTo>
                    <a:lnTo>
                      <a:pt x="927100" y="368311"/>
                    </a:lnTo>
                  </a:path>
                </a:pathLst>
              </a:custGeom>
              <a:no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grpSp>
        <p:grpSp>
          <p:nvGrpSpPr>
            <p:cNvPr id="91160" name="Group 30"/>
            <p:cNvGrpSpPr>
              <a:grpSpLocks/>
            </p:cNvGrpSpPr>
            <p:nvPr/>
          </p:nvGrpSpPr>
          <p:grpSpPr bwMode="auto">
            <a:xfrm rot="8617282">
              <a:off x="3820423" y="4425225"/>
              <a:ext cx="822960" cy="457200"/>
              <a:chOff x="4394468" y="1290231"/>
              <a:chExt cx="822960" cy="457200"/>
            </a:xfrm>
          </p:grpSpPr>
          <p:sp>
            <p:nvSpPr>
              <p:cNvPr id="43" name="Freeform 42"/>
              <p:cNvSpPr/>
              <p:nvPr/>
            </p:nvSpPr>
            <p:spPr>
              <a:xfrm rot="21248995">
                <a:off x="4393406" y="1290620"/>
                <a:ext cx="823658" cy="456604"/>
              </a:xfrm>
              <a:custGeom>
                <a:avLst/>
                <a:gdLst>
                  <a:gd name="connsiteX0" fmla="*/ 0 w 927100"/>
                  <a:gd name="connsiteY0" fmla="*/ 215916 h 215916"/>
                  <a:gd name="connsiteX1" fmla="*/ 381000 w 927100"/>
                  <a:gd name="connsiteY1" fmla="*/ 16 h 215916"/>
                  <a:gd name="connsiteX2" fmla="*/ 927100 w 927100"/>
                  <a:gd name="connsiteY2" fmla="*/ 203216 h 215916"/>
                  <a:gd name="connsiteX3" fmla="*/ 927100 w 927100"/>
                  <a:gd name="connsiteY3" fmla="*/ 203216 h 215916"/>
                  <a:gd name="connsiteX0" fmla="*/ 0 w 927100"/>
                  <a:gd name="connsiteY0" fmla="*/ 228618 h 228618"/>
                  <a:gd name="connsiteX1" fmla="*/ 495300 w 927100"/>
                  <a:gd name="connsiteY1" fmla="*/ 18 h 228618"/>
                  <a:gd name="connsiteX2" fmla="*/ 927100 w 927100"/>
                  <a:gd name="connsiteY2" fmla="*/ 215918 h 228618"/>
                  <a:gd name="connsiteX3" fmla="*/ 927100 w 927100"/>
                  <a:gd name="connsiteY3" fmla="*/ 215918 h 228618"/>
                  <a:gd name="connsiteX0" fmla="*/ 0 w 927100"/>
                  <a:gd name="connsiteY0" fmla="*/ 229196 h 229196"/>
                  <a:gd name="connsiteX1" fmla="*/ 495300 w 927100"/>
                  <a:gd name="connsiteY1" fmla="*/ 596 h 229196"/>
                  <a:gd name="connsiteX2" fmla="*/ 927100 w 927100"/>
                  <a:gd name="connsiteY2" fmla="*/ 216496 h 229196"/>
                  <a:gd name="connsiteX3" fmla="*/ 927100 w 927100"/>
                  <a:gd name="connsiteY3" fmla="*/ 216496 h 229196"/>
                  <a:gd name="connsiteX0" fmla="*/ 0 w 927100"/>
                  <a:gd name="connsiteY0" fmla="*/ 368600 h 368600"/>
                  <a:gd name="connsiteX1" fmla="*/ 520700 w 927100"/>
                  <a:gd name="connsiteY1" fmla="*/ 300 h 368600"/>
                  <a:gd name="connsiteX2" fmla="*/ 927100 w 927100"/>
                  <a:gd name="connsiteY2" fmla="*/ 355900 h 368600"/>
                  <a:gd name="connsiteX3" fmla="*/ 927100 w 927100"/>
                  <a:gd name="connsiteY3" fmla="*/ 355900 h 368600"/>
                  <a:gd name="connsiteX0" fmla="*/ 0 w 927100"/>
                  <a:gd name="connsiteY0" fmla="*/ 381287 h 381287"/>
                  <a:gd name="connsiteX1" fmla="*/ 457200 w 927100"/>
                  <a:gd name="connsiteY1" fmla="*/ 287 h 381287"/>
                  <a:gd name="connsiteX2" fmla="*/ 927100 w 927100"/>
                  <a:gd name="connsiteY2" fmla="*/ 368587 h 381287"/>
                  <a:gd name="connsiteX3" fmla="*/ 927100 w 927100"/>
                  <a:gd name="connsiteY3" fmla="*/ 368587 h 381287"/>
                  <a:gd name="connsiteX0" fmla="*/ 0 w 927100"/>
                  <a:gd name="connsiteY0" fmla="*/ 381011 h 381011"/>
                  <a:gd name="connsiteX1" fmla="*/ 457200 w 927100"/>
                  <a:gd name="connsiteY1" fmla="*/ 11 h 381011"/>
                  <a:gd name="connsiteX2" fmla="*/ 927100 w 927100"/>
                  <a:gd name="connsiteY2" fmla="*/ 368311 h 381011"/>
                  <a:gd name="connsiteX3" fmla="*/ 927100 w 927100"/>
                  <a:gd name="connsiteY3" fmla="*/ 368311 h 381011"/>
                </a:gdLst>
                <a:ahLst/>
                <a:cxnLst>
                  <a:cxn ang="0">
                    <a:pos x="connsiteX0" y="connsiteY0"/>
                  </a:cxn>
                  <a:cxn ang="0">
                    <a:pos x="connsiteX1" y="connsiteY1"/>
                  </a:cxn>
                  <a:cxn ang="0">
                    <a:pos x="connsiteX2" y="connsiteY2"/>
                  </a:cxn>
                  <a:cxn ang="0">
                    <a:pos x="connsiteX3" y="connsiteY3"/>
                  </a:cxn>
                </a:cxnLst>
                <a:rect l="l" t="t" r="r" b="b"/>
                <a:pathLst>
                  <a:path w="927100" h="381011">
                    <a:moveTo>
                      <a:pt x="0" y="381011"/>
                    </a:moveTo>
                    <a:cubicBezTo>
                      <a:pt x="113241" y="274119"/>
                      <a:pt x="-2117" y="2128"/>
                      <a:pt x="457200" y="11"/>
                    </a:cubicBezTo>
                    <a:cubicBezTo>
                      <a:pt x="916517" y="-2106"/>
                      <a:pt x="848783" y="306928"/>
                      <a:pt x="927100" y="368311"/>
                    </a:cubicBezTo>
                    <a:lnTo>
                      <a:pt x="927100" y="368311"/>
                    </a:lnTo>
                  </a:path>
                </a:pathLst>
              </a:custGeom>
              <a:no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44" name="Freeform 43"/>
              <p:cNvSpPr/>
              <p:nvPr/>
            </p:nvSpPr>
            <p:spPr>
              <a:xfrm rot="21248995">
                <a:off x="4567766" y="1458111"/>
                <a:ext cx="459298" cy="273447"/>
              </a:xfrm>
              <a:custGeom>
                <a:avLst/>
                <a:gdLst>
                  <a:gd name="connsiteX0" fmla="*/ 0 w 927100"/>
                  <a:gd name="connsiteY0" fmla="*/ 215916 h 215916"/>
                  <a:gd name="connsiteX1" fmla="*/ 381000 w 927100"/>
                  <a:gd name="connsiteY1" fmla="*/ 16 h 215916"/>
                  <a:gd name="connsiteX2" fmla="*/ 927100 w 927100"/>
                  <a:gd name="connsiteY2" fmla="*/ 203216 h 215916"/>
                  <a:gd name="connsiteX3" fmla="*/ 927100 w 927100"/>
                  <a:gd name="connsiteY3" fmla="*/ 203216 h 215916"/>
                  <a:gd name="connsiteX0" fmla="*/ 0 w 927100"/>
                  <a:gd name="connsiteY0" fmla="*/ 228618 h 228618"/>
                  <a:gd name="connsiteX1" fmla="*/ 495300 w 927100"/>
                  <a:gd name="connsiteY1" fmla="*/ 18 h 228618"/>
                  <a:gd name="connsiteX2" fmla="*/ 927100 w 927100"/>
                  <a:gd name="connsiteY2" fmla="*/ 215918 h 228618"/>
                  <a:gd name="connsiteX3" fmla="*/ 927100 w 927100"/>
                  <a:gd name="connsiteY3" fmla="*/ 215918 h 228618"/>
                  <a:gd name="connsiteX0" fmla="*/ 0 w 927100"/>
                  <a:gd name="connsiteY0" fmla="*/ 229196 h 229196"/>
                  <a:gd name="connsiteX1" fmla="*/ 495300 w 927100"/>
                  <a:gd name="connsiteY1" fmla="*/ 596 h 229196"/>
                  <a:gd name="connsiteX2" fmla="*/ 927100 w 927100"/>
                  <a:gd name="connsiteY2" fmla="*/ 216496 h 229196"/>
                  <a:gd name="connsiteX3" fmla="*/ 927100 w 927100"/>
                  <a:gd name="connsiteY3" fmla="*/ 216496 h 229196"/>
                  <a:gd name="connsiteX0" fmla="*/ 0 w 927100"/>
                  <a:gd name="connsiteY0" fmla="*/ 368600 h 368600"/>
                  <a:gd name="connsiteX1" fmla="*/ 520700 w 927100"/>
                  <a:gd name="connsiteY1" fmla="*/ 300 h 368600"/>
                  <a:gd name="connsiteX2" fmla="*/ 927100 w 927100"/>
                  <a:gd name="connsiteY2" fmla="*/ 355900 h 368600"/>
                  <a:gd name="connsiteX3" fmla="*/ 927100 w 927100"/>
                  <a:gd name="connsiteY3" fmla="*/ 355900 h 368600"/>
                  <a:gd name="connsiteX0" fmla="*/ 0 w 927100"/>
                  <a:gd name="connsiteY0" fmla="*/ 381287 h 381287"/>
                  <a:gd name="connsiteX1" fmla="*/ 457200 w 927100"/>
                  <a:gd name="connsiteY1" fmla="*/ 287 h 381287"/>
                  <a:gd name="connsiteX2" fmla="*/ 927100 w 927100"/>
                  <a:gd name="connsiteY2" fmla="*/ 368587 h 381287"/>
                  <a:gd name="connsiteX3" fmla="*/ 927100 w 927100"/>
                  <a:gd name="connsiteY3" fmla="*/ 368587 h 381287"/>
                  <a:gd name="connsiteX0" fmla="*/ 0 w 927100"/>
                  <a:gd name="connsiteY0" fmla="*/ 381011 h 381011"/>
                  <a:gd name="connsiteX1" fmla="*/ 457200 w 927100"/>
                  <a:gd name="connsiteY1" fmla="*/ 11 h 381011"/>
                  <a:gd name="connsiteX2" fmla="*/ 927100 w 927100"/>
                  <a:gd name="connsiteY2" fmla="*/ 368311 h 381011"/>
                  <a:gd name="connsiteX3" fmla="*/ 927100 w 927100"/>
                  <a:gd name="connsiteY3" fmla="*/ 368311 h 381011"/>
                </a:gdLst>
                <a:ahLst/>
                <a:cxnLst>
                  <a:cxn ang="0">
                    <a:pos x="connsiteX0" y="connsiteY0"/>
                  </a:cxn>
                  <a:cxn ang="0">
                    <a:pos x="connsiteX1" y="connsiteY1"/>
                  </a:cxn>
                  <a:cxn ang="0">
                    <a:pos x="connsiteX2" y="connsiteY2"/>
                  </a:cxn>
                  <a:cxn ang="0">
                    <a:pos x="connsiteX3" y="connsiteY3"/>
                  </a:cxn>
                </a:cxnLst>
                <a:rect l="l" t="t" r="r" b="b"/>
                <a:pathLst>
                  <a:path w="927100" h="381011">
                    <a:moveTo>
                      <a:pt x="0" y="381011"/>
                    </a:moveTo>
                    <a:cubicBezTo>
                      <a:pt x="113241" y="274119"/>
                      <a:pt x="-2117" y="2128"/>
                      <a:pt x="457200" y="11"/>
                    </a:cubicBezTo>
                    <a:cubicBezTo>
                      <a:pt x="916517" y="-2106"/>
                      <a:pt x="848783" y="306928"/>
                      <a:pt x="927100" y="368311"/>
                    </a:cubicBezTo>
                    <a:lnTo>
                      <a:pt x="927100" y="368311"/>
                    </a:lnTo>
                  </a:path>
                </a:pathLst>
              </a:custGeom>
              <a:no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grpSp>
        <p:grpSp>
          <p:nvGrpSpPr>
            <p:cNvPr id="91161" name="Group 31"/>
            <p:cNvGrpSpPr>
              <a:grpSpLocks/>
            </p:cNvGrpSpPr>
            <p:nvPr/>
          </p:nvGrpSpPr>
          <p:grpSpPr bwMode="auto">
            <a:xfrm rot="3487593">
              <a:off x="3956379" y="2120017"/>
              <a:ext cx="822960" cy="457200"/>
              <a:chOff x="4394468" y="1290231"/>
              <a:chExt cx="822960" cy="457200"/>
            </a:xfrm>
          </p:grpSpPr>
          <p:sp>
            <p:nvSpPr>
              <p:cNvPr id="41" name="Freeform 40"/>
              <p:cNvSpPr/>
              <p:nvPr/>
            </p:nvSpPr>
            <p:spPr>
              <a:xfrm rot="21248995">
                <a:off x="4375244" y="1324512"/>
                <a:ext cx="822918" cy="454166"/>
              </a:xfrm>
              <a:custGeom>
                <a:avLst/>
                <a:gdLst>
                  <a:gd name="connsiteX0" fmla="*/ 0 w 927100"/>
                  <a:gd name="connsiteY0" fmla="*/ 215916 h 215916"/>
                  <a:gd name="connsiteX1" fmla="*/ 381000 w 927100"/>
                  <a:gd name="connsiteY1" fmla="*/ 16 h 215916"/>
                  <a:gd name="connsiteX2" fmla="*/ 927100 w 927100"/>
                  <a:gd name="connsiteY2" fmla="*/ 203216 h 215916"/>
                  <a:gd name="connsiteX3" fmla="*/ 927100 w 927100"/>
                  <a:gd name="connsiteY3" fmla="*/ 203216 h 215916"/>
                  <a:gd name="connsiteX0" fmla="*/ 0 w 927100"/>
                  <a:gd name="connsiteY0" fmla="*/ 228618 h 228618"/>
                  <a:gd name="connsiteX1" fmla="*/ 495300 w 927100"/>
                  <a:gd name="connsiteY1" fmla="*/ 18 h 228618"/>
                  <a:gd name="connsiteX2" fmla="*/ 927100 w 927100"/>
                  <a:gd name="connsiteY2" fmla="*/ 215918 h 228618"/>
                  <a:gd name="connsiteX3" fmla="*/ 927100 w 927100"/>
                  <a:gd name="connsiteY3" fmla="*/ 215918 h 228618"/>
                  <a:gd name="connsiteX0" fmla="*/ 0 w 927100"/>
                  <a:gd name="connsiteY0" fmla="*/ 229196 h 229196"/>
                  <a:gd name="connsiteX1" fmla="*/ 495300 w 927100"/>
                  <a:gd name="connsiteY1" fmla="*/ 596 h 229196"/>
                  <a:gd name="connsiteX2" fmla="*/ 927100 w 927100"/>
                  <a:gd name="connsiteY2" fmla="*/ 216496 h 229196"/>
                  <a:gd name="connsiteX3" fmla="*/ 927100 w 927100"/>
                  <a:gd name="connsiteY3" fmla="*/ 216496 h 229196"/>
                  <a:gd name="connsiteX0" fmla="*/ 0 w 927100"/>
                  <a:gd name="connsiteY0" fmla="*/ 368600 h 368600"/>
                  <a:gd name="connsiteX1" fmla="*/ 520700 w 927100"/>
                  <a:gd name="connsiteY1" fmla="*/ 300 h 368600"/>
                  <a:gd name="connsiteX2" fmla="*/ 927100 w 927100"/>
                  <a:gd name="connsiteY2" fmla="*/ 355900 h 368600"/>
                  <a:gd name="connsiteX3" fmla="*/ 927100 w 927100"/>
                  <a:gd name="connsiteY3" fmla="*/ 355900 h 368600"/>
                  <a:gd name="connsiteX0" fmla="*/ 0 w 927100"/>
                  <a:gd name="connsiteY0" fmla="*/ 381287 h 381287"/>
                  <a:gd name="connsiteX1" fmla="*/ 457200 w 927100"/>
                  <a:gd name="connsiteY1" fmla="*/ 287 h 381287"/>
                  <a:gd name="connsiteX2" fmla="*/ 927100 w 927100"/>
                  <a:gd name="connsiteY2" fmla="*/ 368587 h 381287"/>
                  <a:gd name="connsiteX3" fmla="*/ 927100 w 927100"/>
                  <a:gd name="connsiteY3" fmla="*/ 368587 h 381287"/>
                  <a:gd name="connsiteX0" fmla="*/ 0 w 927100"/>
                  <a:gd name="connsiteY0" fmla="*/ 381011 h 381011"/>
                  <a:gd name="connsiteX1" fmla="*/ 457200 w 927100"/>
                  <a:gd name="connsiteY1" fmla="*/ 11 h 381011"/>
                  <a:gd name="connsiteX2" fmla="*/ 927100 w 927100"/>
                  <a:gd name="connsiteY2" fmla="*/ 368311 h 381011"/>
                  <a:gd name="connsiteX3" fmla="*/ 927100 w 927100"/>
                  <a:gd name="connsiteY3" fmla="*/ 368311 h 381011"/>
                </a:gdLst>
                <a:ahLst/>
                <a:cxnLst>
                  <a:cxn ang="0">
                    <a:pos x="connsiteX0" y="connsiteY0"/>
                  </a:cxn>
                  <a:cxn ang="0">
                    <a:pos x="connsiteX1" y="connsiteY1"/>
                  </a:cxn>
                  <a:cxn ang="0">
                    <a:pos x="connsiteX2" y="connsiteY2"/>
                  </a:cxn>
                  <a:cxn ang="0">
                    <a:pos x="connsiteX3" y="connsiteY3"/>
                  </a:cxn>
                </a:cxnLst>
                <a:rect l="l" t="t" r="r" b="b"/>
                <a:pathLst>
                  <a:path w="927100" h="381011">
                    <a:moveTo>
                      <a:pt x="0" y="381011"/>
                    </a:moveTo>
                    <a:cubicBezTo>
                      <a:pt x="113241" y="274119"/>
                      <a:pt x="-2117" y="2128"/>
                      <a:pt x="457200" y="11"/>
                    </a:cubicBezTo>
                    <a:cubicBezTo>
                      <a:pt x="916517" y="-2106"/>
                      <a:pt x="848783" y="306928"/>
                      <a:pt x="927100" y="368311"/>
                    </a:cubicBezTo>
                    <a:lnTo>
                      <a:pt x="927100" y="368311"/>
                    </a:lnTo>
                  </a:path>
                </a:pathLst>
              </a:custGeom>
              <a:no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42" name="Freeform 41"/>
              <p:cNvSpPr/>
              <p:nvPr/>
            </p:nvSpPr>
            <p:spPr>
              <a:xfrm rot="21248995">
                <a:off x="4576720" y="1473765"/>
                <a:ext cx="456605" cy="271987"/>
              </a:xfrm>
              <a:custGeom>
                <a:avLst/>
                <a:gdLst>
                  <a:gd name="connsiteX0" fmla="*/ 0 w 927100"/>
                  <a:gd name="connsiteY0" fmla="*/ 215916 h 215916"/>
                  <a:gd name="connsiteX1" fmla="*/ 381000 w 927100"/>
                  <a:gd name="connsiteY1" fmla="*/ 16 h 215916"/>
                  <a:gd name="connsiteX2" fmla="*/ 927100 w 927100"/>
                  <a:gd name="connsiteY2" fmla="*/ 203216 h 215916"/>
                  <a:gd name="connsiteX3" fmla="*/ 927100 w 927100"/>
                  <a:gd name="connsiteY3" fmla="*/ 203216 h 215916"/>
                  <a:gd name="connsiteX0" fmla="*/ 0 w 927100"/>
                  <a:gd name="connsiteY0" fmla="*/ 228618 h 228618"/>
                  <a:gd name="connsiteX1" fmla="*/ 495300 w 927100"/>
                  <a:gd name="connsiteY1" fmla="*/ 18 h 228618"/>
                  <a:gd name="connsiteX2" fmla="*/ 927100 w 927100"/>
                  <a:gd name="connsiteY2" fmla="*/ 215918 h 228618"/>
                  <a:gd name="connsiteX3" fmla="*/ 927100 w 927100"/>
                  <a:gd name="connsiteY3" fmla="*/ 215918 h 228618"/>
                  <a:gd name="connsiteX0" fmla="*/ 0 w 927100"/>
                  <a:gd name="connsiteY0" fmla="*/ 229196 h 229196"/>
                  <a:gd name="connsiteX1" fmla="*/ 495300 w 927100"/>
                  <a:gd name="connsiteY1" fmla="*/ 596 h 229196"/>
                  <a:gd name="connsiteX2" fmla="*/ 927100 w 927100"/>
                  <a:gd name="connsiteY2" fmla="*/ 216496 h 229196"/>
                  <a:gd name="connsiteX3" fmla="*/ 927100 w 927100"/>
                  <a:gd name="connsiteY3" fmla="*/ 216496 h 229196"/>
                  <a:gd name="connsiteX0" fmla="*/ 0 w 927100"/>
                  <a:gd name="connsiteY0" fmla="*/ 368600 h 368600"/>
                  <a:gd name="connsiteX1" fmla="*/ 520700 w 927100"/>
                  <a:gd name="connsiteY1" fmla="*/ 300 h 368600"/>
                  <a:gd name="connsiteX2" fmla="*/ 927100 w 927100"/>
                  <a:gd name="connsiteY2" fmla="*/ 355900 h 368600"/>
                  <a:gd name="connsiteX3" fmla="*/ 927100 w 927100"/>
                  <a:gd name="connsiteY3" fmla="*/ 355900 h 368600"/>
                  <a:gd name="connsiteX0" fmla="*/ 0 w 927100"/>
                  <a:gd name="connsiteY0" fmla="*/ 381287 h 381287"/>
                  <a:gd name="connsiteX1" fmla="*/ 457200 w 927100"/>
                  <a:gd name="connsiteY1" fmla="*/ 287 h 381287"/>
                  <a:gd name="connsiteX2" fmla="*/ 927100 w 927100"/>
                  <a:gd name="connsiteY2" fmla="*/ 368587 h 381287"/>
                  <a:gd name="connsiteX3" fmla="*/ 927100 w 927100"/>
                  <a:gd name="connsiteY3" fmla="*/ 368587 h 381287"/>
                  <a:gd name="connsiteX0" fmla="*/ 0 w 927100"/>
                  <a:gd name="connsiteY0" fmla="*/ 381011 h 381011"/>
                  <a:gd name="connsiteX1" fmla="*/ 457200 w 927100"/>
                  <a:gd name="connsiteY1" fmla="*/ 11 h 381011"/>
                  <a:gd name="connsiteX2" fmla="*/ 927100 w 927100"/>
                  <a:gd name="connsiteY2" fmla="*/ 368311 h 381011"/>
                  <a:gd name="connsiteX3" fmla="*/ 927100 w 927100"/>
                  <a:gd name="connsiteY3" fmla="*/ 368311 h 381011"/>
                </a:gdLst>
                <a:ahLst/>
                <a:cxnLst>
                  <a:cxn ang="0">
                    <a:pos x="connsiteX0" y="connsiteY0"/>
                  </a:cxn>
                  <a:cxn ang="0">
                    <a:pos x="connsiteX1" y="connsiteY1"/>
                  </a:cxn>
                  <a:cxn ang="0">
                    <a:pos x="connsiteX2" y="connsiteY2"/>
                  </a:cxn>
                  <a:cxn ang="0">
                    <a:pos x="connsiteX3" y="connsiteY3"/>
                  </a:cxn>
                </a:cxnLst>
                <a:rect l="l" t="t" r="r" b="b"/>
                <a:pathLst>
                  <a:path w="927100" h="381011">
                    <a:moveTo>
                      <a:pt x="0" y="381011"/>
                    </a:moveTo>
                    <a:cubicBezTo>
                      <a:pt x="113241" y="274119"/>
                      <a:pt x="-2117" y="2128"/>
                      <a:pt x="457200" y="11"/>
                    </a:cubicBezTo>
                    <a:cubicBezTo>
                      <a:pt x="916517" y="-2106"/>
                      <a:pt x="848783" y="306928"/>
                      <a:pt x="927100" y="368311"/>
                    </a:cubicBezTo>
                    <a:lnTo>
                      <a:pt x="927100" y="368311"/>
                    </a:lnTo>
                  </a:path>
                </a:pathLst>
              </a:custGeom>
              <a:no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grpSp>
        <p:grpSp>
          <p:nvGrpSpPr>
            <p:cNvPr id="91162" name="Group 32"/>
            <p:cNvGrpSpPr>
              <a:grpSpLocks/>
            </p:cNvGrpSpPr>
            <p:nvPr/>
          </p:nvGrpSpPr>
          <p:grpSpPr bwMode="auto">
            <a:xfrm rot="5640290">
              <a:off x="4268851" y="3200399"/>
              <a:ext cx="822960" cy="457200"/>
              <a:chOff x="4394468" y="1290231"/>
              <a:chExt cx="822960" cy="457200"/>
            </a:xfrm>
          </p:grpSpPr>
          <p:sp>
            <p:nvSpPr>
              <p:cNvPr id="39" name="Freeform 38"/>
              <p:cNvSpPr/>
              <p:nvPr/>
            </p:nvSpPr>
            <p:spPr>
              <a:xfrm rot="21248995">
                <a:off x="4393480" y="1290690"/>
                <a:ext cx="822918" cy="456733"/>
              </a:xfrm>
              <a:custGeom>
                <a:avLst/>
                <a:gdLst>
                  <a:gd name="connsiteX0" fmla="*/ 0 w 927100"/>
                  <a:gd name="connsiteY0" fmla="*/ 215916 h 215916"/>
                  <a:gd name="connsiteX1" fmla="*/ 381000 w 927100"/>
                  <a:gd name="connsiteY1" fmla="*/ 16 h 215916"/>
                  <a:gd name="connsiteX2" fmla="*/ 927100 w 927100"/>
                  <a:gd name="connsiteY2" fmla="*/ 203216 h 215916"/>
                  <a:gd name="connsiteX3" fmla="*/ 927100 w 927100"/>
                  <a:gd name="connsiteY3" fmla="*/ 203216 h 215916"/>
                  <a:gd name="connsiteX0" fmla="*/ 0 w 927100"/>
                  <a:gd name="connsiteY0" fmla="*/ 228618 h 228618"/>
                  <a:gd name="connsiteX1" fmla="*/ 495300 w 927100"/>
                  <a:gd name="connsiteY1" fmla="*/ 18 h 228618"/>
                  <a:gd name="connsiteX2" fmla="*/ 927100 w 927100"/>
                  <a:gd name="connsiteY2" fmla="*/ 215918 h 228618"/>
                  <a:gd name="connsiteX3" fmla="*/ 927100 w 927100"/>
                  <a:gd name="connsiteY3" fmla="*/ 215918 h 228618"/>
                  <a:gd name="connsiteX0" fmla="*/ 0 w 927100"/>
                  <a:gd name="connsiteY0" fmla="*/ 229196 h 229196"/>
                  <a:gd name="connsiteX1" fmla="*/ 495300 w 927100"/>
                  <a:gd name="connsiteY1" fmla="*/ 596 h 229196"/>
                  <a:gd name="connsiteX2" fmla="*/ 927100 w 927100"/>
                  <a:gd name="connsiteY2" fmla="*/ 216496 h 229196"/>
                  <a:gd name="connsiteX3" fmla="*/ 927100 w 927100"/>
                  <a:gd name="connsiteY3" fmla="*/ 216496 h 229196"/>
                  <a:gd name="connsiteX0" fmla="*/ 0 w 927100"/>
                  <a:gd name="connsiteY0" fmla="*/ 368600 h 368600"/>
                  <a:gd name="connsiteX1" fmla="*/ 520700 w 927100"/>
                  <a:gd name="connsiteY1" fmla="*/ 300 h 368600"/>
                  <a:gd name="connsiteX2" fmla="*/ 927100 w 927100"/>
                  <a:gd name="connsiteY2" fmla="*/ 355900 h 368600"/>
                  <a:gd name="connsiteX3" fmla="*/ 927100 w 927100"/>
                  <a:gd name="connsiteY3" fmla="*/ 355900 h 368600"/>
                  <a:gd name="connsiteX0" fmla="*/ 0 w 927100"/>
                  <a:gd name="connsiteY0" fmla="*/ 381287 h 381287"/>
                  <a:gd name="connsiteX1" fmla="*/ 457200 w 927100"/>
                  <a:gd name="connsiteY1" fmla="*/ 287 h 381287"/>
                  <a:gd name="connsiteX2" fmla="*/ 927100 w 927100"/>
                  <a:gd name="connsiteY2" fmla="*/ 368587 h 381287"/>
                  <a:gd name="connsiteX3" fmla="*/ 927100 w 927100"/>
                  <a:gd name="connsiteY3" fmla="*/ 368587 h 381287"/>
                  <a:gd name="connsiteX0" fmla="*/ 0 w 927100"/>
                  <a:gd name="connsiteY0" fmla="*/ 381011 h 381011"/>
                  <a:gd name="connsiteX1" fmla="*/ 457200 w 927100"/>
                  <a:gd name="connsiteY1" fmla="*/ 11 h 381011"/>
                  <a:gd name="connsiteX2" fmla="*/ 927100 w 927100"/>
                  <a:gd name="connsiteY2" fmla="*/ 368311 h 381011"/>
                  <a:gd name="connsiteX3" fmla="*/ 927100 w 927100"/>
                  <a:gd name="connsiteY3" fmla="*/ 368311 h 381011"/>
                </a:gdLst>
                <a:ahLst/>
                <a:cxnLst>
                  <a:cxn ang="0">
                    <a:pos x="connsiteX0" y="connsiteY0"/>
                  </a:cxn>
                  <a:cxn ang="0">
                    <a:pos x="connsiteX1" y="connsiteY1"/>
                  </a:cxn>
                  <a:cxn ang="0">
                    <a:pos x="connsiteX2" y="connsiteY2"/>
                  </a:cxn>
                  <a:cxn ang="0">
                    <a:pos x="connsiteX3" y="connsiteY3"/>
                  </a:cxn>
                </a:cxnLst>
                <a:rect l="l" t="t" r="r" b="b"/>
                <a:pathLst>
                  <a:path w="927100" h="381011">
                    <a:moveTo>
                      <a:pt x="0" y="381011"/>
                    </a:moveTo>
                    <a:cubicBezTo>
                      <a:pt x="113241" y="274119"/>
                      <a:pt x="-2117" y="2128"/>
                      <a:pt x="457200" y="11"/>
                    </a:cubicBezTo>
                    <a:cubicBezTo>
                      <a:pt x="916517" y="-2106"/>
                      <a:pt x="848783" y="306928"/>
                      <a:pt x="927100" y="368311"/>
                    </a:cubicBezTo>
                    <a:lnTo>
                      <a:pt x="927100" y="368311"/>
                    </a:lnTo>
                  </a:path>
                </a:pathLst>
              </a:custGeom>
              <a:no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40" name="Freeform 39"/>
              <p:cNvSpPr/>
              <p:nvPr/>
            </p:nvSpPr>
            <p:spPr>
              <a:xfrm rot="21248995">
                <a:off x="4558469" y="1492361"/>
                <a:ext cx="456605" cy="271987"/>
              </a:xfrm>
              <a:custGeom>
                <a:avLst/>
                <a:gdLst>
                  <a:gd name="connsiteX0" fmla="*/ 0 w 927100"/>
                  <a:gd name="connsiteY0" fmla="*/ 215916 h 215916"/>
                  <a:gd name="connsiteX1" fmla="*/ 381000 w 927100"/>
                  <a:gd name="connsiteY1" fmla="*/ 16 h 215916"/>
                  <a:gd name="connsiteX2" fmla="*/ 927100 w 927100"/>
                  <a:gd name="connsiteY2" fmla="*/ 203216 h 215916"/>
                  <a:gd name="connsiteX3" fmla="*/ 927100 w 927100"/>
                  <a:gd name="connsiteY3" fmla="*/ 203216 h 215916"/>
                  <a:gd name="connsiteX0" fmla="*/ 0 w 927100"/>
                  <a:gd name="connsiteY0" fmla="*/ 228618 h 228618"/>
                  <a:gd name="connsiteX1" fmla="*/ 495300 w 927100"/>
                  <a:gd name="connsiteY1" fmla="*/ 18 h 228618"/>
                  <a:gd name="connsiteX2" fmla="*/ 927100 w 927100"/>
                  <a:gd name="connsiteY2" fmla="*/ 215918 h 228618"/>
                  <a:gd name="connsiteX3" fmla="*/ 927100 w 927100"/>
                  <a:gd name="connsiteY3" fmla="*/ 215918 h 228618"/>
                  <a:gd name="connsiteX0" fmla="*/ 0 w 927100"/>
                  <a:gd name="connsiteY0" fmla="*/ 229196 h 229196"/>
                  <a:gd name="connsiteX1" fmla="*/ 495300 w 927100"/>
                  <a:gd name="connsiteY1" fmla="*/ 596 h 229196"/>
                  <a:gd name="connsiteX2" fmla="*/ 927100 w 927100"/>
                  <a:gd name="connsiteY2" fmla="*/ 216496 h 229196"/>
                  <a:gd name="connsiteX3" fmla="*/ 927100 w 927100"/>
                  <a:gd name="connsiteY3" fmla="*/ 216496 h 229196"/>
                  <a:gd name="connsiteX0" fmla="*/ 0 w 927100"/>
                  <a:gd name="connsiteY0" fmla="*/ 368600 h 368600"/>
                  <a:gd name="connsiteX1" fmla="*/ 520700 w 927100"/>
                  <a:gd name="connsiteY1" fmla="*/ 300 h 368600"/>
                  <a:gd name="connsiteX2" fmla="*/ 927100 w 927100"/>
                  <a:gd name="connsiteY2" fmla="*/ 355900 h 368600"/>
                  <a:gd name="connsiteX3" fmla="*/ 927100 w 927100"/>
                  <a:gd name="connsiteY3" fmla="*/ 355900 h 368600"/>
                  <a:gd name="connsiteX0" fmla="*/ 0 w 927100"/>
                  <a:gd name="connsiteY0" fmla="*/ 381287 h 381287"/>
                  <a:gd name="connsiteX1" fmla="*/ 457200 w 927100"/>
                  <a:gd name="connsiteY1" fmla="*/ 287 h 381287"/>
                  <a:gd name="connsiteX2" fmla="*/ 927100 w 927100"/>
                  <a:gd name="connsiteY2" fmla="*/ 368587 h 381287"/>
                  <a:gd name="connsiteX3" fmla="*/ 927100 w 927100"/>
                  <a:gd name="connsiteY3" fmla="*/ 368587 h 381287"/>
                  <a:gd name="connsiteX0" fmla="*/ 0 w 927100"/>
                  <a:gd name="connsiteY0" fmla="*/ 381011 h 381011"/>
                  <a:gd name="connsiteX1" fmla="*/ 457200 w 927100"/>
                  <a:gd name="connsiteY1" fmla="*/ 11 h 381011"/>
                  <a:gd name="connsiteX2" fmla="*/ 927100 w 927100"/>
                  <a:gd name="connsiteY2" fmla="*/ 368311 h 381011"/>
                  <a:gd name="connsiteX3" fmla="*/ 927100 w 927100"/>
                  <a:gd name="connsiteY3" fmla="*/ 368311 h 381011"/>
                </a:gdLst>
                <a:ahLst/>
                <a:cxnLst>
                  <a:cxn ang="0">
                    <a:pos x="connsiteX0" y="connsiteY0"/>
                  </a:cxn>
                  <a:cxn ang="0">
                    <a:pos x="connsiteX1" y="connsiteY1"/>
                  </a:cxn>
                  <a:cxn ang="0">
                    <a:pos x="connsiteX2" y="connsiteY2"/>
                  </a:cxn>
                  <a:cxn ang="0">
                    <a:pos x="connsiteX3" y="connsiteY3"/>
                  </a:cxn>
                </a:cxnLst>
                <a:rect l="l" t="t" r="r" b="b"/>
                <a:pathLst>
                  <a:path w="927100" h="381011">
                    <a:moveTo>
                      <a:pt x="0" y="381011"/>
                    </a:moveTo>
                    <a:cubicBezTo>
                      <a:pt x="113241" y="274119"/>
                      <a:pt x="-2117" y="2128"/>
                      <a:pt x="457200" y="11"/>
                    </a:cubicBezTo>
                    <a:cubicBezTo>
                      <a:pt x="916517" y="-2106"/>
                      <a:pt x="848783" y="306928"/>
                      <a:pt x="927100" y="368311"/>
                    </a:cubicBezTo>
                    <a:lnTo>
                      <a:pt x="927100" y="368311"/>
                    </a:lnTo>
                  </a:path>
                </a:pathLst>
              </a:custGeom>
              <a:no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grpSp>
        <p:sp>
          <p:nvSpPr>
            <p:cNvPr id="91163" name="TextBox 33"/>
            <p:cNvSpPr txBox="1">
              <a:spLocks noChangeArrowheads="1"/>
            </p:cNvSpPr>
            <p:nvPr/>
          </p:nvSpPr>
          <p:spPr bwMode="auto">
            <a:xfrm rot="-724589">
              <a:off x="1907404" y="823786"/>
              <a:ext cx="1086242" cy="6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799"/>
                <a:t>P &amp; S</a:t>
              </a:r>
            </a:p>
          </p:txBody>
        </p:sp>
        <p:sp>
          <p:nvSpPr>
            <p:cNvPr id="91164" name="TextBox 34"/>
            <p:cNvSpPr txBox="1">
              <a:spLocks noChangeArrowheads="1"/>
            </p:cNvSpPr>
            <p:nvPr/>
          </p:nvSpPr>
          <p:spPr bwMode="auto">
            <a:xfrm>
              <a:off x="4535940" y="1849489"/>
              <a:ext cx="490260" cy="6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799"/>
                <a:t>P</a:t>
              </a:r>
            </a:p>
          </p:txBody>
        </p:sp>
        <p:sp>
          <p:nvSpPr>
            <p:cNvPr id="91165" name="TextBox 35"/>
            <p:cNvSpPr txBox="1">
              <a:spLocks noChangeArrowheads="1"/>
            </p:cNvSpPr>
            <p:nvPr/>
          </p:nvSpPr>
          <p:spPr bwMode="auto">
            <a:xfrm>
              <a:off x="4980216" y="3288903"/>
              <a:ext cx="490260" cy="6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799"/>
                <a:t>P</a:t>
              </a:r>
            </a:p>
          </p:txBody>
        </p:sp>
        <p:sp>
          <p:nvSpPr>
            <p:cNvPr id="91166" name="TextBox 36"/>
            <p:cNvSpPr txBox="1">
              <a:spLocks noChangeArrowheads="1"/>
            </p:cNvSpPr>
            <p:nvPr/>
          </p:nvSpPr>
          <p:spPr bwMode="auto">
            <a:xfrm>
              <a:off x="4449390" y="4750498"/>
              <a:ext cx="490260" cy="6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799"/>
                <a:t>P</a:t>
              </a:r>
            </a:p>
          </p:txBody>
        </p:sp>
        <p:sp>
          <p:nvSpPr>
            <p:cNvPr id="91167" name="TextBox 37"/>
            <p:cNvSpPr txBox="1">
              <a:spLocks noChangeArrowheads="1"/>
            </p:cNvSpPr>
            <p:nvPr/>
          </p:nvSpPr>
          <p:spPr bwMode="auto">
            <a:xfrm>
              <a:off x="569579" y="3249117"/>
              <a:ext cx="847227" cy="60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799"/>
                <a:t>EQ!</a:t>
              </a:r>
            </a:p>
          </p:txBody>
        </p:sp>
      </p:grpSp>
      <p:sp>
        <p:nvSpPr>
          <p:cNvPr id="65" name="Line Callout 1 (Accent Bar) 64"/>
          <p:cNvSpPr/>
          <p:nvPr/>
        </p:nvSpPr>
        <p:spPr>
          <a:xfrm>
            <a:off x="3580467" y="5144641"/>
            <a:ext cx="3656648" cy="645944"/>
          </a:xfrm>
          <a:prstGeom prst="accentCallout1">
            <a:avLst>
              <a:gd name="adj1" fmla="val 18750"/>
              <a:gd name="adj2" fmla="val -8333"/>
              <a:gd name="adj3" fmla="val -198865"/>
              <a:gd name="adj4" fmla="val -89231"/>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Inner Core</a:t>
            </a:r>
          </a:p>
        </p:txBody>
      </p:sp>
    </p:spTree>
    <p:extLst>
      <p:ext uri="{BB962C8B-B14F-4D97-AF65-F5344CB8AC3E}">
        <p14:creationId xmlns:p14="http://schemas.microsoft.com/office/powerpoint/2010/main" val="407252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0012"/>
            <a:ext cx="2785337" cy="555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Callout 1 (Accent Bar) 12"/>
          <p:cNvSpPr/>
          <p:nvPr/>
        </p:nvSpPr>
        <p:spPr>
          <a:xfrm>
            <a:off x="3580467" y="600812"/>
            <a:ext cx="3656648" cy="645945"/>
          </a:xfrm>
          <a:prstGeom prst="accentCallout1">
            <a:avLst>
              <a:gd name="adj1" fmla="val 18750"/>
              <a:gd name="adj2" fmla="val -8333"/>
              <a:gd name="adj3" fmla="val 129870"/>
              <a:gd name="adj4" fmla="val -44911"/>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002060"/>
                </a:solidFill>
              </a:rPr>
              <a:t>Crust (Continental &amp; Oceanic)</a:t>
            </a:r>
          </a:p>
        </p:txBody>
      </p:sp>
      <p:sp>
        <p:nvSpPr>
          <p:cNvPr id="14" name="Line Callout 1 (Accent Bar) 13"/>
          <p:cNvSpPr/>
          <p:nvPr/>
        </p:nvSpPr>
        <p:spPr>
          <a:xfrm>
            <a:off x="3580467" y="1372136"/>
            <a:ext cx="3656648" cy="645945"/>
          </a:xfrm>
          <a:prstGeom prst="accentCallout1">
            <a:avLst>
              <a:gd name="adj1" fmla="val 18750"/>
              <a:gd name="adj2" fmla="val -8333"/>
              <a:gd name="adj3" fmla="val 102574"/>
              <a:gd name="adj4" fmla="val -335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1"/>
                </a:solidFill>
              </a:rPr>
              <a:t>Lithosphere</a:t>
            </a:r>
          </a:p>
        </p:txBody>
      </p:sp>
      <p:sp>
        <p:nvSpPr>
          <p:cNvPr id="15" name="Line Callout 1 (Accent Bar) 14"/>
          <p:cNvSpPr/>
          <p:nvPr/>
        </p:nvSpPr>
        <p:spPr>
          <a:xfrm>
            <a:off x="3580467" y="2594193"/>
            <a:ext cx="3656648" cy="645945"/>
          </a:xfrm>
          <a:prstGeom prst="accentCallout1">
            <a:avLst>
              <a:gd name="adj1" fmla="val 18750"/>
              <a:gd name="adj2" fmla="val -8333"/>
              <a:gd name="adj3" fmla="val 102574"/>
              <a:gd name="adj4" fmla="val -33508"/>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Asthenosphere</a:t>
            </a:r>
          </a:p>
        </p:txBody>
      </p:sp>
      <p:sp>
        <p:nvSpPr>
          <p:cNvPr id="16" name="Line Callout 1 (Accent Bar) 15"/>
          <p:cNvSpPr/>
          <p:nvPr/>
        </p:nvSpPr>
        <p:spPr>
          <a:xfrm>
            <a:off x="3580467" y="3392497"/>
            <a:ext cx="3656648" cy="645944"/>
          </a:xfrm>
          <a:prstGeom prst="accentCallout1">
            <a:avLst>
              <a:gd name="adj1" fmla="val 18750"/>
              <a:gd name="adj2" fmla="val -8333"/>
              <a:gd name="adj3" fmla="val 57908"/>
              <a:gd name="adj4" fmla="val -48859"/>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Mesosphere</a:t>
            </a:r>
          </a:p>
        </p:txBody>
      </p:sp>
      <p:sp>
        <p:nvSpPr>
          <p:cNvPr id="17" name="Line Callout 1 (Accent Bar) 16"/>
          <p:cNvSpPr/>
          <p:nvPr/>
        </p:nvSpPr>
        <p:spPr>
          <a:xfrm>
            <a:off x="3580467" y="4382839"/>
            <a:ext cx="3656648" cy="645944"/>
          </a:xfrm>
          <a:prstGeom prst="accentCallout1">
            <a:avLst>
              <a:gd name="adj1" fmla="val 18750"/>
              <a:gd name="adj2" fmla="val -8333"/>
              <a:gd name="adj3" fmla="val -78570"/>
              <a:gd name="adj4" fmla="val -64648"/>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Outer Core</a:t>
            </a:r>
          </a:p>
        </p:txBody>
      </p:sp>
      <p:sp>
        <p:nvSpPr>
          <p:cNvPr id="19" name="Double Wave 18"/>
          <p:cNvSpPr/>
          <p:nvPr/>
        </p:nvSpPr>
        <p:spPr>
          <a:xfrm>
            <a:off x="3580467" y="2130764"/>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err="1"/>
              <a:t>Mohorovičić</a:t>
            </a:r>
            <a:r>
              <a:rPr lang="en-US" sz="1799" dirty="0"/>
              <a:t> discontinuity</a:t>
            </a:r>
          </a:p>
        </p:txBody>
      </p:sp>
      <p:sp>
        <p:nvSpPr>
          <p:cNvPr id="20" name="Double Wave 19"/>
          <p:cNvSpPr/>
          <p:nvPr/>
        </p:nvSpPr>
        <p:spPr>
          <a:xfrm>
            <a:off x="3580467" y="3121106"/>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t>Transition zone</a:t>
            </a:r>
          </a:p>
        </p:txBody>
      </p:sp>
      <p:sp>
        <p:nvSpPr>
          <p:cNvPr id="12" name="Rectangle 11"/>
          <p:cNvSpPr/>
          <p:nvPr/>
        </p:nvSpPr>
        <p:spPr>
          <a:xfrm>
            <a:off x="3199566" y="418297"/>
            <a:ext cx="4189909" cy="4658099"/>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11" name="Line Callout 1 (Accent Bar) 10"/>
          <p:cNvSpPr/>
          <p:nvPr/>
        </p:nvSpPr>
        <p:spPr>
          <a:xfrm>
            <a:off x="8151276" y="650012"/>
            <a:ext cx="3809008" cy="5826194"/>
          </a:xfrm>
          <a:prstGeom prst="accentCallout1">
            <a:avLst>
              <a:gd name="adj1" fmla="val 18750"/>
              <a:gd name="adj2" fmla="val -8333"/>
              <a:gd name="adj3" fmla="val 69105"/>
              <a:gd name="adj4" fmla="val -23034"/>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2799" b="1" u="sng" dirty="0">
                <a:solidFill>
                  <a:schemeClr val="tx2"/>
                </a:solidFill>
              </a:rPr>
              <a:t>Core:  Inner Core</a:t>
            </a:r>
          </a:p>
          <a:p>
            <a:pPr>
              <a:defRPr/>
            </a:pPr>
            <a:endParaRPr lang="en-US" sz="1799" dirty="0">
              <a:solidFill>
                <a:schemeClr val="tx2"/>
              </a:solidFill>
            </a:endParaRPr>
          </a:p>
          <a:p>
            <a:pPr>
              <a:defRPr/>
            </a:pPr>
            <a:r>
              <a:rPr lang="en-US" sz="1799" b="1" dirty="0">
                <a:solidFill>
                  <a:schemeClr val="tx2"/>
                </a:solidFill>
              </a:rPr>
              <a:t>Temperature</a:t>
            </a:r>
            <a:r>
              <a:rPr lang="en-US" sz="1799" dirty="0">
                <a:solidFill>
                  <a:schemeClr val="tx2"/>
                </a:solidFill>
              </a:rPr>
              <a:t>:  </a:t>
            </a:r>
            <a:br>
              <a:rPr lang="en-US" sz="1799" dirty="0">
                <a:solidFill>
                  <a:schemeClr val="tx2"/>
                </a:solidFill>
              </a:rPr>
            </a:br>
            <a:r>
              <a:rPr lang="en-US" sz="1799" dirty="0">
                <a:solidFill>
                  <a:schemeClr val="tx2"/>
                </a:solidFill>
              </a:rPr>
              <a:t>+5,700 K (5,430 °C; 9,800 °F)</a:t>
            </a:r>
          </a:p>
          <a:p>
            <a:pPr>
              <a:defRPr/>
            </a:pPr>
            <a:endParaRPr lang="en-US" sz="1799" dirty="0">
              <a:solidFill>
                <a:schemeClr val="tx2"/>
              </a:solidFill>
            </a:endParaRPr>
          </a:p>
          <a:p>
            <a:pPr>
              <a:defRPr/>
            </a:pPr>
            <a:r>
              <a:rPr lang="en-US" sz="1799" b="1" dirty="0">
                <a:solidFill>
                  <a:schemeClr val="tx2"/>
                </a:solidFill>
              </a:rPr>
              <a:t>Density</a:t>
            </a:r>
            <a:r>
              <a:rPr lang="en-US" sz="1799" dirty="0">
                <a:solidFill>
                  <a:schemeClr val="tx2"/>
                </a:solidFill>
              </a:rPr>
              <a:t>:  12.8 – 13.1 g/cc</a:t>
            </a:r>
          </a:p>
          <a:p>
            <a:pPr>
              <a:defRPr/>
            </a:pPr>
            <a:endParaRPr lang="en-US" sz="1799" dirty="0">
              <a:solidFill>
                <a:schemeClr val="tx2"/>
              </a:solidFill>
            </a:endParaRPr>
          </a:p>
          <a:p>
            <a:pPr>
              <a:defRPr/>
            </a:pPr>
            <a:r>
              <a:rPr lang="en-US" sz="1799" b="1" dirty="0">
                <a:solidFill>
                  <a:schemeClr val="tx2"/>
                </a:solidFill>
              </a:rPr>
              <a:t>Composition</a:t>
            </a:r>
            <a:r>
              <a:rPr lang="en-US" sz="1799" dirty="0">
                <a:solidFill>
                  <a:schemeClr val="tx2"/>
                </a:solidFill>
              </a:rPr>
              <a:t>:  Solid (?) Iron &amp; Nickel</a:t>
            </a:r>
          </a:p>
          <a:p>
            <a:pPr>
              <a:defRPr/>
            </a:pPr>
            <a:endParaRPr lang="en-US" sz="1799" dirty="0">
              <a:solidFill>
                <a:schemeClr val="tx2"/>
              </a:solidFill>
            </a:endParaRPr>
          </a:p>
          <a:p>
            <a:pPr>
              <a:defRPr/>
            </a:pPr>
            <a:r>
              <a:rPr lang="en-US" sz="1799" dirty="0">
                <a:solidFill>
                  <a:schemeClr val="tx2"/>
                </a:solidFill>
              </a:rPr>
              <a:t>Responsible for Earth’s magnetic field</a:t>
            </a:r>
          </a:p>
          <a:p>
            <a:pPr>
              <a:defRPr/>
            </a:pPr>
            <a:endParaRPr lang="en-US" sz="1799" dirty="0">
              <a:solidFill>
                <a:schemeClr val="tx2"/>
              </a:solidFill>
            </a:endParaRPr>
          </a:p>
        </p:txBody>
      </p:sp>
      <p:pic>
        <p:nvPicPr>
          <p:cNvPr id="93196" name="Picture 8" descr="http://science1.nasa.gov/media/medialibrary/2003/12/22/29dec_magneticfield_resources/world-p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3105" y="3714676"/>
            <a:ext cx="2685351" cy="258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Callout 1 (Accent Bar) 20"/>
          <p:cNvSpPr/>
          <p:nvPr/>
        </p:nvSpPr>
        <p:spPr>
          <a:xfrm>
            <a:off x="3580467" y="5144641"/>
            <a:ext cx="3656648" cy="645944"/>
          </a:xfrm>
          <a:prstGeom prst="accentCallout1">
            <a:avLst>
              <a:gd name="adj1" fmla="val 18750"/>
              <a:gd name="adj2" fmla="val -8333"/>
              <a:gd name="adj3" fmla="val -198865"/>
              <a:gd name="adj4" fmla="val -89231"/>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Inner Core</a:t>
            </a:r>
          </a:p>
        </p:txBody>
      </p:sp>
    </p:spTree>
    <p:extLst>
      <p:ext uri="{BB962C8B-B14F-4D97-AF65-F5344CB8AC3E}">
        <p14:creationId xmlns:p14="http://schemas.microsoft.com/office/powerpoint/2010/main" val="188755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0012"/>
            <a:ext cx="2785337" cy="555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Callout 1 (Accent Bar) 12"/>
          <p:cNvSpPr/>
          <p:nvPr/>
        </p:nvSpPr>
        <p:spPr>
          <a:xfrm>
            <a:off x="3580467" y="600812"/>
            <a:ext cx="3656648" cy="645945"/>
          </a:xfrm>
          <a:prstGeom prst="accentCallout1">
            <a:avLst>
              <a:gd name="adj1" fmla="val 18750"/>
              <a:gd name="adj2" fmla="val -8333"/>
              <a:gd name="adj3" fmla="val 129870"/>
              <a:gd name="adj4" fmla="val -44911"/>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002060"/>
                </a:solidFill>
              </a:rPr>
              <a:t>Crust (Continental &amp; Oceanic)</a:t>
            </a:r>
          </a:p>
        </p:txBody>
      </p:sp>
      <p:sp>
        <p:nvSpPr>
          <p:cNvPr id="14" name="Line Callout 1 (Accent Bar) 13"/>
          <p:cNvSpPr/>
          <p:nvPr/>
        </p:nvSpPr>
        <p:spPr>
          <a:xfrm>
            <a:off x="3580467" y="1372136"/>
            <a:ext cx="3656648" cy="645945"/>
          </a:xfrm>
          <a:prstGeom prst="accentCallout1">
            <a:avLst>
              <a:gd name="adj1" fmla="val 18750"/>
              <a:gd name="adj2" fmla="val -8333"/>
              <a:gd name="adj3" fmla="val 102574"/>
              <a:gd name="adj4" fmla="val -335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1"/>
                </a:solidFill>
              </a:rPr>
              <a:t>Lithosphere</a:t>
            </a:r>
          </a:p>
        </p:txBody>
      </p:sp>
      <p:sp>
        <p:nvSpPr>
          <p:cNvPr id="15" name="Line Callout 1 (Accent Bar) 14"/>
          <p:cNvSpPr/>
          <p:nvPr/>
        </p:nvSpPr>
        <p:spPr>
          <a:xfrm>
            <a:off x="3580467" y="2594193"/>
            <a:ext cx="3656648" cy="645945"/>
          </a:xfrm>
          <a:prstGeom prst="accentCallout1">
            <a:avLst>
              <a:gd name="adj1" fmla="val 18750"/>
              <a:gd name="adj2" fmla="val -8333"/>
              <a:gd name="adj3" fmla="val 102574"/>
              <a:gd name="adj4" fmla="val -33508"/>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Asthenosphere</a:t>
            </a:r>
          </a:p>
        </p:txBody>
      </p:sp>
      <p:sp>
        <p:nvSpPr>
          <p:cNvPr id="16" name="Line Callout 1 (Accent Bar) 15"/>
          <p:cNvSpPr/>
          <p:nvPr/>
        </p:nvSpPr>
        <p:spPr>
          <a:xfrm>
            <a:off x="3580467" y="3392497"/>
            <a:ext cx="3656648" cy="645944"/>
          </a:xfrm>
          <a:prstGeom prst="accentCallout1">
            <a:avLst>
              <a:gd name="adj1" fmla="val 18750"/>
              <a:gd name="adj2" fmla="val -8333"/>
              <a:gd name="adj3" fmla="val 57908"/>
              <a:gd name="adj4" fmla="val -48859"/>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Mesosphere</a:t>
            </a:r>
          </a:p>
        </p:txBody>
      </p:sp>
      <p:sp>
        <p:nvSpPr>
          <p:cNvPr id="17" name="Line Callout 1 (Accent Bar) 16"/>
          <p:cNvSpPr/>
          <p:nvPr/>
        </p:nvSpPr>
        <p:spPr>
          <a:xfrm>
            <a:off x="3580467" y="4382839"/>
            <a:ext cx="3656648" cy="645944"/>
          </a:xfrm>
          <a:prstGeom prst="accentCallout1">
            <a:avLst>
              <a:gd name="adj1" fmla="val 18750"/>
              <a:gd name="adj2" fmla="val -8333"/>
              <a:gd name="adj3" fmla="val -78570"/>
              <a:gd name="adj4" fmla="val -64648"/>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Outer Core</a:t>
            </a:r>
          </a:p>
        </p:txBody>
      </p:sp>
      <p:sp>
        <p:nvSpPr>
          <p:cNvPr id="19" name="Double Wave 18"/>
          <p:cNvSpPr/>
          <p:nvPr/>
        </p:nvSpPr>
        <p:spPr>
          <a:xfrm>
            <a:off x="3580467" y="2130764"/>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err="1"/>
              <a:t>Mohorovičić</a:t>
            </a:r>
            <a:r>
              <a:rPr lang="en-US" sz="1799" dirty="0"/>
              <a:t> discontinuity</a:t>
            </a:r>
          </a:p>
        </p:txBody>
      </p:sp>
      <p:sp>
        <p:nvSpPr>
          <p:cNvPr id="20" name="Double Wave 19"/>
          <p:cNvSpPr/>
          <p:nvPr/>
        </p:nvSpPr>
        <p:spPr>
          <a:xfrm>
            <a:off x="3580467" y="3121106"/>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t>Transition zone</a:t>
            </a:r>
          </a:p>
        </p:txBody>
      </p:sp>
      <p:sp>
        <p:nvSpPr>
          <p:cNvPr id="12" name="Rectangle 11"/>
          <p:cNvSpPr/>
          <p:nvPr/>
        </p:nvSpPr>
        <p:spPr>
          <a:xfrm>
            <a:off x="3199566" y="418297"/>
            <a:ext cx="4189909" cy="4658099"/>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11" name="Line Callout 1 (Accent Bar) 10"/>
          <p:cNvSpPr/>
          <p:nvPr/>
        </p:nvSpPr>
        <p:spPr>
          <a:xfrm>
            <a:off x="8151276" y="650012"/>
            <a:ext cx="3809008" cy="5826194"/>
          </a:xfrm>
          <a:prstGeom prst="accentCallout1">
            <a:avLst>
              <a:gd name="adj1" fmla="val 18750"/>
              <a:gd name="adj2" fmla="val -8333"/>
              <a:gd name="adj3" fmla="val 69105"/>
              <a:gd name="adj4" fmla="val -23034"/>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2799" b="1" u="sng" dirty="0">
                <a:solidFill>
                  <a:schemeClr val="tx2"/>
                </a:solidFill>
              </a:rPr>
              <a:t>Core:</a:t>
            </a:r>
          </a:p>
          <a:p>
            <a:pPr>
              <a:defRPr/>
            </a:pPr>
            <a:endParaRPr lang="en-US" sz="1799" dirty="0">
              <a:solidFill>
                <a:schemeClr val="tx2"/>
              </a:solidFill>
            </a:endParaRPr>
          </a:p>
          <a:p>
            <a:pPr>
              <a:defRPr/>
            </a:pPr>
            <a:r>
              <a:rPr lang="en-US" sz="1999" b="1" u="sng" dirty="0">
                <a:solidFill>
                  <a:schemeClr val="tx2"/>
                </a:solidFill>
              </a:rPr>
              <a:t>Magnetic Reversals</a:t>
            </a:r>
          </a:p>
          <a:p>
            <a:pPr>
              <a:defRPr/>
            </a:pPr>
            <a:endParaRPr lang="en-US" sz="1999" b="1" u="sng" dirty="0">
              <a:solidFill>
                <a:schemeClr val="tx2"/>
              </a:solidFill>
            </a:endParaRPr>
          </a:p>
          <a:p>
            <a:pPr>
              <a:defRPr/>
            </a:pPr>
            <a:r>
              <a:rPr lang="en-US" sz="1799" b="1" dirty="0">
                <a:solidFill>
                  <a:schemeClr val="tx2"/>
                </a:solidFill>
              </a:rPr>
              <a:t>Computer models</a:t>
            </a:r>
            <a:r>
              <a:rPr lang="en-US" sz="1799" dirty="0">
                <a:solidFill>
                  <a:schemeClr val="tx2"/>
                </a:solidFill>
              </a:rPr>
              <a:t>:  </a:t>
            </a:r>
          </a:p>
          <a:p>
            <a:pPr>
              <a:defRPr/>
            </a:pPr>
            <a:r>
              <a:rPr lang="en-US" sz="1799" dirty="0">
                <a:solidFill>
                  <a:schemeClr val="tx2"/>
                </a:solidFill>
              </a:rPr>
              <a:t>reversal likely when magnetic field lines don’t match up</a:t>
            </a:r>
          </a:p>
          <a:p>
            <a:pPr>
              <a:defRPr/>
            </a:pPr>
            <a:endParaRPr lang="en-US" sz="1799" dirty="0">
              <a:solidFill>
                <a:schemeClr val="tx2"/>
              </a:solidFill>
            </a:endParaRPr>
          </a:p>
          <a:p>
            <a:pPr>
              <a:defRPr/>
            </a:pPr>
            <a:r>
              <a:rPr lang="en-US" sz="1799" b="1" dirty="0">
                <a:solidFill>
                  <a:schemeClr val="tx2"/>
                </a:solidFill>
              </a:rPr>
              <a:t>Mathematical models</a:t>
            </a:r>
            <a:r>
              <a:rPr lang="en-US" sz="1799" dirty="0">
                <a:solidFill>
                  <a:schemeClr val="tx2"/>
                </a:solidFill>
              </a:rPr>
              <a:t>:  </a:t>
            </a:r>
          </a:p>
          <a:p>
            <a:pPr>
              <a:defRPr/>
            </a:pPr>
            <a:r>
              <a:rPr lang="en-US" sz="1799" dirty="0">
                <a:solidFill>
                  <a:schemeClr val="tx2"/>
                </a:solidFill>
              </a:rPr>
              <a:t>suggest the opposite</a:t>
            </a:r>
          </a:p>
          <a:p>
            <a:pPr>
              <a:defRPr/>
            </a:pPr>
            <a:endParaRPr lang="en-US" sz="1799" dirty="0">
              <a:solidFill>
                <a:schemeClr val="tx2"/>
              </a:solidFill>
            </a:endParaRPr>
          </a:p>
          <a:p>
            <a:pPr>
              <a:defRPr/>
            </a:pPr>
            <a:r>
              <a:rPr lang="en-US" sz="1799" b="1" dirty="0">
                <a:solidFill>
                  <a:schemeClr val="tx2"/>
                </a:solidFill>
              </a:rPr>
              <a:t>Other factors:</a:t>
            </a:r>
          </a:p>
          <a:p>
            <a:pPr>
              <a:defRPr/>
            </a:pPr>
            <a:r>
              <a:rPr lang="en-US" sz="1799" dirty="0">
                <a:solidFill>
                  <a:schemeClr val="tx2"/>
                </a:solidFill>
              </a:rPr>
              <a:t>Rapid changes in the churning of the liquid of the outer core can weaken the Earth’s magnetic field.</a:t>
            </a:r>
          </a:p>
          <a:p>
            <a:pPr>
              <a:defRPr/>
            </a:pPr>
            <a:endParaRPr lang="en-US" sz="1799" dirty="0">
              <a:solidFill>
                <a:schemeClr val="tx2"/>
              </a:solidFill>
            </a:endParaRPr>
          </a:p>
        </p:txBody>
      </p:sp>
      <p:sp>
        <p:nvSpPr>
          <p:cNvPr id="21" name="Line Callout 1 (Accent Bar) 20"/>
          <p:cNvSpPr/>
          <p:nvPr/>
        </p:nvSpPr>
        <p:spPr>
          <a:xfrm>
            <a:off x="3580467" y="5144641"/>
            <a:ext cx="3656648" cy="645944"/>
          </a:xfrm>
          <a:prstGeom prst="accentCallout1">
            <a:avLst>
              <a:gd name="adj1" fmla="val 18750"/>
              <a:gd name="adj2" fmla="val -8333"/>
              <a:gd name="adj3" fmla="val -198865"/>
              <a:gd name="adj4" fmla="val -89231"/>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Inner Core</a:t>
            </a:r>
          </a:p>
        </p:txBody>
      </p:sp>
    </p:spTree>
    <p:extLst>
      <p:ext uri="{BB962C8B-B14F-4D97-AF65-F5344CB8AC3E}">
        <p14:creationId xmlns:p14="http://schemas.microsoft.com/office/powerpoint/2010/main" val="268215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080" y="594464"/>
            <a:ext cx="3199567" cy="1120483"/>
          </a:xfrm>
        </p:spPr>
        <p:txBody>
          <a:bodyPr/>
          <a:lstStyle/>
          <a:p>
            <a:pPr>
              <a:defRPr/>
            </a:pPr>
            <a:r>
              <a:rPr lang="en-US" dirty="0" smtClean="0"/>
              <a:t>The Theory of Plate Tectonics</a:t>
            </a:r>
            <a:endParaRPr lang="en-US" dirty="0"/>
          </a:p>
        </p:txBody>
      </p:sp>
      <p:sp>
        <p:nvSpPr>
          <p:cNvPr id="5" name="Text Placeholder 4"/>
          <p:cNvSpPr>
            <a:spLocks noGrp="1"/>
          </p:cNvSpPr>
          <p:nvPr>
            <p:ph idx="1"/>
          </p:nvPr>
        </p:nvSpPr>
        <p:spPr>
          <a:xfrm>
            <a:off x="4799350" y="4719302"/>
            <a:ext cx="6491184" cy="1972748"/>
          </a:xfrm>
        </p:spPr>
        <p:txBody>
          <a:bodyPr rtlCol="0">
            <a:normAutofit/>
          </a:bodyPr>
          <a:lstStyle/>
          <a:p>
            <a:pPr>
              <a:defRPr/>
            </a:pPr>
            <a:r>
              <a:rPr lang="en-US" dirty="0">
                <a:solidFill>
                  <a:schemeClr val="tx1">
                    <a:lumMod val="75000"/>
                    <a:lumOff val="25000"/>
                  </a:schemeClr>
                </a:solidFill>
              </a:rPr>
              <a:t>Synthesis of </a:t>
            </a:r>
            <a:endParaRPr lang="en-US" dirty="0" smtClean="0">
              <a:solidFill>
                <a:schemeClr val="tx1">
                  <a:lumMod val="75000"/>
                  <a:lumOff val="25000"/>
                </a:schemeClr>
              </a:solidFill>
            </a:endParaRPr>
          </a:p>
          <a:p>
            <a:pPr marL="914126" indent="-457063">
              <a:buFont typeface="+mj-lt"/>
              <a:buAutoNum type="arabicPeriod"/>
              <a:defRPr/>
            </a:pPr>
            <a:r>
              <a:rPr lang="en-US" dirty="0" smtClean="0">
                <a:solidFill>
                  <a:schemeClr val="tx1">
                    <a:lumMod val="75000"/>
                    <a:lumOff val="25000"/>
                  </a:schemeClr>
                </a:solidFill>
              </a:rPr>
              <a:t>Continental </a:t>
            </a:r>
            <a:r>
              <a:rPr lang="en-US" dirty="0">
                <a:solidFill>
                  <a:schemeClr val="tx1">
                    <a:lumMod val="75000"/>
                    <a:lumOff val="25000"/>
                  </a:schemeClr>
                </a:solidFill>
              </a:rPr>
              <a:t>Drift, </a:t>
            </a:r>
            <a:endParaRPr lang="en-US" dirty="0" smtClean="0">
              <a:solidFill>
                <a:schemeClr val="tx1">
                  <a:lumMod val="75000"/>
                  <a:lumOff val="25000"/>
                </a:schemeClr>
              </a:solidFill>
            </a:endParaRPr>
          </a:p>
          <a:p>
            <a:pPr marL="914126" indent="-457063">
              <a:buFont typeface="+mj-lt"/>
              <a:buAutoNum type="arabicPeriod"/>
              <a:defRPr/>
            </a:pPr>
            <a:r>
              <a:rPr lang="en-US" dirty="0" smtClean="0">
                <a:solidFill>
                  <a:schemeClr val="tx1">
                    <a:lumMod val="75000"/>
                    <a:lumOff val="25000"/>
                  </a:schemeClr>
                </a:solidFill>
              </a:rPr>
              <a:t>Sea </a:t>
            </a:r>
            <a:r>
              <a:rPr lang="en-US" dirty="0">
                <a:solidFill>
                  <a:schemeClr val="tx1">
                    <a:lumMod val="75000"/>
                    <a:lumOff val="25000"/>
                  </a:schemeClr>
                </a:solidFill>
              </a:rPr>
              <a:t>Floor Spreading &amp; </a:t>
            </a:r>
            <a:endParaRPr lang="en-US" dirty="0" smtClean="0">
              <a:solidFill>
                <a:schemeClr val="tx1">
                  <a:lumMod val="75000"/>
                  <a:lumOff val="25000"/>
                </a:schemeClr>
              </a:solidFill>
            </a:endParaRPr>
          </a:p>
          <a:p>
            <a:pPr marL="914126" indent="-457063">
              <a:buFont typeface="+mj-lt"/>
              <a:buAutoNum type="arabicPeriod"/>
              <a:defRPr/>
            </a:pPr>
            <a:r>
              <a:rPr lang="en-US" dirty="0" err="1" smtClean="0">
                <a:solidFill>
                  <a:schemeClr val="tx1">
                    <a:lumMod val="75000"/>
                    <a:lumOff val="25000"/>
                  </a:schemeClr>
                </a:solidFill>
              </a:rPr>
              <a:t>Paleomagnetism</a:t>
            </a:r>
            <a:endParaRPr lang="en-US" dirty="0">
              <a:solidFill>
                <a:schemeClr val="tx1">
                  <a:lumMod val="75000"/>
                  <a:lumOff val="25000"/>
                </a:schemeClr>
              </a:solidFill>
            </a:endParaRPr>
          </a:p>
          <a:p>
            <a:pPr>
              <a:defRPr/>
            </a:pPr>
            <a:endParaRPr lang="en-US" dirty="0">
              <a:solidFill>
                <a:schemeClr val="tx1">
                  <a:lumMod val="75000"/>
                  <a:lumOff val="25000"/>
                </a:schemeClr>
              </a:solidFill>
            </a:endParaRPr>
          </a:p>
        </p:txBody>
      </p:sp>
      <p:sp>
        <p:nvSpPr>
          <p:cNvPr id="24" name="Text Placeholder 23"/>
          <p:cNvSpPr>
            <a:spLocks noGrp="1"/>
          </p:cNvSpPr>
          <p:nvPr>
            <p:ph type="body" sz="half" idx="2"/>
          </p:nvPr>
        </p:nvSpPr>
        <p:spPr>
          <a:xfrm>
            <a:off x="457080" y="1968880"/>
            <a:ext cx="3199567" cy="4335921"/>
          </a:xfrm>
        </p:spPr>
        <p:txBody>
          <a:bodyPr rtlCol="0"/>
          <a:lstStyle/>
          <a:p>
            <a:pPr eaLnBrk="1" fontAlgn="auto" hangingPunct="1">
              <a:defRPr/>
            </a:pPr>
            <a:r>
              <a:rPr lang="en-US" sz="1999" dirty="0"/>
              <a:t>Explains the global distribution of </a:t>
            </a:r>
          </a:p>
          <a:p>
            <a:pPr marL="285664" indent="-285664">
              <a:buFont typeface="Arial" panose="020B0604020202020204" pitchFamily="34" charset="0"/>
              <a:buChar char="•"/>
              <a:defRPr/>
            </a:pPr>
            <a:r>
              <a:rPr lang="en-US" sz="1999" dirty="0"/>
              <a:t>Volcanoes</a:t>
            </a:r>
          </a:p>
          <a:p>
            <a:pPr marL="285664" indent="-285664">
              <a:buFont typeface="Arial" panose="020B0604020202020204" pitchFamily="34" charset="0"/>
              <a:buChar char="•"/>
              <a:defRPr/>
            </a:pPr>
            <a:r>
              <a:rPr lang="en-US" sz="1999" dirty="0"/>
              <a:t>Earthquakes</a:t>
            </a:r>
          </a:p>
          <a:p>
            <a:pPr marL="285664" indent="-285664">
              <a:buFont typeface="Arial" panose="020B0604020202020204" pitchFamily="34" charset="0"/>
              <a:buChar char="•"/>
              <a:defRPr/>
            </a:pPr>
            <a:r>
              <a:rPr lang="en-US" sz="1999" dirty="0"/>
              <a:t>Faults</a:t>
            </a:r>
          </a:p>
          <a:p>
            <a:pPr marL="285664" indent="-285664">
              <a:buFont typeface="Arial" panose="020B0604020202020204" pitchFamily="34" charset="0"/>
              <a:buChar char="•"/>
              <a:defRPr/>
            </a:pPr>
            <a:r>
              <a:rPr lang="en-US" sz="1999" dirty="0"/>
              <a:t>Mountain belts</a:t>
            </a:r>
          </a:p>
          <a:p>
            <a:pPr marL="285664" indent="-285664">
              <a:buFont typeface="Arial" panose="020B0604020202020204" pitchFamily="34" charset="0"/>
              <a:buChar char="•"/>
              <a:defRPr/>
            </a:pPr>
            <a:r>
              <a:rPr lang="en-US" sz="1999" dirty="0"/>
              <a:t>Features of seafloor</a:t>
            </a:r>
          </a:p>
          <a:p>
            <a:pPr eaLnBrk="1" fontAlgn="auto" hangingPunct="1">
              <a:defRPr/>
            </a:pPr>
            <a:r>
              <a:rPr lang="en-US" sz="1999" dirty="0"/>
              <a:t>In addition to the evolution of continents and oceans</a:t>
            </a:r>
          </a:p>
          <a:p>
            <a:pPr eaLnBrk="1" fontAlgn="auto" hangingPunct="1">
              <a:defRPr/>
            </a:pPr>
            <a:endParaRPr lang="en-US" sz="1999" dirty="0"/>
          </a:p>
          <a:p>
            <a:pPr eaLnBrk="1" fontAlgn="auto" hangingPunct="1">
              <a:defRPr/>
            </a:pPr>
            <a:endParaRPr lang="en-US" sz="1999" dirty="0"/>
          </a:p>
        </p:txBody>
      </p:sp>
      <p:pic>
        <p:nvPicPr>
          <p:cNvPr id="16389" name="Picture 2" descr="http://education.randmcnally.com/images/edpub/RMC_World_Tectonics4.png"/>
          <p:cNvPicPr>
            <a:picLocks noChangeAspect="1" noChangeArrowheads="1"/>
          </p:cNvPicPr>
          <p:nvPr/>
        </p:nvPicPr>
        <p:blipFill>
          <a:blip r:embed="rId3">
            <a:extLst>
              <a:ext uri="{28A0092B-C50C-407E-A947-70E740481C1C}">
                <a14:useLocalDpi xmlns:a14="http://schemas.microsoft.com/office/drawing/2010/main" val="0"/>
              </a:ext>
            </a:extLst>
          </a:blip>
          <a:srcRect b="17841"/>
          <a:stretch>
            <a:fillRect/>
          </a:stretch>
        </p:blipFill>
        <p:spPr bwMode="auto">
          <a:xfrm>
            <a:off x="4174038" y="102467"/>
            <a:ext cx="8014787" cy="461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24"/>
          <p:cNvSpPr txBox="1">
            <a:spLocks noChangeArrowheads="1"/>
          </p:cNvSpPr>
          <p:nvPr/>
        </p:nvSpPr>
        <p:spPr bwMode="auto">
          <a:xfrm>
            <a:off x="3123387" y="6487317"/>
            <a:ext cx="823698" cy="36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799">
                <a:hlinkClick r:id="rId4"/>
              </a:rPr>
              <a:t>Source</a:t>
            </a:r>
            <a:endParaRPr lang="en-US" altLang="en-US" sz="1799"/>
          </a:p>
        </p:txBody>
      </p:sp>
      <p:sp>
        <p:nvSpPr>
          <p:cNvPr id="29" name="Slide Number Placeholder 28"/>
          <p:cNvSpPr>
            <a:spLocks noGrp="1"/>
          </p:cNvSpPr>
          <p:nvPr>
            <p:ph type="sldNum" sz="quarter" idx="12"/>
          </p:nvPr>
        </p:nvSpPr>
        <p:spPr/>
        <p:txBody>
          <a:bodyPr/>
          <a:lstStyle/>
          <a:p>
            <a:pPr>
              <a:defRPr/>
            </a:pPr>
            <a:fld id="{44E3608F-967E-47C9-8525-B64790C2DEE7}" type="slidenum">
              <a:rPr lang="en-US"/>
              <a:pPr>
                <a:defRPr/>
              </a:pPr>
              <a:t>2</a:t>
            </a:fld>
            <a:r>
              <a:rPr lang="en-US" dirty="0"/>
              <a:t> </a:t>
            </a:r>
            <a:r>
              <a:rPr lang="en-US" dirty="0" smtClean="0"/>
              <a:t>/ 79</a:t>
            </a:r>
            <a:endParaRPr lang="en-US" dirty="0"/>
          </a:p>
        </p:txBody>
      </p:sp>
    </p:spTree>
    <p:extLst>
      <p:ext uri="{BB962C8B-B14F-4D97-AF65-F5344CB8AC3E}">
        <p14:creationId xmlns:p14="http://schemas.microsoft.com/office/powerpoint/2010/main" val="285867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50012"/>
            <a:ext cx="2785337" cy="555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Callout 1 (Accent Bar) 12"/>
          <p:cNvSpPr/>
          <p:nvPr/>
        </p:nvSpPr>
        <p:spPr>
          <a:xfrm>
            <a:off x="3580467" y="600812"/>
            <a:ext cx="3656648" cy="645945"/>
          </a:xfrm>
          <a:prstGeom prst="accentCallout1">
            <a:avLst>
              <a:gd name="adj1" fmla="val 18750"/>
              <a:gd name="adj2" fmla="val -8333"/>
              <a:gd name="adj3" fmla="val 129870"/>
              <a:gd name="adj4" fmla="val -44911"/>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002060"/>
                </a:solidFill>
              </a:rPr>
              <a:t>Crust (Continental &amp; Oceanic)</a:t>
            </a:r>
          </a:p>
        </p:txBody>
      </p:sp>
      <p:sp>
        <p:nvSpPr>
          <p:cNvPr id="14" name="Line Callout 1 (Accent Bar) 13"/>
          <p:cNvSpPr/>
          <p:nvPr/>
        </p:nvSpPr>
        <p:spPr>
          <a:xfrm>
            <a:off x="3580467" y="1372136"/>
            <a:ext cx="3656648" cy="645945"/>
          </a:xfrm>
          <a:prstGeom prst="accentCallout1">
            <a:avLst>
              <a:gd name="adj1" fmla="val 18750"/>
              <a:gd name="adj2" fmla="val -8333"/>
              <a:gd name="adj3" fmla="val 102574"/>
              <a:gd name="adj4" fmla="val -335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1"/>
                </a:solidFill>
              </a:rPr>
              <a:t>Lithosphere</a:t>
            </a:r>
          </a:p>
        </p:txBody>
      </p:sp>
      <p:sp>
        <p:nvSpPr>
          <p:cNvPr id="15" name="Line Callout 1 (Accent Bar) 14"/>
          <p:cNvSpPr/>
          <p:nvPr/>
        </p:nvSpPr>
        <p:spPr>
          <a:xfrm>
            <a:off x="3580467" y="2594193"/>
            <a:ext cx="3656648" cy="645945"/>
          </a:xfrm>
          <a:prstGeom prst="accentCallout1">
            <a:avLst>
              <a:gd name="adj1" fmla="val 18750"/>
              <a:gd name="adj2" fmla="val -8333"/>
              <a:gd name="adj3" fmla="val 102574"/>
              <a:gd name="adj4" fmla="val -33508"/>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Asthenosphere</a:t>
            </a:r>
          </a:p>
        </p:txBody>
      </p:sp>
      <p:sp>
        <p:nvSpPr>
          <p:cNvPr id="16" name="Line Callout 1 (Accent Bar) 15"/>
          <p:cNvSpPr/>
          <p:nvPr/>
        </p:nvSpPr>
        <p:spPr>
          <a:xfrm>
            <a:off x="3580467" y="3392497"/>
            <a:ext cx="3656648" cy="645944"/>
          </a:xfrm>
          <a:prstGeom prst="accentCallout1">
            <a:avLst>
              <a:gd name="adj1" fmla="val 18750"/>
              <a:gd name="adj2" fmla="val -8333"/>
              <a:gd name="adj3" fmla="val 57908"/>
              <a:gd name="adj4" fmla="val -48859"/>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Mesosphere</a:t>
            </a:r>
          </a:p>
        </p:txBody>
      </p:sp>
      <p:sp>
        <p:nvSpPr>
          <p:cNvPr id="17" name="Line Callout 1 (Accent Bar) 16"/>
          <p:cNvSpPr/>
          <p:nvPr/>
        </p:nvSpPr>
        <p:spPr>
          <a:xfrm>
            <a:off x="3580467" y="4382839"/>
            <a:ext cx="3656648" cy="645944"/>
          </a:xfrm>
          <a:prstGeom prst="accentCallout1">
            <a:avLst>
              <a:gd name="adj1" fmla="val 18750"/>
              <a:gd name="adj2" fmla="val -8333"/>
              <a:gd name="adj3" fmla="val -78570"/>
              <a:gd name="adj4" fmla="val -64648"/>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Outer Core</a:t>
            </a:r>
          </a:p>
        </p:txBody>
      </p:sp>
      <p:sp>
        <p:nvSpPr>
          <p:cNvPr id="18" name="Line Callout 1 (Accent Bar) 17"/>
          <p:cNvSpPr/>
          <p:nvPr/>
        </p:nvSpPr>
        <p:spPr>
          <a:xfrm>
            <a:off x="3580467" y="5144641"/>
            <a:ext cx="3656648" cy="645944"/>
          </a:xfrm>
          <a:prstGeom prst="accentCallout1">
            <a:avLst>
              <a:gd name="adj1" fmla="val 18750"/>
              <a:gd name="adj2" fmla="val -8333"/>
              <a:gd name="adj3" fmla="val -198865"/>
              <a:gd name="adj4" fmla="val -89231"/>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Inner Core</a:t>
            </a:r>
          </a:p>
        </p:txBody>
      </p:sp>
      <p:sp>
        <p:nvSpPr>
          <p:cNvPr id="19" name="Double Wave 18"/>
          <p:cNvSpPr/>
          <p:nvPr/>
        </p:nvSpPr>
        <p:spPr>
          <a:xfrm>
            <a:off x="3580467" y="2130764"/>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err="1"/>
              <a:t>Mohorovičić</a:t>
            </a:r>
            <a:r>
              <a:rPr lang="en-US" sz="1799" dirty="0"/>
              <a:t> discontinuity</a:t>
            </a:r>
          </a:p>
        </p:txBody>
      </p:sp>
      <p:sp>
        <p:nvSpPr>
          <p:cNvPr id="20" name="Double Wave 19"/>
          <p:cNvSpPr/>
          <p:nvPr/>
        </p:nvSpPr>
        <p:spPr>
          <a:xfrm>
            <a:off x="3580467" y="3121106"/>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t>Transition zone</a:t>
            </a:r>
          </a:p>
        </p:txBody>
      </p:sp>
      <p:sp>
        <p:nvSpPr>
          <p:cNvPr id="12" name="Rectangle 11"/>
          <p:cNvSpPr/>
          <p:nvPr/>
        </p:nvSpPr>
        <p:spPr>
          <a:xfrm>
            <a:off x="3199566" y="418297"/>
            <a:ext cx="4189909" cy="4658099"/>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11" name="Line Callout 1 (Accent Bar) 10"/>
          <p:cNvSpPr/>
          <p:nvPr/>
        </p:nvSpPr>
        <p:spPr>
          <a:xfrm>
            <a:off x="8151276" y="650012"/>
            <a:ext cx="3809008" cy="5826194"/>
          </a:xfrm>
          <a:prstGeom prst="accentCallout1">
            <a:avLst>
              <a:gd name="adj1" fmla="val 18750"/>
              <a:gd name="adj2" fmla="val -8333"/>
              <a:gd name="adj3" fmla="val 69105"/>
              <a:gd name="adj4" fmla="val -23034"/>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2799" b="1" u="sng" dirty="0">
                <a:solidFill>
                  <a:schemeClr val="tx2"/>
                </a:solidFill>
              </a:rPr>
              <a:t>Core:</a:t>
            </a:r>
          </a:p>
          <a:p>
            <a:pPr>
              <a:defRPr/>
            </a:pPr>
            <a:endParaRPr lang="en-US" sz="1799" dirty="0">
              <a:solidFill>
                <a:schemeClr val="tx2"/>
              </a:solidFill>
            </a:endParaRPr>
          </a:p>
          <a:p>
            <a:pPr>
              <a:defRPr/>
            </a:pPr>
            <a:r>
              <a:rPr lang="en-US" sz="1799" dirty="0">
                <a:solidFill>
                  <a:schemeClr val="tx2"/>
                </a:solidFill>
              </a:rPr>
              <a:t>Reversal rate varies wildly</a:t>
            </a:r>
          </a:p>
          <a:p>
            <a:pPr marL="285664" indent="-285664">
              <a:buFont typeface="Arial" panose="020B0604020202020204" pitchFamily="34" charset="0"/>
              <a:buChar char="•"/>
              <a:defRPr/>
            </a:pPr>
            <a:r>
              <a:rPr lang="en-US" sz="1799" dirty="0">
                <a:solidFill>
                  <a:schemeClr val="tx2"/>
                </a:solidFill>
              </a:rPr>
              <a:t>Last 10 – 20 million years = average rate of 5 times/million years</a:t>
            </a:r>
          </a:p>
          <a:p>
            <a:pPr marL="285664" indent="-285664">
              <a:buFont typeface="Arial" panose="020B0604020202020204" pitchFamily="34" charset="0"/>
              <a:buChar char="•"/>
              <a:defRPr/>
            </a:pPr>
            <a:r>
              <a:rPr lang="en-US" sz="1799" dirty="0">
                <a:solidFill>
                  <a:schemeClr val="tx2"/>
                </a:solidFill>
              </a:rPr>
              <a:t>Cretaceous Normal </a:t>
            </a:r>
            <a:r>
              <a:rPr lang="en-US" sz="1799" dirty="0" err="1">
                <a:solidFill>
                  <a:schemeClr val="tx2"/>
                </a:solidFill>
              </a:rPr>
              <a:t>Synchron</a:t>
            </a:r>
            <a:r>
              <a:rPr lang="en-US" sz="1799" dirty="0">
                <a:solidFill>
                  <a:schemeClr val="tx2"/>
                </a:solidFill>
              </a:rPr>
              <a:t> (84 – 125 million years ago) = only flipped once or twice</a:t>
            </a:r>
          </a:p>
          <a:p>
            <a:pPr>
              <a:defRPr/>
            </a:pPr>
            <a:endParaRPr lang="en-US" sz="1799" dirty="0">
              <a:solidFill>
                <a:schemeClr val="tx2"/>
              </a:solidFill>
            </a:endParaRPr>
          </a:p>
          <a:p>
            <a:pPr>
              <a:defRPr/>
            </a:pPr>
            <a:r>
              <a:rPr lang="en-US" sz="1799" dirty="0">
                <a:solidFill>
                  <a:schemeClr val="tx2"/>
                </a:solidFill>
              </a:rPr>
              <a:t>Flips take thousands of years to complete</a:t>
            </a:r>
          </a:p>
          <a:p>
            <a:pPr>
              <a:defRPr/>
            </a:pPr>
            <a:endParaRPr lang="en-US" sz="1799" dirty="0">
              <a:solidFill>
                <a:schemeClr val="tx2"/>
              </a:solidFill>
            </a:endParaRPr>
          </a:p>
          <a:p>
            <a:pPr>
              <a:defRPr/>
            </a:pPr>
            <a:r>
              <a:rPr lang="en-US" sz="1799" dirty="0">
                <a:solidFill>
                  <a:schemeClr val="tx2"/>
                </a:solidFill>
              </a:rPr>
              <a:t>Last flip? 780,000 years ago </a:t>
            </a:r>
          </a:p>
          <a:p>
            <a:pPr>
              <a:defRPr/>
            </a:pPr>
            <a:endParaRPr lang="en-US" sz="1799" dirty="0">
              <a:solidFill>
                <a:schemeClr val="tx2"/>
              </a:solidFill>
            </a:endParaRPr>
          </a:p>
        </p:txBody>
      </p:sp>
      <p:pic>
        <p:nvPicPr>
          <p:cNvPr id="9729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6966" y="4609792"/>
            <a:ext cx="3437630" cy="188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566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677" y="288156"/>
            <a:ext cx="10055781" cy="1449010"/>
          </a:xfrm>
        </p:spPr>
        <p:txBody>
          <a:bodyPr/>
          <a:lstStyle/>
          <a:p>
            <a:pPr>
              <a:defRPr/>
            </a:pPr>
            <a:r>
              <a:rPr lang="en-US" dirty="0" smtClean="0"/>
              <a:t>How Do We Know What’s Down There?</a:t>
            </a:r>
            <a:endParaRPr lang="en-US" dirty="0"/>
          </a:p>
        </p:txBody>
      </p:sp>
      <p:sp>
        <p:nvSpPr>
          <p:cNvPr id="3" name="Text Placeholder 2"/>
          <p:cNvSpPr>
            <a:spLocks noGrp="1"/>
          </p:cNvSpPr>
          <p:nvPr>
            <p:ph type="body" idx="1"/>
          </p:nvPr>
        </p:nvSpPr>
        <p:spPr>
          <a:xfrm>
            <a:off x="1096677" y="1846675"/>
            <a:ext cx="4937426" cy="736408"/>
          </a:xfrm>
        </p:spPr>
        <p:txBody>
          <a:bodyPr/>
          <a:lstStyle/>
          <a:p>
            <a:pPr>
              <a:defRPr/>
            </a:pPr>
            <a:r>
              <a:rPr lang="en-US" sz="2799" u="sng" dirty="0"/>
              <a:t>P waves</a:t>
            </a:r>
          </a:p>
        </p:txBody>
      </p:sp>
      <p:sp>
        <p:nvSpPr>
          <p:cNvPr id="92164" name="Content Placeholder 3"/>
          <p:cNvSpPr>
            <a:spLocks noGrp="1"/>
          </p:cNvSpPr>
          <p:nvPr>
            <p:ph sz="half" idx="2"/>
          </p:nvPr>
        </p:nvSpPr>
        <p:spPr>
          <a:xfrm>
            <a:off x="1096677" y="2583083"/>
            <a:ext cx="4937426" cy="3377320"/>
          </a:xfrm>
        </p:spPr>
        <p:txBody>
          <a:bodyPr/>
          <a:lstStyle/>
          <a:p>
            <a:r>
              <a:rPr lang="en-US" altLang="en-US" smtClean="0"/>
              <a:t>Primary or Push-Pull waves</a:t>
            </a:r>
          </a:p>
          <a:p>
            <a:r>
              <a:rPr lang="en-US" altLang="en-US" smtClean="0"/>
              <a:t>Fastest of all waves</a:t>
            </a:r>
          </a:p>
          <a:p>
            <a:r>
              <a:rPr lang="en-US" altLang="en-US" smtClean="0"/>
              <a:t>Liquids and solids</a:t>
            </a:r>
          </a:p>
        </p:txBody>
      </p:sp>
      <p:sp>
        <p:nvSpPr>
          <p:cNvPr id="5" name="Text Placeholder 4"/>
          <p:cNvSpPr>
            <a:spLocks noGrp="1"/>
          </p:cNvSpPr>
          <p:nvPr>
            <p:ph type="body" sz="quarter" idx="3"/>
          </p:nvPr>
        </p:nvSpPr>
        <p:spPr>
          <a:xfrm>
            <a:off x="6216619" y="1846675"/>
            <a:ext cx="4935839" cy="736408"/>
          </a:xfrm>
        </p:spPr>
        <p:txBody>
          <a:bodyPr/>
          <a:lstStyle/>
          <a:p>
            <a:pPr>
              <a:defRPr/>
            </a:pPr>
            <a:r>
              <a:rPr lang="en-US" sz="2799" u="sng" dirty="0"/>
              <a:t>S waves</a:t>
            </a:r>
          </a:p>
        </p:txBody>
      </p:sp>
      <p:sp>
        <p:nvSpPr>
          <p:cNvPr id="92166" name="Content Placeholder 5"/>
          <p:cNvSpPr>
            <a:spLocks noGrp="1"/>
          </p:cNvSpPr>
          <p:nvPr>
            <p:ph sz="quarter" idx="4"/>
          </p:nvPr>
        </p:nvSpPr>
        <p:spPr>
          <a:xfrm>
            <a:off x="6216619" y="2583083"/>
            <a:ext cx="4935839" cy="3377320"/>
          </a:xfrm>
        </p:spPr>
        <p:txBody>
          <a:bodyPr/>
          <a:lstStyle/>
          <a:p>
            <a:r>
              <a:rPr lang="en-US" altLang="en-US" smtClean="0"/>
              <a:t>Secondary or Shear waves</a:t>
            </a:r>
          </a:p>
          <a:p>
            <a:r>
              <a:rPr lang="en-US" altLang="en-US" smtClean="0"/>
              <a:t>Second fastest of all waves</a:t>
            </a:r>
          </a:p>
          <a:p>
            <a:r>
              <a:rPr lang="en-US" altLang="en-US" smtClean="0"/>
              <a:t>Solids only</a:t>
            </a:r>
          </a:p>
        </p:txBody>
      </p:sp>
      <p:sp>
        <p:nvSpPr>
          <p:cNvPr id="7" name="Slide Number Placeholder 6"/>
          <p:cNvSpPr>
            <a:spLocks noGrp="1"/>
          </p:cNvSpPr>
          <p:nvPr>
            <p:ph type="sldNum" sz="quarter" idx="12"/>
          </p:nvPr>
        </p:nvSpPr>
        <p:spPr/>
        <p:txBody>
          <a:bodyPr/>
          <a:lstStyle/>
          <a:p>
            <a:pPr>
              <a:defRPr/>
            </a:pPr>
            <a:fld id="{F51BCBAD-7892-4AA1-A135-D9DF1A262F3D}" type="slidenum">
              <a:rPr lang="en-US" smtClean="0"/>
              <a:pPr>
                <a:defRPr/>
              </a:pPr>
              <a:t>21</a:t>
            </a:fld>
            <a:r>
              <a:rPr lang="en-US" dirty="0" smtClean="0"/>
              <a:t> </a:t>
            </a:r>
            <a:r>
              <a:rPr lang="en-US" dirty="0" smtClean="0"/>
              <a:t>/ 79</a:t>
            </a:r>
            <a:endParaRPr lang="en-US" dirty="0"/>
          </a:p>
        </p:txBody>
      </p:sp>
      <p:pic>
        <p:nvPicPr>
          <p:cNvPr id="92168" name="Picture 2" descr="http://www.cyberphysics.co.uk/graphics/diagrams/Earth/pwav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166" y="4017809"/>
            <a:ext cx="3866143" cy="224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Picture 4" descr="http://www.cyberphysics.co.uk/graphics/diagrams/Earth/swav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043" y="3838468"/>
            <a:ext cx="3866143" cy="236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0" name="TextBox 7"/>
          <p:cNvSpPr txBox="1">
            <a:spLocks noChangeArrowheads="1"/>
          </p:cNvSpPr>
          <p:nvPr/>
        </p:nvSpPr>
        <p:spPr bwMode="auto">
          <a:xfrm>
            <a:off x="123793" y="6458749"/>
            <a:ext cx="1109374" cy="36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799"/>
              <a:t>Source:  </a:t>
            </a:r>
            <a:r>
              <a:rPr lang="en-US" altLang="en-US" sz="1799">
                <a:hlinkClick r:id="rId4"/>
              </a:rPr>
              <a:t>1</a:t>
            </a:r>
            <a:endParaRPr lang="en-US" altLang="en-US" sz="1799"/>
          </a:p>
        </p:txBody>
      </p:sp>
    </p:spTree>
    <p:extLst>
      <p:ext uri="{BB962C8B-B14F-4D97-AF65-F5344CB8AC3E}">
        <p14:creationId xmlns:p14="http://schemas.microsoft.com/office/powerpoint/2010/main" val="119419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23998B95-E9AE-46F1-A5EB-EFF66F4CE8E1}" type="slidenum">
              <a:rPr lang="en-US" smtClean="0"/>
              <a:pPr>
                <a:defRPr/>
              </a:pPr>
              <a:t>22</a:t>
            </a:fld>
            <a:r>
              <a:rPr lang="en-US" dirty="0" smtClean="0"/>
              <a:t> </a:t>
            </a:r>
            <a:r>
              <a:rPr lang="en-US" dirty="0" smtClean="0"/>
              <a:t>/ 79</a:t>
            </a:r>
            <a:endParaRPr lang="en-US" dirty="0"/>
          </a:p>
        </p:txBody>
      </p:sp>
      <p:pic>
        <p:nvPicPr>
          <p:cNvPr id="93187" name="Picture 2" descr="http://www.cyberphysics.co.uk/graphics/diagrams/Earth/shadow_p_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7220" y="893"/>
            <a:ext cx="6354695" cy="621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Box 4"/>
          <p:cNvSpPr txBox="1">
            <a:spLocks noChangeArrowheads="1"/>
          </p:cNvSpPr>
          <p:nvPr/>
        </p:nvSpPr>
        <p:spPr bwMode="auto">
          <a:xfrm>
            <a:off x="123793" y="6458749"/>
            <a:ext cx="1109374" cy="36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799"/>
              <a:t>Source:  </a:t>
            </a:r>
            <a:r>
              <a:rPr lang="en-US" altLang="en-US" sz="1799">
                <a:hlinkClick r:id="rId3"/>
              </a:rPr>
              <a:t>1</a:t>
            </a:r>
            <a:endParaRPr lang="en-US" altLang="en-US" sz="1799"/>
          </a:p>
        </p:txBody>
      </p:sp>
    </p:spTree>
    <p:extLst>
      <p:ext uri="{BB962C8B-B14F-4D97-AF65-F5344CB8AC3E}">
        <p14:creationId xmlns:p14="http://schemas.microsoft.com/office/powerpoint/2010/main" val="304979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How do the plates move?</a:t>
            </a:r>
            <a:endParaRPr lang="en-US" dirty="0"/>
          </a:p>
        </p:txBody>
      </p:sp>
      <p:sp>
        <p:nvSpPr>
          <p:cNvPr id="94211" name="Content Placeholder 2"/>
          <p:cNvSpPr>
            <a:spLocks noGrp="1"/>
          </p:cNvSpPr>
          <p:nvPr>
            <p:ph idx="1"/>
          </p:nvPr>
        </p:nvSpPr>
        <p:spPr>
          <a:xfrm>
            <a:off x="6080129" y="1846676"/>
            <a:ext cx="5072329" cy="4021677"/>
          </a:xfrm>
        </p:spPr>
        <p:txBody>
          <a:bodyPr/>
          <a:lstStyle/>
          <a:p>
            <a:r>
              <a:rPr lang="en-US" altLang="en-US" sz="2799"/>
              <a:t>Old:  Plates are dragged atop a convecting mantle.</a:t>
            </a:r>
          </a:p>
        </p:txBody>
      </p:sp>
      <p:sp>
        <p:nvSpPr>
          <p:cNvPr id="4" name="Slide Number Placeholder 3"/>
          <p:cNvSpPr>
            <a:spLocks noGrp="1"/>
          </p:cNvSpPr>
          <p:nvPr>
            <p:ph type="sldNum" sz="quarter" idx="12"/>
          </p:nvPr>
        </p:nvSpPr>
        <p:spPr/>
        <p:txBody>
          <a:bodyPr/>
          <a:lstStyle/>
          <a:p>
            <a:pPr>
              <a:defRPr/>
            </a:pPr>
            <a:fld id="{A535065A-471B-4861-B462-C23110150495}" type="slidenum">
              <a:rPr lang="en-US" smtClean="0"/>
              <a:pPr>
                <a:defRPr/>
              </a:pPr>
              <a:t>23</a:t>
            </a:fld>
            <a:r>
              <a:rPr lang="en-US" dirty="0" smtClean="0"/>
              <a:t> </a:t>
            </a:r>
            <a:r>
              <a:rPr lang="en-US" dirty="0" smtClean="0"/>
              <a:t>/ 79</a:t>
            </a:r>
            <a:endParaRPr lang="en-US" dirty="0"/>
          </a:p>
        </p:txBody>
      </p:sp>
      <p:pic>
        <p:nvPicPr>
          <p:cNvPr id="94213"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101" y="1795889"/>
            <a:ext cx="4570809" cy="447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71446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FG17_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402" y="2816385"/>
            <a:ext cx="5867460" cy="349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smtClean="0"/>
              <a:t>How do the plates move?</a:t>
            </a:r>
            <a:endParaRPr lang="en-US" dirty="0"/>
          </a:p>
        </p:txBody>
      </p:sp>
      <p:sp>
        <p:nvSpPr>
          <p:cNvPr id="95236" name="Content Placeholder 2"/>
          <p:cNvSpPr>
            <a:spLocks noGrp="1"/>
          </p:cNvSpPr>
          <p:nvPr>
            <p:ph idx="1"/>
          </p:nvPr>
        </p:nvSpPr>
        <p:spPr>
          <a:xfrm>
            <a:off x="6080129" y="1846676"/>
            <a:ext cx="5072329" cy="4021677"/>
          </a:xfrm>
        </p:spPr>
        <p:txBody>
          <a:bodyPr/>
          <a:lstStyle/>
          <a:p>
            <a:r>
              <a:rPr lang="en-US" altLang="en-US" sz="2799"/>
              <a:t>New:  2 other forces drive plate motions. </a:t>
            </a:r>
          </a:p>
          <a:p>
            <a:pPr lvl="1"/>
            <a:r>
              <a:rPr lang="en-US" altLang="en-US" sz="2399"/>
              <a:t>Ridge-push – Elevated MOR pushes adjacent lithosphere.</a:t>
            </a:r>
          </a:p>
          <a:p>
            <a:pPr lvl="1"/>
            <a:r>
              <a:rPr lang="en-US" altLang="en-US" sz="2399"/>
              <a:t>Slab-pull – Gravity pulls a subducting plate downward. </a:t>
            </a:r>
          </a:p>
          <a:p>
            <a:pPr lvl="1"/>
            <a:r>
              <a:rPr lang="en-US" altLang="en-US" sz="2399"/>
              <a:t>Convection in the asthenosphere adds or subtracts.</a:t>
            </a:r>
          </a:p>
          <a:p>
            <a:endParaRPr lang="en-US" altLang="en-US" smtClean="0"/>
          </a:p>
        </p:txBody>
      </p:sp>
      <p:sp>
        <p:nvSpPr>
          <p:cNvPr id="4" name="Slide Number Placeholder 3"/>
          <p:cNvSpPr>
            <a:spLocks noGrp="1"/>
          </p:cNvSpPr>
          <p:nvPr>
            <p:ph type="sldNum" sz="quarter" idx="12"/>
          </p:nvPr>
        </p:nvSpPr>
        <p:spPr/>
        <p:txBody>
          <a:bodyPr/>
          <a:lstStyle/>
          <a:p>
            <a:pPr>
              <a:defRPr/>
            </a:pPr>
            <a:fld id="{9F0C2EF2-C046-43D1-97DC-F7A6ABF2DA80}" type="slidenum">
              <a:rPr lang="en-US" smtClean="0"/>
              <a:pPr>
                <a:defRPr/>
              </a:pPr>
              <a:t>24</a:t>
            </a:fld>
            <a:r>
              <a:rPr lang="en-US" dirty="0" smtClean="0"/>
              <a:t> </a:t>
            </a:r>
            <a:r>
              <a:rPr lang="en-US" dirty="0" smtClean="0"/>
              <a:t>/ 79</a:t>
            </a:r>
            <a:endParaRPr lang="en-US" dirty="0"/>
          </a:p>
        </p:txBody>
      </p:sp>
    </p:spTree>
    <p:extLst>
      <p:ext uri="{BB962C8B-B14F-4D97-AF65-F5344CB8AC3E}">
        <p14:creationId xmlns:p14="http://schemas.microsoft.com/office/powerpoint/2010/main" val="326369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60" name="Group 5"/>
          <p:cNvGrpSpPr>
            <a:grpSpLocks noChangeAspect="1"/>
          </p:cNvGrpSpPr>
          <p:nvPr/>
        </p:nvGrpSpPr>
        <p:grpSpPr bwMode="auto">
          <a:xfrm>
            <a:off x="160295" y="458307"/>
            <a:ext cx="11896833" cy="5506397"/>
            <a:chOff x="655092" y="3026070"/>
            <a:chExt cx="8193206" cy="3792153"/>
          </a:xfrm>
        </p:grpSpPr>
        <p:pic>
          <p:nvPicPr>
            <p:cNvPr id="9626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92" y="3026070"/>
              <a:ext cx="8184107" cy="379215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626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6898" y="3035490"/>
              <a:ext cx="3581400" cy="5095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0290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32" y="233057"/>
            <a:ext cx="12127000" cy="5942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68380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a:t>Plate boundaries </a:t>
            </a:r>
            <a:endParaRPr lang="en-US" dirty="0"/>
          </a:p>
        </p:txBody>
      </p:sp>
      <p:sp>
        <p:nvSpPr>
          <p:cNvPr id="3" name="Text Placeholder 2"/>
          <p:cNvSpPr>
            <a:spLocks noGrp="1"/>
          </p:cNvSpPr>
          <p:nvPr>
            <p:ph type="body" sz="half" idx="2"/>
          </p:nvPr>
        </p:nvSpPr>
        <p:spPr/>
        <p:txBody>
          <a:bodyPr/>
          <a:lstStyle/>
          <a:p>
            <a:pPr marL="0" lvl="1">
              <a:spcBef>
                <a:spcPts val="1200"/>
              </a:spcBef>
              <a:spcAft>
                <a:spcPts val="200"/>
              </a:spcAft>
              <a:buSzPct val="100000"/>
            </a:pPr>
            <a:r>
              <a:rPr lang="en-US" altLang="en-US" sz="2799" dirty="0"/>
              <a:t>All major interactions among individual plates occur along their boundaries </a:t>
            </a:r>
          </a:p>
          <a:p>
            <a:endParaRPr lang="en-US" dirty="0"/>
          </a:p>
        </p:txBody>
      </p:sp>
      <p:sp>
        <p:nvSpPr>
          <p:cNvPr id="4" name="Slide Number Placeholder 3"/>
          <p:cNvSpPr>
            <a:spLocks noGrp="1"/>
          </p:cNvSpPr>
          <p:nvPr>
            <p:ph type="sldNum" sz="quarter" idx="12"/>
          </p:nvPr>
        </p:nvSpPr>
        <p:spPr/>
        <p:txBody>
          <a:bodyPr/>
          <a:lstStyle/>
          <a:p>
            <a:pPr>
              <a:defRPr/>
            </a:pPr>
            <a:fld id="{5335CC42-7AC9-495E-AA4B-F7EB394E8CC2}" type="slidenum">
              <a:rPr lang="en-US" smtClean="0"/>
              <a:pPr>
                <a:defRPr/>
              </a:pPr>
              <a:t>27</a:t>
            </a:fld>
            <a:r>
              <a:rPr lang="en-US" dirty="0" smtClean="0"/>
              <a:t> </a:t>
            </a:r>
            <a:r>
              <a:rPr lang="en-US" dirty="0" smtClean="0"/>
              <a:t>/ 79</a:t>
            </a:r>
            <a:endParaRPr lang="en-US" dirty="0"/>
          </a:p>
        </p:txBody>
      </p:sp>
      <p:pic>
        <p:nvPicPr>
          <p:cNvPr id="100357" name="Picture 2" descr="Map, Plate Tectonics World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3479" y="909718"/>
            <a:ext cx="8040561" cy="505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Box 5"/>
          <p:cNvSpPr txBox="1">
            <a:spLocks noChangeArrowheads="1"/>
          </p:cNvSpPr>
          <p:nvPr/>
        </p:nvSpPr>
        <p:spPr bwMode="auto">
          <a:xfrm>
            <a:off x="0" y="6453987"/>
            <a:ext cx="1109374" cy="36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799"/>
              <a:t>Source:  </a:t>
            </a:r>
            <a:r>
              <a:rPr lang="en-US" altLang="en-US" sz="1799">
                <a:hlinkClick r:id="rId3"/>
              </a:rPr>
              <a:t>1</a:t>
            </a:r>
            <a:endParaRPr lang="en-US" altLang="en-US" sz="1799"/>
          </a:p>
        </p:txBody>
      </p:sp>
    </p:spTree>
    <p:extLst>
      <p:ext uri="{BB962C8B-B14F-4D97-AF65-F5344CB8AC3E}">
        <p14:creationId xmlns:p14="http://schemas.microsoft.com/office/powerpoint/2010/main" val="149190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253" y="1867307"/>
            <a:ext cx="8722628" cy="426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101379" name="Group 26"/>
          <p:cNvGrpSpPr>
            <a:grpSpLocks/>
          </p:cNvGrpSpPr>
          <p:nvPr/>
        </p:nvGrpSpPr>
        <p:grpSpPr bwMode="auto">
          <a:xfrm>
            <a:off x="7922736" y="1964119"/>
            <a:ext cx="1828324" cy="837982"/>
            <a:chOff x="2832" y="1693"/>
            <a:chExt cx="1383" cy="696"/>
          </a:xfrm>
        </p:grpSpPr>
        <p:sp>
          <p:nvSpPr>
            <p:cNvPr id="101382" name="AutoShape 27"/>
            <p:cNvSpPr>
              <a:spLocks noChangeArrowheads="1"/>
            </p:cNvSpPr>
            <p:nvPr/>
          </p:nvSpPr>
          <p:spPr bwMode="auto">
            <a:xfrm>
              <a:off x="3600" y="1872"/>
              <a:ext cx="615" cy="306"/>
            </a:xfrm>
            <a:prstGeom prst="rightArrow">
              <a:avLst>
                <a:gd name="adj1" fmla="val 50000"/>
                <a:gd name="adj2" fmla="val 50245"/>
              </a:avLst>
            </a:prstGeom>
            <a:solidFill>
              <a:srgbClr val="FF0000"/>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1799">
                <a:latin typeface="Arial" panose="020B0604020202020204" pitchFamily="34" charset="0"/>
              </a:endParaRPr>
            </a:p>
          </p:txBody>
        </p:sp>
        <p:sp>
          <p:nvSpPr>
            <p:cNvPr id="101383" name="AutoShape 28"/>
            <p:cNvSpPr>
              <a:spLocks noChangeArrowheads="1"/>
            </p:cNvSpPr>
            <p:nvPr/>
          </p:nvSpPr>
          <p:spPr bwMode="auto">
            <a:xfrm>
              <a:off x="2832" y="1872"/>
              <a:ext cx="615" cy="306"/>
            </a:xfrm>
            <a:prstGeom prst="leftArrow">
              <a:avLst>
                <a:gd name="adj1" fmla="val 50000"/>
                <a:gd name="adj2" fmla="val 50245"/>
              </a:avLst>
            </a:prstGeom>
            <a:solidFill>
              <a:srgbClr val="FF0000"/>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1799">
                <a:latin typeface="Arial" panose="020B0604020202020204" pitchFamily="34" charset="0"/>
              </a:endParaRPr>
            </a:p>
          </p:txBody>
        </p:sp>
        <p:sp>
          <p:nvSpPr>
            <p:cNvPr id="101384" name="Line 29"/>
            <p:cNvSpPr>
              <a:spLocks noChangeShapeType="1"/>
            </p:cNvSpPr>
            <p:nvPr/>
          </p:nvSpPr>
          <p:spPr bwMode="auto">
            <a:xfrm>
              <a:off x="3525" y="1693"/>
              <a:ext cx="2" cy="69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1799"/>
            </a:p>
          </p:txBody>
        </p:sp>
      </p:grpSp>
      <p:sp>
        <p:nvSpPr>
          <p:cNvPr id="139268" name="Rectangle 42"/>
          <p:cNvSpPr>
            <a:spLocks noGrp="1" noChangeArrowheads="1"/>
          </p:cNvSpPr>
          <p:nvPr>
            <p:ph type="title"/>
          </p:nvPr>
        </p:nvSpPr>
        <p:spPr/>
        <p:txBody>
          <a:bodyPr/>
          <a:lstStyle/>
          <a:p>
            <a:pPr>
              <a:defRPr/>
            </a:pPr>
            <a:r>
              <a:rPr lang="en-US" altLang="en-US" smtClean="0"/>
              <a:t>Plate Boundaries:  3 Types </a:t>
            </a:r>
          </a:p>
        </p:txBody>
      </p:sp>
      <p:sp>
        <p:nvSpPr>
          <p:cNvPr id="101381"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FA62225-AF39-475B-BAAE-EC0091C605C1}" type="slidenum">
              <a:rPr lang="en-US" altLang="en-US" sz="1200">
                <a:solidFill>
                  <a:schemeClr val="tx2"/>
                </a:solidFill>
                <a:latin typeface="Garamond" panose="02020404030301010803" pitchFamily="18" charset="0"/>
              </a:rPr>
              <a:pPr fontAlgn="base">
                <a:spcBef>
                  <a:spcPct val="0"/>
                </a:spcBef>
                <a:spcAft>
                  <a:spcPct val="0"/>
                </a:spcAft>
              </a:pPr>
              <a:t>28</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Tree>
    <p:extLst>
      <p:ext uri="{BB962C8B-B14F-4D97-AF65-F5344CB8AC3E}">
        <p14:creationId xmlns:p14="http://schemas.microsoft.com/office/powerpoint/2010/main" val="53595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0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4854" y="1918093"/>
            <a:ext cx="8913078" cy="426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103427" name="Group 1033"/>
          <p:cNvGrpSpPr>
            <a:grpSpLocks/>
          </p:cNvGrpSpPr>
          <p:nvPr/>
        </p:nvGrpSpPr>
        <p:grpSpPr bwMode="auto">
          <a:xfrm>
            <a:off x="7844969" y="2059345"/>
            <a:ext cx="1980684" cy="837982"/>
            <a:chOff x="2400" y="912"/>
            <a:chExt cx="1431" cy="672"/>
          </a:xfrm>
        </p:grpSpPr>
        <p:sp>
          <p:nvSpPr>
            <p:cNvPr id="103430" name="AutoShape 1034"/>
            <p:cNvSpPr>
              <a:spLocks noChangeArrowheads="1"/>
            </p:cNvSpPr>
            <p:nvPr/>
          </p:nvSpPr>
          <p:spPr bwMode="auto">
            <a:xfrm>
              <a:off x="2400" y="1104"/>
              <a:ext cx="615" cy="306"/>
            </a:xfrm>
            <a:prstGeom prst="rightArrow">
              <a:avLst>
                <a:gd name="adj1" fmla="val 50000"/>
                <a:gd name="adj2" fmla="val 50245"/>
              </a:avLst>
            </a:prstGeom>
            <a:solidFill>
              <a:srgbClr val="FF0000"/>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1799">
                <a:latin typeface="Arial" panose="020B0604020202020204" pitchFamily="34" charset="0"/>
              </a:endParaRPr>
            </a:p>
          </p:txBody>
        </p:sp>
        <p:sp>
          <p:nvSpPr>
            <p:cNvPr id="103431" name="AutoShape 1035"/>
            <p:cNvSpPr>
              <a:spLocks noChangeArrowheads="1"/>
            </p:cNvSpPr>
            <p:nvPr/>
          </p:nvSpPr>
          <p:spPr bwMode="auto">
            <a:xfrm>
              <a:off x="3216" y="1104"/>
              <a:ext cx="615" cy="306"/>
            </a:xfrm>
            <a:prstGeom prst="leftArrow">
              <a:avLst>
                <a:gd name="adj1" fmla="val 50000"/>
                <a:gd name="adj2" fmla="val 50245"/>
              </a:avLst>
            </a:prstGeom>
            <a:solidFill>
              <a:srgbClr val="FF0000"/>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1799">
                <a:latin typeface="Arial" panose="020B0604020202020204" pitchFamily="34" charset="0"/>
              </a:endParaRPr>
            </a:p>
          </p:txBody>
        </p:sp>
        <p:sp>
          <p:nvSpPr>
            <p:cNvPr id="103432" name="Line 1036"/>
            <p:cNvSpPr>
              <a:spLocks noChangeShapeType="1"/>
            </p:cNvSpPr>
            <p:nvPr/>
          </p:nvSpPr>
          <p:spPr bwMode="auto">
            <a:xfrm>
              <a:off x="3120" y="912"/>
              <a:ext cx="0" cy="67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1799"/>
            </a:p>
          </p:txBody>
        </p:sp>
      </p:grpSp>
      <p:sp>
        <p:nvSpPr>
          <p:cNvPr id="141317" name="Rectangle 1038"/>
          <p:cNvSpPr>
            <a:spLocks noGrp="1" noChangeArrowheads="1"/>
          </p:cNvSpPr>
          <p:nvPr>
            <p:ph type="title"/>
          </p:nvPr>
        </p:nvSpPr>
        <p:spPr/>
        <p:txBody>
          <a:bodyPr/>
          <a:lstStyle/>
          <a:p>
            <a:pPr>
              <a:defRPr/>
            </a:pPr>
            <a:r>
              <a:rPr lang="en-US" altLang="en-US" smtClean="0"/>
              <a:t>Plate Boundaries:  3 Types</a:t>
            </a:r>
          </a:p>
        </p:txBody>
      </p:sp>
      <p:sp>
        <p:nvSpPr>
          <p:cNvPr id="103429" name="Slide Number Placeholder 1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089D79D-8F7F-448C-87FC-7A0A8AEA6E71}" type="slidenum">
              <a:rPr lang="en-US" altLang="en-US" sz="1200">
                <a:solidFill>
                  <a:schemeClr val="tx2"/>
                </a:solidFill>
                <a:latin typeface="Garamond" panose="02020404030301010803" pitchFamily="18" charset="0"/>
              </a:rPr>
              <a:pPr fontAlgn="base">
                <a:spcBef>
                  <a:spcPct val="0"/>
                </a:spcBef>
                <a:spcAft>
                  <a:spcPct val="0"/>
                </a:spcAft>
              </a:pPr>
              <a:t>29</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Tree>
    <p:extLst>
      <p:ext uri="{BB962C8B-B14F-4D97-AF65-F5344CB8AC3E}">
        <p14:creationId xmlns:p14="http://schemas.microsoft.com/office/powerpoint/2010/main" val="284925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9830377-1EA5-45CB-AAC0-B456A7DD4058}" type="slidenum">
              <a:rPr lang="en-US" altLang="en-US" sz="1200">
                <a:solidFill>
                  <a:schemeClr val="tx2"/>
                </a:solidFill>
                <a:latin typeface="Garamond" panose="02020404030301010803" pitchFamily="18" charset="0"/>
              </a:rPr>
              <a:pPr fontAlgn="base">
                <a:spcBef>
                  <a:spcPct val="0"/>
                </a:spcBef>
                <a:spcAft>
                  <a:spcPct val="0"/>
                </a:spcAft>
              </a:pPr>
              <a:t>3</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
        <p:nvSpPr>
          <p:cNvPr id="69635" name="Rectangle 5"/>
          <p:cNvSpPr>
            <a:spLocks noGrp="1" noChangeArrowheads="1"/>
          </p:cNvSpPr>
          <p:nvPr>
            <p:ph type="title"/>
          </p:nvPr>
        </p:nvSpPr>
        <p:spPr/>
        <p:txBody>
          <a:bodyPr/>
          <a:lstStyle/>
          <a:p>
            <a:pPr eaLnBrk="1" hangingPunct="1">
              <a:defRPr/>
            </a:pPr>
            <a:r>
              <a:rPr lang="en-US" altLang="en-US" smtClean="0"/>
              <a:t>Putting it all together:  The Theory of Plate Tectonics</a:t>
            </a:r>
          </a:p>
        </p:txBody>
      </p:sp>
      <p:sp>
        <p:nvSpPr>
          <p:cNvPr id="68612" name="Rectangle 3"/>
          <p:cNvSpPr>
            <a:spLocks noGrp="1" noChangeArrowheads="1"/>
          </p:cNvSpPr>
          <p:nvPr>
            <p:ph type="body" idx="4294967295"/>
          </p:nvPr>
        </p:nvSpPr>
        <p:spPr>
          <a:xfrm>
            <a:off x="1523603" y="1600677"/>
            <a:ext cx="8227457" cy="4529545"/>
          </a:xfrm>
        </p:spPr>
        <p:txBody>
          <a:bodyPr/>
          <a:lstStyle/>
          <a:p>
            <a:pPr lvl="4" eaLnBrk="1" hangingPunct="1">
              <a:buFont typeface="Wingdings" panose="05000000000000000000" pitchFamily="2" charset="2"/>
              <a:buNone/>
              <a:defRPr/>
            </a:pPr>
            <a:r>
              <a:rPr lang="en-US" altLang="en-US" dirty="0" smtClean="0"/>
              <a:t> </a:t>
            </a:r>
          </a:p>
          <a:p>
            <a:pPr lvl="4" eaLnBrk="1" hangingPunct="1">
              <a:buFont typeface="Wingdings" panose="05000000000000000000" pitchFamily="2" charset="2"/>
              <a:buNone/>
              <a:defRPr/>
            </a:pPr>
            <a:endParaRPr lang="en-US" altLang="en-US" dirty="0" smtClean="0"/>
          </a:p>
          <a:p>
            <a:pPr marL="2742377" lvl="4" indent="-17458">
              <a:buNone/>
              <a:defRPr/>
            </a:pPr>
            <a:r>
              <a:rPr lang="en-US" altLang="en-US" dirty="0" smtClean="0"/>
              <a:t>          </a:t>
            </a:r>
            <a:r>
              <a:rPr lang="en-US" altLang="en-US" sz="3599" dirty="0"/>
              <a:t>Continental Drift</a:t>
            </a:r>
          </a:p>
          <a:p>
            <a:pPr marL="2742377" lvl="4" indent="-17458">
              <a:buClr>
                <a:schemeClr val="tx1"/>
              </a:buClr>
              <a:buNone/>
              <a:defRPr/>
            </a:pPr>
            <a:r>
              <a:rPr lang="en-US" altLang="en-US" sz="3599" dirty="0"/>
              <a:t>+  Sea-Floor Spreading</a:t>
            </a:r>
          </a:p>
          <a:p>
            <a:pPr marL="2742377" lvl="4" indent="-17458">
              <a:buClr>
                <a:schemeClr val="tx1"/>
              </a:buClr>
              <a:buNone/>
              <a:defRPr/>
            </a:pPr>
            <a:r>
              <a:rPr lang="en-US" altLang="en-US" sz="3599" dirty="0"/>
              <a:t>+  </a:t>
            </a:r>
            <a:r>
              <a:rPr lang="en-US" altLang="en-US" sz="3599" dirty="0" err="1"/>
              <a:t>Paleomagnetism</a:t>
            </a:r>
            <a:endParaRPr lang="en-US" altLang="en-US" sz="3599" dirty="0"/>
          </a:p>
          <a:p>
            <a:pPr marL="2742377" lvl="4" indent="-17458">
              <a:buNone/>
              <a:defRPr/>
            </a:pPr>
            <a:r>
              <a:rPr lang="en-US" altLang="en-US" sz="3599" dirty="0"/>
              <a:t>=  Plate Tectonics</a:t>
            </a:r>
          </a:p>
          <a:p>
            <a:pPr eaLnBrk="1" hangingPunct="1">
              <a:defRPr/>
            </a:pPr>
            <a:endParaRPr lang="en-US" altLang="en-US" dirty="0" smtClean="0"/>
          </a:p>
        </p:txBody>
      </p:sp>
      <p:sp>
        <p:nvSpPr>
          <p:cNvPr id="64517" name="Line 4"/>
          <p:cNvSpPr>
            <a:spLocks noChangeShapeType="1"/>
          </p:cNvSpPr>
          <p:nvPr/>
        </p:nvSpPr>
        <p:spPr bwMode="auto">
          <a:xfrm>
            <a:off x="3928039" y="3863862"/>
            <a:ext cx="487553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799"/>
          </a:p>
        </p:txBody>
      </p:sp>
    </p:spTree>
    <p:extLst>
      <p:ext uri="{BB962C8B-B14F-4D97-AF65-F5344CB8AC3E}">
        <p14:creationId xmlns:p14="http://schemas.microsoft.com/office/powerpoint/2010/main" val="349154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0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3858" y="1795889"/>
            <a:ext cx="8227457" cy="437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363" name="Rectangle 1038"/>
          <p:cNvSpPr>
            <a:spLocks noGrp="1" noChangeArrowheads="1"/>
          </p:cNvSpPr>
          <p:nvPr>
            <p:ph type="title"/>
          </p:nvPr>
        </p:nvSpPr>
        <p:spPr/>
        <p:txBody>
          <a:bodyPr/>
          <a:lstStyle/>
          <a:p>
            <a:pPr>
              <a:defRPr/>
            </a:pPr>
            <a:r>
              <a:rPr lang="en-US" altLang="en-US" smtClean="0"/>
              <a:t>Plate Boundaries:  3 Types</a:t>
            </a:r>
          </a:p>
        </p:txBody>
      </p:sp>
      <p:sp>
        <p:nvSpPr>
          <p:cNvPr id="105476" name="Slide Number Placeholder 1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330B389-9573-44BE-82E1-C14B26EDAC5A}" type="slidenum">
              <a:rPr lang="en-US" altLang="en-US" sz="1200">
                <a:solidFill>
                  <a:schemeClr val="tx2"/>
                </a:solidFill>
                <a:latin typeface="Garamond" panose="02020404030301010803" pitchFamily="18" charset="0"/>
              </a:rPr>
              <a:pPr fontAlgn="base">
                <a:spcBef>
                  <a:spcPct val="0"/>
                </a:spcBef>
                <a:spcAft>
                  <a:spcPct val="0"/>
                </a:spcAft>
              </a:pPr>
              <a:t>30</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grpSp>
        <p:nvGrpSpPr>
          <p:cNvPr id="105477" name="Group 1033"/>
          <p:cNvGrpSpPr>
            <a:grpSpLocks/>
          </p:cNvGrpSpPr>
          <p:nvPr/>
        </p:nvGrpSpPr>
        <p:grpSpPr bwMode="auto">
          <a:xfrm>
            <a:off x="9817718" y="2154570"/>
            <a:ext cx="942729" cy="1295063"/>
            <a:chOff x="3936" y="2448"/>
            <a:chExt cx="882" cy="816"/>
          </a:xfrm>
        </p:grpSpPr>
        <p:sp>
          <p:nvSpPr>
            <p:cNvPr id="105478" name="AutoShape 1034"/>
            <p:cNvSpPr>
              <a:spLocks noChangeArrowheads="1"/>
            </p:cNvSpPr>
            <p:nvPr/>
          </p:nvSpPr>
          <p:spPr bwMode="auto">
            <a:xfrm>
              <a:off x="3936" y="2544"/>
              <a:ext cx="306" cy="615"/>
            </a:xfrm>
            <a:prstGeom prst="upArrow">
              <a:avLst>
                <a:gd name="adj1" fmla="val 50000"/>
                <a:gd name="adj2" fmla="val 50245"/>
              </a:avLst>
            </a:prstGeom>
            <a:solidFill>
              <a:srgbClr val="FF0000"/>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1799">
                <a:latin typeface="Arial" panose="020B0604020202020204" pitchFamily="34" charset="0"/>
              </a:endParaRPr>
            </a:p>
          </p:txBody>
        </p:sp>
        <p:sp>
          <p:nvSpPr>
            <p:cNvPr id="105479" name="AutoShape 1035"/>
            <p:cNvSpPr>
              <a:spLocks noChangeArrowheads="1"/>
            </p:cNvSpPr>
            <p:nvPr/>
          </p:nvSpPr>
          <p:spPr bwMode="auto">
            <a:xfrm>
              <a:off x="4512" y="2592"/>
              <a:ext cx="306" cy="615"/>
            </a:xfrm>
            <a:prstGeom prst="downArrow">
              <a:avLst>
                <a:gd name="adj1" fmla="val 50000"/>
                <a:gd name="adj2" fmla="val 50245"/>
              </a:avLst>
            </a:prstGeom>
            <a:solidFill>
              <a:srgbClr val="FF0000"/>
            </a:solidFill>
            <a:ln w="38100">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1799">
                <a:latin typeface="Arial" panose="020B0604020202020204" pitchFamily="34" charset="0"/>
              </a:endParaRPr>
            </a:p>
          </p:txBody>
        </p:sp>
        <p:sp>
          <p:nvSpPr>
            <p:cNvPr id="105480" name="Line 1036"/>
            <p:cNvSpPr>
              <a:spLocks noChangeShapeType="1"/>
            </p:cNvSpPr>
            <p:nvPr/>
          </p:nvSpPr>
          <p:spPr bwMode="auto">
            <a:xfrm>
              <a:off x="4368" y="2448"/>
              <a:ext cx="0" cy="81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1799"/>
            </a:p>
          </p:txBody>
        </p:sp>
      </p:grpSp>
    </p:spTree>
    <p:extLst>
      <p:ext uri="{BB962C8B-B14F-4D97-AF65-F5344CB8AC3E}">
        <p14:creationId xmlns:p14="http://schemas.microsoft.com/office/powerpoint/2010/main" val="147065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7"/>
          <p:cNvSpPr>
            <a:spLocks noGrp="1" noChangeArrowheads="1"/>
          </p:cNvSpPr>
          <p:nvPr>
            <p:ph type="title"/>
          </p:nvPr>
        </p:nvSpPr>
        <p:spPr>
          <a:xfrm>
            <a:off x="1096677" y="288156"/>
            <a:ext cx="10055781" cy="1449010"/>
          </a:xfrm>
        </p:spPr>
        <p:txBody>
          <a:bodyPr/>
          <a:lstStyle/>
          <a:p>
            <a:pPr>
              <a:defRPr/>
            </a:pPr>
            <a:r>
              <a:rPr lang="en-US" altLang="en-US" dirty="0"/>
              <a:t>Plate boundaries change over geologic time.</a:t>
            </a:r>
          </a:p>
        </p:txBody>
      </p:sp>
      <p:sp>
        <p:nvSpPr>
          <p:cNvPr id="147460" name="Rectangle 8"/>
          <p:cNvSpPr>
            <a:spLocks noGrp="1" noChangeArrowheads="1"/>
          </p:cNvSpPr>
          <p:nvPr>
            <p:ph type="body" idx="1"/>
          </p:nvPr>
        </p:nvSpPr>
        <p:spPr>
          <a:xfrm>
            <a:off x="1096677" y="1846675"/>
            <a:ext cx="4937426" cy="736408"/>
          </a:xfrm>
        </p:spPr>
        <p:txBody>
          <a:bodyPr/>
          <a:lstStyle/>
          <a:p>
            <a:pPr>
              <a:defRPr/>
            </a:pPr>
            <a:r>
              <a:rPr lang="en-US" altLang="en-US" sz="2799" dirty="0"/>
              <a:t>Oceanic plates.</a:t>
            </a:r>
          </a:p>
        </p:txBody>
      </p:sp>
      <p:sp>
        <p:nvSpPr>
          <p:cNvPr id="107524" name="Content Placeholder 1"/>
          <p:cNvSpPr>
            <a:spLocks noGrp="1"/>
          </p:cNvSpPr>
          <p:nvPr>
            <p:ph sz="half" idx="2"/>
          </p:nvPr>
        </p:nvSpPr>
        <p:spPr>
          <a:xfrm>
            <a:off x="1096677" y="2583083"/>
            <a:ext cx="4937426" cy="3377320"/>
          </a:xfrm>
        </p:spPr>
        <p:txBody>
          <a:bodyPr/>
          <a:lstStyle/>
          <a:p>
            <a:pPr lvl="1"/>
            <a:r>
              <a:rPr lang="en-US" altLang="en-US" sz="2399"/>
              <a:t>Created at MOR spreading centers.</a:t>
            </a:r>
          </a:p>
          <a:p>
            <a:pPr lvl="1"/>
            <a:r>
              <a:rPr lang="en-US" altLang="en-US" sz="2399"/>
              <a:t>Destroyed at subduction zones.</a:t>
            </a:r>
          </a:p>
          <a:p>
            <a:endParaRPr lang="en-US" altLang="en-US" sz="2799"/>
          </a:p>
          <a:p>
            <a:endParaRPr lang="en-US" altLang="en-US" smtClean="0"/>
          </a:p>
        </p:txBody>
      </p:sp>
      <p:sp>
        <p:nvSpPr>
          <p:cNvPr id="3" name="Text Placeholder 2"/>
          <p:cNvSpPr>
            <a:spLocks noGrp="1"/>
          </p:cNvSpPr>
          <p:nvPr>
            <p:ph type="body" sz="quarter" idx="3"/>
          </p:nvPr>
        </p:nvSpPr>
        <p:spPr>
          <a:xfrm>
            <a:off x="6216619" y="1846675"/>
            <a:ext cx="4935839" cy="736408"/>
          </a:xfrm>
        </p:spPr>
        <p:txBody>
          <a:bodyPr/>
          <a:lstStyle/>
          <a:p>
            <a:pPr>
              <a:defRPr/>
            </a:pPr>
            <a:r>
              <a:rPr lang="en-US" altLang="en-US" sz="2799" dirty="0"/>
              <a:t>Continental plates.</a:t>
            </a:r>
            <a:endParaRPr lang="en-US" sz="2799" dirty="0"/>
          </a:p>
        </p:txBody>
      </p:sp>
      <p:sp>
        <p:nvSpPr>
          <p:cNvPr id="107526" name="Content Placeholder 3"/>
          <p:cNvSpPr>
            <a:spLocks noGrp="1"/>
          </p:cNvSpPr>
          <p:nvPr>
            <p:ph sz="quarter" idx="4"/>
          </p:nvPr>
        </p:nvSpPr>
        <p:spPr>
          <a:xfrm>
            <a:off x="6216619" y="2583083"/>
            <a:ext cx="4935839" cy="3377320"/>
          </a:xfrm>
        </p:spPr>
        <p:txBody>
          <a:bodyPr/>
          <a:lstStyle/>
          <a:p>
            <a:pPr lvl="1"/>
            <a:r>
              <a:rPr lang="en-US" altLang="en-US" sz="2399"/>
              <a:t>Torn apart at rifts.</a:t>
            </a:r>
          </a:p>
          <a:p>
            <a:pPr lvl="1"/>
            <a:r>
              <a:rPr lang="en-US" altLang="en-US" sz="2399"/>
              <a:t>Joined during collision. </a:t>
            </a:r>
          </a:p>
          <a:p>
            <a:endParaRPr lang="en-US" altLang="en-US" smtClean="0"/>
          </a:p>
        </p:txBody>
      </p:sp>
      <p:sp>
        <p:nvSpPr>
          <p:cNvPr id="10752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0FFC924-17B0-497E-A838-74907E86B70C}" type="slidenum">
              <a:rPr lang="en-US" altLang="en-US" sz="1200">
                <a:solidFill>
                  <a:schemeClr val="tx2"/>
                </a:solidFill>
                <a:latin typeface="Garamond" panose="02020404030301010803" pitchFamily="18" charset="0"/>
              </a:rPr>
              <a:pPr fontAlgn="base">
                <a:spcBef>
                  <a:spcPct val="0"/>
                </a:spcBef>
                <a:spcAft>
                  <a:spcPct val="0"/>
                </a:spcAft>
              </a:pPr>
              <a:t>31</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pic>
        <p:nvPicPr>
          <p:cNvPr id="107528" name="Picture 2" descr="http://oceanexplorer.noaa.gov/facts/plate-boundar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010" y="3433762"/>
            <a:ext cx="5085025" cy="2832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9" name="TextBox 4"/>
          <p:cNvSpPr txBox="1">
            <a:spLocks noChangeArrowheads="1"/>
          </p:cNvSpPr>
          <p:nvPr/>
        </p:nvSpPr>
        <p:spPr bwMode="auto">
          <a:xfrm>
            <a:off x="0" y="6453987"/>
            <a:ext cx="1109374" cy="36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799"/>
              <a:t>Source:  </a:t>
            </a:r>
            <a:r>
              <a:rPr lang="en-US" altLang="en-US" sz="1799">
                <a:hlinkClick r:id="rId4"/>
              </a:rPr>
              <a:t>1</a:t>
            </a:r>
            <a:endParaRPr lang="en-US" altLang="en-US" sz="1799"/>
          </a:p>
        </p:txBody>
      </p:sp>
    </p:spTree>
    <p:extLst>
      <p:ext uri="{BB962C8B-B14F-4D97-AF65-F5344CB8AC3E}">
        <p14:creationId xmlns:p14="http://schemas.microsoft.com/office/powerpoint/2010/main" val="75883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a:t>Continental Rifting</a:t>
            </a:r>
            <a:endParaRPr lang="en-US" dirty="0"/>
          </a:p>
        </p:txBody>
      </p:sp>
      <p:sp>
        <p:nvSpPr>
          <p:cNvPr id="109571" name="Content Placeholder 3"/>
          <p:cNvSpPr>
            <a:spLocks noGrp="1"/>
          </p:cNvSpPr>
          <p:nvPr>
            <p:ph idx="1"/>
          </p:nvPr>
        </p:nvSpPr>
        <p:spPr/>
        <p:txBody>
          <a:bodyPr>
            <a:normAutofit lnSpcReduction="10000"/>
          </a:bodyPr>
          <a:lstStyle/>
          <a:p>
            <a:pPr marL="199965" lvl="1" indent="0">
              <a:buNone/>
            </a:pPr>
            <a:r>
              <a:rPr lang="en-US" altLang="en-US" sz="2399"/>
              <a:t>Lithosphere stretches &amp; thins. </a:t>
            </a:r>
          </a:p>
          <a:p>
            <a:pPr marL="199965" lvl="1" indent="0">
              <a:buNone/>
            </a:pPr>
            <a:endParaRPr lang="en-US" altLang="en-US" sz="2399"/>
          </a:p>
          <a:p>
            <a:pPr marL="199965" lvl="1" indent="0">
              <a:buNone/>
            </a:pPr>
            <a:r>
              <a:rPr lang="en-US" altLang="en-US" sz="2399"/>
              <a:t>Brittle upper crust faults.</a:t>
            </a:r>
          </a:p>
          <a:p>
            <a:pPr marL="199965" lvl="1" indent="0">
              <a:buNone/>
            </a:pPr>
            <a:endParaRPr lang="en-US" altLang="en-US" sz="2399"/>
          </a:p>
          <a:p>
            <a:pPr marL="199965" lvl="1" indent="0">
              <a:buNone/>
            </a:pPr>
            <a:r>
              <a:rPr lang="en-US" altLang="en-US" sz="2399"/>
              <a:t>Ductile lower crust flows.</a:t>
            </a:r>
          </a:p>
          <a:p>
            <a:pPr marL="199965" lvl="1" indent="0">
              <a:buNone/>
            </a:pPr>
            <a:endParaRPr lang="en-US" altLang="en-US" sz="2399"/>
          </a:p>
          <a:p>
            <a:pPr marL="199965" lvl="1" indent="0">
              <a:buNone/>
            </a:pPr>
            <a:r>
              <a:rPr lang="en-US" altLang="en-US" sz="2399"/>
              <a:t>Asthenosphere melts. </a:t>
            </a:r>
          </a:p>
          <a:p>
            <a:pPr marL="199965" lvl="1" indent="0">
              <a:buNone/>
            </a:pPr>
            <a:endParaRPr lang="en-US" altLang="en-US" sz="2399"/>
          </a:p>
          <a:p>
            <a:pPr marL="199965" lvl="1" indent="0">
              <a:buNone/>
            </a:pPr>
            <a:r>
              <a:rPr lang="en-US" altLang="en-US" sz="2399"/>
              <a:t>Melts erupt, leading to…</a:t>
            </a:r>
            <a:endParaRPr lang="en-US" altLang="en-US" sz="2799"/>
          </a:p>
          <a:p>
            <a:pPr marL="199965" lvl="1" indent="0">
              <a:buNone/>
            </a:pPr>
            <a:r>
              <a:rPr lang="en-US" altLang="en-US" sz="2399"/>
              <a:t>Sea-floor spreading. </a:t>
            </a:r>
          </a:p>
          <a:p>
            <a:endParaRPr lang="en-US" altLang="en-US" smtClean="0"/>
          </a:p>
        </p:txBody>
      </p:sp>
      <p:sp>
        <p:nvSpPr>
          <p:cNvPr id="3" name="Slide Number Placeholder 2"/>
          <p:cNvSpPr>
            <a:spLocks noGrp="1"/>
          </p:cNvSpPr>
          <p:nvPr>
            <p:ph type="sldNum" sz="quarter" idx="12"/>
          </p:nvPr>
        </p:nvSpPr>
        <p:spPr/>
        <p:txBody>
          <a:bodyPr/>
          <a:lstStyle/>
          <a:p>
            <a:pPr>
              <a:defRPr/>
            </a:pPr>
            <a:fld id="{46E73B39-0A32-4090-9D9A-CC78D7094825}" type="slidenum">
              <a:rPr lang="en-US" smtClean="0"/>
              <a:pPr>
                <a:defRPr/>
              </a:pPr>
              <a:t>32</a:t>
            </a:fld>
            <a:r>
              <a:rPr lang="en-US" dirty="0" smtClean="0"/>
              <a:t> </a:t>
            </a:r>
            <a:r>
              <a:rPr lang="en-US" dirty="0" smtClean="0"/>
              <a:t>/ 79</a:t>
            </a:r>
            <a:endParaRPr lang="en-US" dirty="0"/>
          </a:p>
        </p:txBody>
      </p:sp>
      <p:pic>
        <p:nvPicPr>
          <p:cNvPr id="109573" name="Picture 2" descr="Divergent bounda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6686" y="1438793"/>
            <a:ext cx="6421352" cy="484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496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a:t>Continental Rifting</a:t>
            </a:r>
            <a:endParaRPr lang="en-US" dirty="0"/>
          </a:p>
        </p:txBody>
      </p:sp>
      <p:sp>
        <p:nvSpPr>
          <p:cNvPr id="110595" name="Content Placeholder 2"/>
          <p:cNvSpPr>
            <a:spLocks noGrp="1"/>
          </p:cNvSpPr>
          <p:nvPr>
            <p:ph idx="1"/>
          </p:nvPr>
        </p:nvSpPr>
        <p:spPr/>
        <p:txBody>
          <a:bodyPr/>
          <a:lstStyle/>
          <a:p>
            <a:r>
              <a:rPr lang="en-US" altLang="en-US" sz="2799" dirty="0"/>
              <a:t>Example: East Africa.</a:t>
            </a:r>
          </a:p>
          <a:p>
            <a:pPr lvl="1"/>
            <a:r>
              <a:rPr lang="en-US" altLang="en-US" sz="2399" dirty="0"/>
              <a:t>The Arabian plate is </a:t>
            </a:r>
            <a:br>
              <a:rPr lang="en-US" altLang="en-US" sz="2399" dirty="0"/>
            </a:br>
            <a:r>
              <a:rPr lang="en-US" altLang="en-US" sz="2399" dirty="0"/>
              <a:t>rifting from the African </a:t>
            </a:r>
            <a:br>
              <a:rPr lang="en-US" altLang="en-US" sz="2399" dirty="0"/>
            </a:br>
            <a:r>
              <a:rPr lang="en-US" altLang="en-US" sz="2399" dirty="0"/>
              <a:t>plate.</a:t>
            </a:r>
          </a:p>
          <a:p>
            <a:endParaRPr lang="en-US" altLang="en-US" dirty="0" smtClean="0"/>
          </a:p>
        </p:txBody>
      </p:sp>
      <p:sp>
        <p:nvSpPr>
          <p:cNvPr id="4" name="Slide Number Placeholder 3"/>
          <p:cNvSpPr>
            <a:spLocks noGrp="1"/>
          </p:cNvSpPr>
          <p:nvPr>
            <p:ph type="sldNum" sz="quarter" idx="12"/>
          </p:nvPr>
        </p:nvSpPr>
        <p:spPr/>
        <p:txBody>
          <a:bodyPr/>
          <a:lstStyle/>
          <a:p>
            <a:pPr>
              <a:defRPr/>
            </a:pPr>
            <a:fld id="{B4743E1F-7E1F-4C9E-8034-351A2A34623C}" type="slidenum">
              <a:rPr lang="en-US" smtClean="0"/>
              <a:pPr>
                <a:defRPr/>
              </a:pPr>
              <a:t>33</a:t>
            </a:fld>
            <a:r>
              <a:rPr lang="en-US" dirty="0" smtClean="0"/>
              <a:t> </a:t>
            </a:r>
            <a:r>
              <a:rPr lang="en-US" dirty="0" smtClean="0"/>
              <a:t>/ 79</a:t>
            </a:r>
            <a:endParaRPr lang="en-US" dirty="0"/>
          </a:p>
        </p:txBody>
      </p:sp>
      <p:pic>
        <p:nvPicPr>
          <p:cNvPr id="110597" name="Picture 2" descr="http://www.geo.arizona.edu/geo5xx/geos577/projects/mooney/images/usg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7242" y="608808"/>
            <a:ext cx="6774099" cy="569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TextBox 5"/>
          <p:cNvSpPr txBox="1">
            <a:spLocks noChangeArrowheads="1"/>
          </p:cNvSpPr>
          <p:nvPr/>
        </p:nvSpPr>
        <p:spPr bwMode="auto">
          <a:xfrm>
            <a:off x="0" y="6453987"/>
            <a:ext cx="1109374" cy="36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799"/>
              <a:t>Source:  </a:t>
            </a:r>
            <a:r>
              <a:rPr lang="en-US" altLang="en-US" sz="1799">
                <a:hlinkClick r:id="rId3"/>
              </a:rPr>
              <a:t>1</a:t>
            </a:r>
            <a:endParaRPr lang="en-US" altLang="en-US" sz="1799"/>
          </a:p>
        </p:txBody>
      </p:sp>
    </p:spTree>
    <p:extLst>
      <p:ext uri="{BB962C8B-B14F-4D97-AF65-F5344CB8AC3E}">
        <p14:creationId xmlns:p14="http://schemas.microsoft.com/office/powerpoint/2010/main" val="273591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6EC4DE9-95A1-4AC6-AEDB-ED033B4EF0B8}" type="slidenum">
              <a:rPr lang="en-US" altLang="en-US" sz="1200">
                <a:solidFill>
                  <a:schemeClr val="tx2"/>
                </a:solidFill>
                <a:latin typeface="Garamond" panose="02020404030301010803" pitchFamily="18" charset="0"/>
              </a:rPr>
              <a:pPr fontAlgn="base">
                <a:spcBef>
                  <a:spcPct val="0"/>
                </a:spcBef>
                <a:spcAft>
                  <a:spcPct val="0"/>
                </a:spcAft>
              </a:pPr>
              <a:t>34</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
        <p:nvSpPr>
          <p:cNvPr id="5" name="Rectangle 2"/>
          <p:cNvSpPr>
            <a:spLocks noGrp="1" noChangeArrowheads="1"/>
          </p:cNvSpPr>
          <p:nvPr/>
        </p:nvSpPr>
        <p:spPr bwMode="auto">
          <a:xfrm>
            <a:off x="1044756" y="21590"/>
            <a:ext cx="10113822" cy="6835517"/>
          </a:xfrm>
          <a:prstGeom prst="rect">
            <a:avLst/>
          </a:prstGeom>
          <a:blipFill dpi="0" rotWithShape="1">
            <a:blip r:embed="rId3"/>
            <a:srcRect/>
            <a:stretch>
              <a:fillRect b="-9942"/>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defRPr/>
            </a:pPr>
            <a:endParaRPr lang="en-US" altLang="en-US" sz="1799"/>
          </a:p>
        </p:txBody>
      </p:sp>
    </p:spTree>
    <p:extLst>
      <p:ext uri="{BB962C8B-B14F-4D97-AF65-F5344CB8AC3E}">
        <p14:creationId xmlns:p14="http://schemas.microsoft.com/office/powerpoint/2010/main" val="43359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7270" y="893"/>
            <a:ext cx="4959645"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altLang="en-US" dirty="0"/>
              <a:t>Continental Rifting</a:t>
            </a:r>
            <a:endParaRPr lang="en-US" dirty="0"/>
          </a:p>
        </p:txBody>
      </p:sp>
      <p:sp>
        <p:nvSpPr>
          <p:cNvPr id="113668" name="Content Placeholder 2"/>
          <p:cNvSpPr>
            <a:spLocks noGrp="1"/>
          </p:cNvSpPr>
          <p:nvPr>
            <p:ph idx="1"/>
          </p:nvPr>
        </p:nvSpPr>
        <p:spPr/>
        <p:txBody>
          <a:bodyPr/>
          <a:lstStyle/>
          <a:p>
            <a:pPr eaLnBrk="1" hangingPunct="1"/>
            <a:r>
              <a:rPr lang="en-US" altLang="en-US" sz="2799"/>
              <a:t>Basin and Range</a:t>
            </a:r>
          </a:p>
          <a:p>
            <a:pPr lvl="1" eaLnBrk="1" hangingPunct="1"/>
            <a:r>
              <a:rPr lang="en-US" altLang="en-US" sz="2399"/>
              <a:t>Region is slowly pulling apart</a:t>
            </a:r>
          </a:p>
          <a:p>
            <a:pPr lvl="1" eaLnBrk="1" hangingPunct="1"/>
            <a:r>
              <a:rPr lang="en-US" altLang="en-US" sz="2399"/>
              <a:t>No active spreading center</a:t>
            </a:r>
          </a:p>
          <a:p>
            <a:endParaRPr lang="en-US" altLang="en-US" sz="2799"/>
          </a:p>
        </p:txBody>
      </p:sp>
      <p:sp>
        <p:nvSpPr>
          <p:cNvPr id="4" name="Slide Number Placeholder 3"/>
          <p:cNvSpPr>
            <a:spLocks noGrp="1"/>
          </p:cNvSpPr>
          <p:nvPr>
            <p:ph type="sldNum" sz="quarter" idx="12"/>
          </p:nvPr>
        </p:nvSpPr>
        <p:spPr/>
        <p:txBody>
          <a:bodyPr/>
          <a:lstStyle/>
          <a:p>
            <a:pPr>
              <a:defRPr/>
            </a:pPr>
            <a:fld id="{7EE1DA77-764C-4C33-9764-5030ACC3B89A}" type="slidenum">
              <a:rPr lang="en-US" smtClean="0"/>
              <a:pPr>
                <a:defRPr/>
              </a:pPr>
              <a:t>35</a:t>
            </a:fld>
            <a:r>
              <a:rPr lang="en-US" dirty="0" smtClean="0"/>
              <a:t> </a:t>
            </a:r>
            <a:r>
              <a:rPr lang="en-US" dirty="0" smtClean="0"/>
              <a:t>/ 79</a:t>
            </a:r>
            <a:endParaRPr lang="en-US" dirty="0"/>
          </a:p>
        </p:txBody>
      </p:sp>
    </p:spTree>
    <p:extLst>
      <p:ext uri="{BB962C8B-B14F-4D97-AF65-F5344CB8AC3E}">
        <p14:creationId xmlns:p14="http://schemas.microsoft.com/office/powerpoint/2010/main" val="226060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smtClean="0"/>
              <a:t>Continental Rifting</a:t>
            </a:r>
            <a:endParaRPr lang="en-US" dirty="0"/>
          </a:p>
        </p:txBody>
      </p:sp>
      <p:sp>
        <p:nvSpPr>
          <p:cNvPr id="3" name="Slide Number Placeholder 2"/>
          <p:cNvSpPr>
            <a:spLocks noGrp="1"/>
          </p:cNvSpPr>
          <p:nvPr>
            <p:ph type="sldNum" sz="quarter" idx="12"/>
          </p:nvPr>
        </p:nvSpPr>
        <p:spPr/>
        <p:txBody>
          <a:bodyPr/>
          <a:lstStyle/>
          <a:p>
            <a:pPr>
              <a:defRPr/>
            </a:pPr>
            <a:fld id="{42D15729-6A81-4980-95F8-FD298CE0283B}" type="slidenum">
              <a:rPr lang="en-US" smtClean="0"/>
              <a:pPr>
                <a:defRPr/>
              </a:pPr>
              <a:t>36</a:t>
            </a:fld>
            <a:r>
              <a:rPr lang="en-US" dirty="0" smtClean="0"/>
              <a:t> </a:t>
            </a:r>
            <a:r>
              <a:rPr lang="en-US" dirty="0" smtClean="0"/>
              <a:t>/ 79</a:t>
            </a:r>
            <a:endParaRPr lang="en-US" dirty="0"/>
          </a:p>
        </p:txBody>
      </p:sp>
      <p:pic>
        <p:nvPicPr>
          <p:cNvPr id="114692" name="Picture 2" descr="http://www.esci.umn.edu/courses/1001/Summer_Session/BasinRangeMod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8921" y="1824457"/>
            <a:ext cx="5650028" cy="447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3" name="TextBox 4"/>
          <p:cNvSpPr txBox="1">
            <a:spLocks noChangeArrowheads="1"/>
          </p:cNvSpPr>
          <p:nvPr/>
        </p:nvSpPr>
        <p:spPr bwMode="auto">
          <a:xfrm>
            <a:off x="0" y="6453987"/>
            <a:ext cx="1109374" cy="36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799"/>
              <a:t>Source:  </a:t>
            </a:r>
            <a:r>
              <a:rPr lang="en-US" altLang="en-US" sz="1799">
                <a:hlinkClick r:id="rId3"/>
              </a:rPr>
              <a:t>1</a:t>
            </a:r>
            <a:endParaRPr lang="en-US" altLang="en-US" sz="1799"/>
          </a:p>
        </p:txBody>
      </p:sp>
    </p:spTree>
    <p:extLst>
      <p:ext uri="{BB962C8B-B14F-4D97-AF65-F5344CB8AC3E}">
        <p14:creationId xmlns:p14="http://schemas.microsoft.com/office/powerpoint/2010/main" val="373163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080" y="594463"/>
            <a:ext cx="3199567" cy="2285405"/>
          </a:xfrm>
        </p:spPr>
        <p:txBody>
          <a:bodyPr/>
          <a:lstStyle/>
          <a:p>
            <a:pPr>
              <a:defRPr/>
            </a:pPr>
            <a:r>
              <a:rPr lang="en-US" altLang="en-US" sz="4799" dirty="0"/>
              <a:t>Sea-floor spreading progression</a:t>
            </a:r>
            <a:endParaRPr lang="en-US" sz="4799" dirty="0"/>
          </a:p>
        </p:txBody>
      </p:sp>
      <p:sp>
        <p:nvSpPr>
          <p:cNvPr id="115715" name="Content Placeholder 5"/>
          <p:cNvSpPr>
            <a:spLocks noGrp="1"/>
          </p:cNvSpPr>
          <p:nvPr>
            <p:ph idx="1"/>
          </p:nvPr>
        </p:nvSpPr>
        <p:spPr>
          <a:xfrm>
            <a:off x="4799350" y="732540"/>
            <a:ext cx="6491184" cy="5256431"/>
          </a:xfrm>
        </p:spPr>
        <p:txBody>
          <a:bodyPr/>
          <a:lstStyle/>
          <a:p>
            <a:endParaRPr lang="en-US" altLang="en-US" smtClean="0"/>
          </a:p>
        </p:txBody>
      </p:sp>
      <p:sp>
        <p:nvSpPr>
          <p:cNvPr id="115716" name="Text Placeholder 6"/>
          <p:cNvSpPr>
            <a:spLocks noGrp="1"/>
          </p:cNvSpPr>
          <p:nvPr>
            <p:ph type="body" sz="half" idx="2"/>
          </p:nvPr>
        </p:nvSpPr>
        <p:spPr>
          <a:xfrm>
            <a:off x="457080" y="2925894"/>
            <a:ext cx="3199567" cy="3378907"/>
          </a:xfrm>
        </p:spPr>
        <p:txBody>
          <a:bodyPr/>
          <a:lstStyle/>
          <a:p>
            <a:endParaRPr lang="en-US" altLang="en-US" smtClean="0"/>
          </a:p>
        </p:txBody>
      </p:sp>
      <p:sp>
        <p:nvSpPr>
          <p:cNvPr id="4" name="Slide Number Placeholder 3"/>
          <p:cNvSpPr>
            <a:spLocks noGrp="1"/>
          </p:cNvSpPr>
          <p:nvPr>
            <p:ph type="sldNum" sz="quarter" idx="12"/>
          </p:nvPr>
        </p:nvSpPr>
        <p:spPr/>
        <p:txBody>
          <a:bodyPr/>
          <a:lstStyle/>
          <a:p>
            <a:pPr>
              <a:defRPr/>
            </a:pPr>
            <a:fld id="{2D7F60A9-B831-4F96-81DA-EA7961A3094A}" type="slidenum">
              <a:rPr lang="en-US" smtClean="0"/>
              <a:pPr>
                <a:defRPr/>
              </a:pPr>
              <a:t>37</a:t>
            </a:fld>
            <a:r>
              <a:rPr lang="en-US" dirty="0" smtClean="0"/>
              <a:t> </a:t>
            </a:r>
            <a:r>
              <a:rPr lang="en-US" dirty="0" smtClean="0"/>
              <a:t>/ 79</a:t>
            </a:r>
            <a:endParaRPr lang="en-US" dirty="0"/>
          </a:p>
        </p:txBody>
      </p:sp>
      <p:pic>
        <p:nvPicPr>
          <p:cNvPr id="115718"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6270" y="77073"/>
            <a:ext cx="7897343" cy="191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5719" name="Picture 10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882" y="2067280"/>
            <a:ext cx="7614841" cy="191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5720" name="Picture 20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977" y="4201912"/>
            <a:ext cx="7492636" cy="210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0720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19E45FC-EA7C-4F52-AE7C-3750DE5CA2F9}" type="slidenum">
              <a:rPr lang="en-US" altLang="en-US" sz="1200">
                <a:solidFill>
                  <a:schemeClr val="tx2"/>
                </a:solidFill>
                <a:latin typeface="Garamond" panose="02020404030301010803" pitchFamily="18" charset="0"/>
              </a:rPr>
              <a:pPr fontAlgn="base">
                <a:spcBef>
                  <a:spcPct val="0"/>
                </a:spcBef>
                <a:spcAft>
                  <a:spcPct val="0"/>
                </a:spcAft>
              </a:pPr>
              <a:t>38</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pic>
        <p:nvPicPr>
          <p:cNvPr id="116739" name="Picture 2" descr="fi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90" y="467496"/>
            <a:ext cx="7084755" cy="531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3"/>
          <p:cNvSpPr txBox="1">
            <a:spLocks noChangeArrowheads="1"/>
          </p:cNvSpPr>
          <p:nvPr/>
        </p:nvSpPr>
        <p:spPr bwMode="auto">
          <a:xfrm>
            <a:off x="761801" y="3655954"/>
            <a:ext cx="1980684" cy="64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799" b="1">
                <a:solidFill>
                  <a:schemeClr val="bg1"/>
                </a:solidFill>
                <a:latin typeface="Arial" panose="020B0604020202020204" pitchFamily="34" charset="0"/>
              </a:rPr>
              <a:t>Intrusive igneous rocks</a:t>
            </a:r>
          </a:p>
        </p:txBody>
      </p:sp>
      <p:sp>
        <p:nvSpPr>
          <p:cNvPr id="116741" name="Text Box 4"/>
          <p:cNvSpPr txBox="1">
            <a:spLocks noChangeArrowheads="1"/>
          </p:cNvSpPr>
          <p:nvPr/>
        </p:nvSpPr>
        <p:spPr bwMode="auto">
          <a:xfrm>
            <a:off x="761801" y="1313414"/>
            <a:ext cx="1980684" cy="64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799" b="1">
                <a:solidFill>
                  <a:schemeClr val="bg1"/>
                </a:solidFill>
                <a:latin typeface="Arial" panose="020B0604020202020204" pitchFamily="34" charset="0"/>
              </a:rPr>
              <a:t>Extrusive igneous rocks</a:t>
            </a:r>
          </a:p>
        </p:txBody>
      </p:sp>
      <p:pic>
        <p:nvPicPr>
          <p:cNvPr id="11674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2177" y="15177"/>
            <a:ext cx="2133044" cy="1396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2177" y="1440381"/>
            <a:ext cx="2133044" cy="155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4" name="Line 7"/>
          <p:cNvSpPr>
            <a:spLocks noChangeShapeType="1"/>
          </p:cNvSpPr>
          <p:nvPr/>
        </p:nvSpPr>
        <p:spPr bwMode="auto">
          <a:xfrm flipV="1">
            <a:off x="7386301" y="1143596"/>
            <a:ext cx="1145877" cy="16981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799"/>
          </a:p>
        </p:txBody>
      </p:sp>
      <p:sp>
        <p:nvSpPr>
          <p:cNvPr id="116745" name="Line 8"/>
          <p:cNvSpPr>
            <a:spLocks noChangeShapeType="1"/>
          </p:cNvSpPr>
          <p:nvPr/>
        </p:nvSpPr>
        <p:spPr bwMode="auto">
          <a:xfrm>
            <a:off x="6819711" y="1954598"/>
            <a:ext cx="1864826" cy="56024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799"/>
          </a:p>
        </p:txBody>
      </p:sp>
      <p:pic>
        <p:nvPicPr>
          <p:cNvPr id="116746"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2177" y="3011597"/>
            <a:ext cx="2133044" cy="164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7" name="Line 10"/>
          <p:cNvSpPr>
            <a:spLocks noChangeShapeType="1"/>
          </p:cNvSpPr>
          <p:nvPr/>
        </p:nvSpPr>
        <p:spPr bwMode="auto">
          <a:xfrm>
            <a:off x="6819711" y="2797340"/>
            <a:ext cx="1788646" cy="93638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799"/>
          </a:p>
        </p:txBody>
      </p:sp>
      <p:pic>
        <p:nvPicPr>
          <p:cNvPr id="11674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2177" y="4703432"/>
            <a:ext cx="2133044" cy="1602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9" name="Line 12"/>
          <p:cNvSpPr>
            <a:spLocks noChangeShapeType="1"/>
          </p:cNvSpPr>
          <p:nvPr/>
        </p:nvSpPr>
        <p:spPr bwMode="auto">
          <a:xfrm>
            <a:off x="7081581" y="4016222"/>
            <a:ext cx="1602957" cy="13664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799"/>
          </a:p>
        </p:txBody>
      </p:sp>
    </p:spTree>
    <p:extLst>
      <p:ext uri="{BB962C8B-B14F-4D97-AF65-F5344CB8AC3E}">
        <p14:creationId xmlns:p14="http://schemas.microsoft.com/office/powerpoint/2010/main" val="295324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Why Is There A Ridge?</a:t>
            </a:r>
            <a:endParaRPr lang="en-US" dirty="0"/>
          </a:p>
        </p:txBody>
      </p:sp>
      <p:sp>
        <p:nvSpPr>
          <p:cNvPr id="118787" name="Content Placeholder 2"/>
          <p:cNvSpPr>
            <a:spLocks noGrp="1"/>
          </p:cNvSpPr>
          <p:nvPr>
            <p:ph idx="1"/>
          </p:nvPr>
        </p:nvSpPr>
        <p:spPr/>
        <p:txBody>
          <a:bodyPr/>
          <a:lstStyle/>
          <a:p>
            <a:r>
              <a:rPr lang="en-US" altLang="en-US" sz="2799"/>
              <a:t>Ridge axis is hot</a:t>
            </a:r>
          </a:p>
          <a:p>
            <a:pPr lvl="1"/>
            <a:r>
              <a:rPr lang="en-US" altLang="en-US" sz="2399"/>
              <a:t>Hot is less dense, so rides higher</a:t>
            </a:r>
          </a:p>
          <a:p>
            <a:r>
              <a:rPr lang="en-US" altLang="en-US" sz="2799"/>
              <a:t>Crust gets older and colder as it spreads away from axis</a:t>
            </a:r>
          </a:p>
          <a:p>
            <a:pPr lvl="1"/>
            <a:r>
              <a:rPr lang="en-US" altLang="en-US" sz="2399"/>
              <a:t>Colder = more dense, sinks lower</a:t>
            </a:r>
          </a:p>
        </p:txBody>
      </p:sp>
      <p:sp>
        <p:nvSpPr>
          <p:cNvPr id="4" name="Slide Number Placeholder 3"/>
          <p:cNvSpPr>
            <a:spLocks noGrp="1"/>
          </p:cNvSpPr>
          <p:nvPr>
            <p:ph type="sldNum" sz="quarter" idx="12"/>
          </p:nvPr>
        </p:nvSpPr>
        <p:spPr/>
        <p:txBody>
          <a:bodyPr/>
          <a:lstStyle/>
          <a:p>
            <a:pPr>
              <a:defRPr/>
            </a:pPr>
            <a:fld id="{2CA8A554-B951-4F78-9720-30412D4031A7}" type="slidenum">
              <a:rPr lang="en-US" smtClean="0"/>
              <a:pPr>
                <a:defRPr/>
              </a:pPr>
              <a:t>39</a:t>
            </a:fld>
            <a:r>
              <a:rPr lang="en-US" dirty="0" smtClean="0"/>
              <a:t> </a:t>
            </a:r>
            <a:r>
              <a:rPr lang="en-US" dirty="0" smtClean="0"/>
              <a:t>/ 79</a:t>
            </a:r>
            <a:endParaRPr lang="en-US" dirty="0"/>
          </a:p>
        </p:txBody>
      </p:sp>
      <p:pic>
        <p:nvPicPr>
          <p:cNvPr id="118789"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127" y="3705153"/>
            <a:ext cx="6945091" cy="255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16298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p:cNvSpPr>
            <a:spLocks noGrp="1" noChangeArrowheads="1"/>
          </p:cNvSpPr>
          <p:nvPr>
            <p:ph type="title"/>
          </p:nvPr>
        </p:nvSpPr>
        <p:spPr/>
        <p:txBody>
          <a:bodyPr/>
          <a:lstStyle/>
          <a:p>
            <a:pPr>
              <a:defRPr/>
            </a:pPr>
            <a:r>
              <a:rPr lang="en-US" altLang="en-US" dirty="0" smtClean="0"/>
              <a:t>Plate Tectonics</a:t>
            </a:r>
          </a:p>
        </p:txBody>
      </p:sp>
      <p:sp>
        <p:nvSpPr>
          <p:cNvPr id="66563" name="Rectangle 3"/>
          <p:cNvSpPr>
            <a:spLocks noGrp="1" noChangeArrowheads="1"/>
          </p:cNvSpPr>
          <p:nvPr>
            <p:ph type="body" idx="1"/>
          </p:nvPr>
        </p:nvSpPr>
        <p:spPr/>
        <p:txBody>
          <a:bodyPr/>
          <a:lstStyle/>
          <a:p>
            <a:r>
              <a:rPr lang="en-US" altLang="en-US" sz="2799" dirty="0"/>
              <a:t>Earth’s lithosphere is broken up into plates</a:t>
            </a:r>
          </a:p>
          <a:p>
            <a:r>
              <a:rPr lang="en-US" altLang="en-US" sz="2799" dirty="0"/>
              <a:t>Hot, weak asthenosphere allows for plates to move</a:t>
            </a:r>
          </a:p>
          <a:p>
            <a:r>
              <a:rPr lang="en-US" altLang="en-US" sz="2799" dirty="0"/>
              <a:t>Plates are in motion and continually changing in shape and size</a:t>
            </a:r>
          </a:p>
          <a:p>
            <a:pPr lvl="1"/>
            <a:r>
              <a:rPr lang="en-US" altLang="en-US" sz="2399" dirty="0"/>
              <a:t>Move very slowly – 5 cm/</a:t>
            </a:r>
            <a:r>
              <a:rPr lang="en-US" altLang="en-US" sz="2399" dirty="0" err="1"/>
              <a:t>yr</a:t>
            </a:r>
            <a:endParaRPr lang="en-US" altLang="en-US" sz="2399" dirty="0"/>
          </a:p>
          <a:p>
            <a:pPr lvl="1"/>
            <a:r>
              <a:rPr lang="en-US" altLang="en-US" sz="2399" dirty="0"/>
              <a:t>Movement is NOT constant – more of stop and go (earthquakes!)</a:t>
            </a:r>
          </a:p>
        </p:txBody>
      </p:sp>
    </p:spTree>
    <p:extLst>
      <p:ext uri="{BB962C8B-B14F-4D97-AF65-F5344CB8AC3E}">
        <p14:creationId xmlns:p14="http://schemas.microsoft.com/office/powerpoint/2010/main" val="140085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BEFFF49-A3EA-4F29-8F67-526ECCC91997}" type="slidenum">
              <a:rPr lang="en-US" altLang="en-US" sz="1200">
                <a:solidFill>
                  <a:schemeClr val="tx2"/>
                </a:solidFill>
                <a:latin typeface="Garamond" panose="02020404030301010803" pitchFamily="18" charset="0"/>
              </a:rPr>
              <a:pPr fontAlgn="base">
                <a:spcBef>
                  <a:spcPct val="0"/>
                </a:spcBef>
                <a:spcAft>
                  <a:spcPct val="0"/>
                </a:spcAft>
              </a:pPr>
              <a:t>40</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
        <p:nvSpPr>
          <p:cNvPr id="176131" name="Rectangle 2"/>
          <p:cNvSpPr>
            <a:spLocks noGrp="1" noChangeArrowheads="1"/>
          </p:cNvSpPr>
          <p:nvPr>
            <p:ph type="title"/>
          </p:nvPr>
        </p:nvSpPr>
        <p:spPr/>
        <p:txBody>
          <a:bodyPr anchor="t"/>
          <a:lstStyle/>
          <a:p>
            <a:pPr eaLnBrk="1" hangingPunct="1">
              <a:defRPr/>
            </a:pPr>
            <a:r>
              <a:rPr lang="en-US" altLang="en-US" sz="3399" b="1" dirty="0" err="1">
                <a:hlinkClick r:id="rId3"/>
              </a:rPr>
              <a:t>Neovolcanic</a:t>
            </a:r>
            <a:r>
              <a:rPr lang="en-US" altLang="en-US" sz="3399" b="1" dirty="0">
                <a:hlinkClick r:id="rId3"/>
              </a:rPr>
              <a:t> activity in the NE Lau Basin</a:t>
            </a:r>
            <a:endParaRPr lang="en-US" altLang="en-US" sz="3399" b="1" dirty="0"/>
          </a:p>
        </p:txBody>
      </p:sp>
      <p:sp>
        <p:nvSpPr>
          <p:cNvPr id="119812" name="Text Box 5"/>
          <p:cNvSpPr txBox="1">
            <a:spLocks noChangeArrowheads="1"/>
          </p:cNvSpPr>
          <p:nvPr/>
        </p:nvSpPr>
        <p:spPr bwMode="auto">
          <a:xfrm>
            <a:off x="0" y="6457161"/>
            <a:ext cx="869723" cy="36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799">
                <a:latin typeface="Arial" panose="020B0604020202020204" pitchFamily="34" charset="0"/>
                <a:hlinkClick r:id="rId4"/>
              </a:rPr>
              <a:t>source</a:t>
            </a:r>
            <a:endParaRPr lang="en-US" altLang="en-US" sz="1799">
              <a:latin typeface="Arial" panose="020B0604020202020204" pitchFamily="34" charset="0"/>
            </a:endParaRPr>
          </a:p>
        </p:txBody>
      </p:sp>
      <p:pic>
        <p:nvPicPr>
          <p:cNvPr id="119813"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1101" y="1362614"/>
            <a:ext cx="6565778" cy="462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1317" y="288157"/>
            <a:ext cx="4220063" cy="574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53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6677" y="1737166"/>
            <a:ext cx="10319237" cy="323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12185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850861C-8B1D-40AD-B146-C5D21B3F0FC9}" type="slidenum">
              <a:rPr lang="en-US" altLang="en-US" sz="1200">
                <a:solidFill>
                  <a:schemeClr val="tx2"/>
                </a:solidFill>
                <a:latin typeface="Garamond" panose="02020404030301010803" pitchFamily="18" charset="0"/>
              </a:rPr>
              <a:pPr fontAlgn="base">
                <a:spcBef>
                  <a:spcPct val="0"/>
                </a:spcBef>
                <a:spcAft>
                  <a:spcPct val="0"/>
                </a:spcAft>
              </a:pPr>
              <a:t>41</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
        <p:nvSpPr>
          <p:cNvPr id="178179" name="Rectangle 2"/>
          <p:cNvSpPr>
            <a:spLocks noGrp="1" noChangeArrowheads="1"/>
          </p:cNvSpPr>
          <p:nvPr>
            <p:ph type="title"/>
          </p:nvPr>
        </p:nvSpPr>
        <p:spPr/>
        <p:txBody>
          <a:bodyPr anchor="t"/>
          <a:lstStyle/>
          <a:p>
            <a:pPr eaLnBrk="1" hangingPunct="1">
              <a:defRPr/>
            </a:pPr>
            <a:r>
              <a:rPr lang="en-US" altLang="en-US" sz="3399" b="1" dirty="0" err="1">
                <a:hlinkClick r:id="rId3"/>
              </a:rPr>
              <a:t>Neovolcanic</a:t>
            </a:r>
            <a:r>
              <a:rPr lang="en-US" altLang="en-US" sz="3399" b="1" dirty="0">
                <a:hlinkClick r:id="rId3"/>
              </a:rPr>
              <a:t> activity in the NE Lau Basin</a:t>
            </a:r>
            <a:endParaRPr lang="en-US" altLang="en-US" sz="3399" b="1" dirty="0"/>
          </a:p>
        </p:txBody>
      </p:sp>
      <p:sp>
        <p:nvSpPr>
          <p:cNvPr id="121861" name="Text Box 5"/>
          <p:cNvSpPr txBox="1">
            <a:spLocks noChangeArrowheads="1"/>
          </p:cNvSpPr>
          <p:nvPr/>
        </p:nvSpPr>
        <p:spPr bwMode="auto">
          <a:xfrm>
            <a:off x="2472681" y="6453987"/>
            <a:ext cx="7243463" cy="36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799">
                <a:latin typeface="Arial" panose="020B0604020202020204" pitchFamily="34" charset="0"/>
              </a:rPr>
              <a:t>Prometheus eruptive vent at the summit of West Mata (1208 meters) </a:t>
            </a:r>
          </a:p>
        </p:txBody>
      </p:sp>
      <p:pic>
        <p:nvPicPr>
          <p:cNvPr id="121862" name="Picture 6" descr="prometheus-200dp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566" y="903946"/>
            <a:ext cx="9586003" cy="539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Text Box 5"/>
          <p:cNvSpPr txBox="1">
            <a:spLocks noChangeArrowheads="1"/>
          </p:cNvSpPr>
          <p:nvPr/>
        </p:nvSpPr>
        <p:spPr bwMode="auto">
          <a:xfrm>
            <a:off x="0" y="6457161"/>
            <a:ext cx="869723" cy="36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799">
                <a:latin typeface="Arial" panose="020B0604020202020204" pitchFamily="34" charset="0"/>
                <a:hlinkClick r:id="rId5"/>
              </a:rPr>
              <a:t>source</a:t>
            </a:r>
            <a:endParaRPr lang="en-US" altLang="en-US" sz="1799">
              <a:latin typeface="Arial" panose="020B0604020202020204" pitchFamily="34" charset="0"/>
            </a:endParaRPr>
          </a:p>
        </p:txBody>
      </p:sp>
    </p:spTree>
    <p:extLst>
      <p:ext uri="{BB962C8B-B14F-4D97-AF65-F5344CB8AC3E}">
        <p14:creationId xmlns:p14="http://schemas.microsoft.com/office/powerpoint/2010/main" val="201186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B6CF882-1B07-4101-81A5-31DA3BA0845A}" type="slidenum">
              <a:rPr lang="en-US" altLang="en-US" sz="1200">
                <a:solidFill>
                  <a:schemeClr val="tx2"/>
                </a:solidFill>
                <a:latin typeface="Garamond" panose="02020404030301010803" pitchFamily="18" charset="0"/>
              </a:rPr>
              <a:pPr fontAlgn="base">
                <a:spcBef>
                  <a:spcPct val="0"/>
                </a:spcBef>
                <a:spcAft>
                  <a:spcPct val="0"/>
                </a:spcAft>
              </a:pPr>
              <a:t>42</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
        <p:nvSpPr>
          <p:cNvPr id="180227" name="Rectangle 2"/>
          <p:cNvSpPr>
            <a:spLocks noGrp="1" noChangeArrowheads="1"/>
          </p:cNvSpPr>
          <p:nvPr>
            <p:ph type="title"/>
          </p:nvPr>
        </p:nvSpPr>
        <p:spPr/>
        <p:txBody>
          <a:bodyPr anchor="t"/>
          <a:lstStyle/>
          <a:p>
            <a:pPr eaLnBrk="1" hangingPunct="1">
              <a:defRPr/>
            </a:pPr>
            <a:r>
              <a:rPr lang="en-US" altLang="en-US" sz="3399" b="1" dirty="0" err="1">
                <a:hlinkClick r:id="rId3"/>
              </a:rPr>
              <a:t>Neovolcanic</a:t>
            </a:r>
            <a:r>
              <a:rPr lang="en-US" altLang="en-US" sz="3399" b="1" dirty="0">
                <a:hlinkClick r:id="rId3"/>
              </a:rPr>
              <a:t> activity in the NE Lau Basin</a:t>
            </a:r>
            <a:endParaRPr lang="en-US" altLang="en-US" sz="3399" b="1" dirty="0"/>
          </a:p>
        </p:txBody>
      </p:sp>
      <p:sp>
        <p:nvSpPr>
          <p:cNvPr id="123908" name="Text Box 3"/>
          <p:cNvSpPr txBox="1">
            <a:spLocks noChangeArrowheads="1"/>
          </p:cNvSpPr>
          <p:nvPr/>
        </p:nvSpPr>
        <p:spPr bwMode="auto">
          <a:xfrm>
            <a:off x="2783750" y="6387329"/>
            <a:ext cx="6586409" cy="36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799">
                <a:latin typeface="Arial" panose="020B0604020202020204" pitchFamily="34" charset="0"/>
              </a:rPr>
              <a:t>Hades eruptive vent at the summit of West Mata (1174 meters)</a:t>
            </a:r>
          </a:p>
        </p:txBody>
      </p:sp>
      <p:sp>
        <p:nvSpPr>
          <p:cNvPr id="6" name="Rectangle 5"/>
          <p:cNvSpPr/>
          <p:nvPr/>
        </p:nvSpPr>
        <p:spPr>
          <a:xfrm>
            <a:off x="1096677" y="1737166"/>
            <a:ext cx="10319237" cy="323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pic>
        <p:nvPicPr>
          <p:cNvPr id="123910" name="Picture 7" descr="hades-200dp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0966" y="1057893"/>
            <a:ext cx="7671977" cy="516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1" name="Text Box 5"/>
          <p:cNvSpPr txBox="1">
            <a:spLocks noChangeArrowheads="1"/>
          </p:cNvSpPr>
          <p:nvPr/>
        </p:nvSpPr>
        <p:spPr bwMode="auto">
          <a:xfrm>
            <a:off x="0" y="6457161"/>
            <a:ext cx="869723" cy="36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799">
                <a:latin typeface="Arial" panose="020B0604020202020204" pitchFamily="34" charset="0"/>
                <a:hlinkClick r:id="rId5"/>
              </a:rPr>
              <a:t>source</a:t>
            </a:r>
            <a:endParaRPr lang="en-US" altLang="en-US" sz="1799">
              <a:latin typeface="Arial" panose="020B0604020202020204" pitchFamily="34" charset="0"/>
            </a:endParaRPr>
          </a:p>
        </p:txBody>
      </p:sp>
    </p:spTree>
    <p:extLst>
      <p:ext uri="{BB962C8B-B14F-4D97-AF65-F5344CB8AC3E}">
        <p14:creationId xmlns:p14="http://schemas.microsoft.com/office/powerpoint/2010/main" val="394963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8AC8729-D06C-4495-9AD7-8E18702F27EF}" type="slidenum">
              <a:rPr lang="en-US" altLang="en-US" sz="1200">
                <a:solidFill>
                  <a:schemeClr val="tx2"/>
                </a:solidFill>
                <a:latin typeface="Garamond" panose="02020404030301010803" pitchFamily="18" charset="0"/>
              </a:rPr>
              <a:pPr fontAlgn="base">
                <a:spcBef>
                  <a:spcPct val="0"/>
                </a:spcBef>
                <a:spcAft>
                  <a:spcPct val="0"/>
                </a:spcAft>
              </a:pPr>
              <a:t>43</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pic>
        <p:nvPicPr>
          <p:cNvPr id="1259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417" y="824592"/>
            <a:ext cx="5561151" cy="469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Rectangle 5"/>
          <p:cNvSpPr>
            <a:spLocks noGrp="1" noChangeArrowheads="1"/>
          </p:cNvSpPr>
          <p:nvPr>
            <p:ph type="title" idx="4294967295"/>
          </p:nvPr>
        </p:nvSpPr>
        <p:spPr/>
        <p:txBody>
          <a:bodyPr anchor="t"/>
          <a:lstStyle/>
          <a:p>
            <a:pPr algn="ctr" eaLnBrk="1" hangingPunct="1">
              <a:defRPr/>
            </a:pPr>
            <a:r>
              <a:rPr lang="en-US" altLang="en-US" sz="2599" b="1" dirty="0"/>
              <a:t>Mysterious "Swarm" of Quakes Strikes Oregon Waters</a:t>
            </a:r>
          </a:p>
        </p:txBody>
      </p:sp>
      <p:sp>
        <p:nvSpPr>
          <p:cNvPr id="125957" name="Rectangle 6"/>
          <p:cNvSpPr>
            <a:spLocks noGrp="1" noChangeArrowheads="1"/>
          </p:cNvSpPr>
          <p:nvPr>
            <p:ph type="body" idx="4294967295"/>
          </p:nvPr>
        </p:nvSpPr>
        <p:spPr>
          <a:xfrm>
            <a:off x="158708" y="5603309"/>
            <a:ext cx="5816673" cy="1253798"/>
          </a:xfrm>
        </p:spPr>
        <p:txBody>
          <a:bodyPr/>
          <a:lstStyle/>
          <a:p>
            <a:pPr marL="0" indent="0">
              <a:buNone/>
            </a:pPr>
            <a:r>
              <a:rPr lang="en-US" altLang="en-US" sz="1200"/>
              <a:t>Colored dots show the earthquake "swarm" that struck waters off the shore of Oregon beginning in March 2008.  Scientists are now planning a marine expedition (black line) to help unravel what is causing the mysterious temblors, which were detected by a Cold-War-era system of underwater microphones originally designed to track Russian submarines. </a:t>
            </a:r>
          </a:p>
          <a:p>
            <a:pPr marL="0" indent="0">
              <a:buNone/>
            </a:pPr>
            <a:r>
              <a:rPr lang="en-US" altLang="en-US" sz="1200" i="1"/>
              <a:t>Image courtesy of NOAA Vents Program / Oregon State University CIMRS Program</a:t>
            </a:r>
            <a:r>
              <a:rPr lang="en-US" altLang="en-US" sz="1200"/>
              <a:t> (</a:t>
            </a:r>
            <a:r>
              <a:rPr lang="en-US" altLang="en-US" sz="1200">
                <a:hlinkClick r:id="rId4"/>
              </a:rPr>
              <a:t>source</a:t>
            </a:r>
            <a:r>
              <a:rPr lang="en-US" altLang="en-US" sz="1200"/>
              <a:t>)</a:t>
            </a:r>
          </a:p>
        </p:txBody>
      </p:sp>
      <p:pic>
        <p:nvPicPr>
          <p:cNvPr id="125958" name="Picture 7" descr="Oregon offshore earthquake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6759" y="824592"/>
            <a:ext cx="5713512" cy="4494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Rectangle 6"/>
          <p:cNvSpPr txBox="1">
            <a:spLocks noChangeArrowheads="1"/>
          </p:cNvSpPr>
          <p:nvPr/>
        </p:nvSpPr>
        <p:spPr bwMode="auto">
          <a:xfrm>
            <a:off x="6265817" y="5569981"/>
            <a:ext cx="5815085" cy="1253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lnSpc>
                <a:spcPct val="90000"/>
              </a:lnSpc>
              <a:spcBef>
                <a:spcPts val="1200"/>
              </a:spcBef>
              <a:spcAft>
                <a:spcPts val="200"/>
              </a:spcAft>
              <a:buClr>
                <a:schemeClr val="accent1"/>
              </a:buClr>
              <a:buSzPct val="100000"/>
              <a:buFont typeface="Calibri" panose="020F0502020204030204" pitchFamily="34" charset="0"/>
              <a:buChar char=" "/>
              <a:defRPr sz="2000">
                <a:solidFill>
                  <a:srgbClr val="404040"/>
                </a:solidFill>
                <a:latin typeface="Calibri" panose="020F0502020204030204" pitchFamily="34" charset="0"/>
              </a:defRPr>
            </a:lvl1pPr>
            <a:lvl2pPr marL="382588" indent="-182563">
              <a:lnSpc>
                <a:spcPct val="90000"/>
              </a:lnSpc>
              <a:spcBef>
                <a:spcPts val="200"/>
              </a:spcBef>
              <a:spcAft>
                <a:spcPts val="400"/>
              </a:spcAft>
              <a:buClr>
                <a:schemeClr val="accent1"/>
              </a:buClr>
              <a:buFont typeface="Calibri" panose="020F0502020204030204" pitchFamily="34" charset="0"/>
              <a:buChar char="◦"/>
              <a:defRPr>
                <a:solidFill>
                  <a:srgbClr val="404040"/>
                </a:solidFill>
                <a:latin typeface="Calibri" panose="020F0502020204030204" pitchFamily="34" charset="0"/>
              </a:defRPr>
            </a:lvl2pPr>
            <a:lvl3pPr marL="566738"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3pPr>
            <a:lvl4pPr marL="749300"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4pPr>
            <a:lvl5pPr marL="931863" indent="-182563">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sz="1400">
                <a:solidFill>
                  <a:srgbClr val="404040"/>
                </a:solidFill>
                <a:latin typeface="Calibri" panose="020F0502020204030204" pitchFamily="34" charset="0"/>
              </a:defRPr>
            </a:lvl9pPr>
          </a:lstStyle>
          <a:p>
            <a:pPr defTabSz="914126">
              <a:buNone/>
            </a:pPr>
            <a:r>
              <a:rPr lang="en-US" altLang="en-US" sz="1200"/>
              <a:t>Updated Earthquake Map (10/27/09):  An overall location map of the NE Pacific ocean and tectonic plates.</a:t>
            </a:r>
          </a:p>
          <a:p>
            <a:pPr defTabSz="914126">
              <a:buNone/>
            </a:pPr>
            <a:r>
              <a:rPr lang="en-US" altLang="en-US" sz="1200"/>
              <a:t>Quicktime movie:  </a:t>
            </a:r>
            <a:r>
              <a:rPr lang="en-US" altLang="en-US" sz="1200">
                <a:hlinkClick r:id="rId6"/>
              </a:rPr>
              <a:t>http://www.pmel.noaa.gov/acoustics/images/apr08_webmovie.mov</a:t>
            </a:r>
            <a:endParaRPr lang="en-US" altLang="en-US" sz="1200"/>
          </a:p>
          <a:p>
            <a:pPr defTabSz="914126">
              <a:buNone/>
            </a:pPr>
            <a:r>
              <a:rPr lang="en-US" altLang="en-US" sz="1200" i="1"/>
              <a:t>Image:  http://www.pmel.noaa.gov/acoustics/images/or09eqs-swarm-map.html</a:t>
            </a:r>
            <a:endParaRPr lang="en-US" altLang="en-US" sz="1200"/>
          </a:p>
        </p:txBody>
      </p:sp>
    </p:spTree>
    <p:extLst>
      <p:ext uri="{BB962C8B-B14F-4D97-AF65-F5344CB8AC3E}">
        <p14:creationId xmlns:p14="http://schemas.microsoft.com/office/powerpoint/2010/main" val="409863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a:t>Spreading Apart:</a:t>
            </a:r>
            <a:endParaRPr lang="en-US" dirty="0"/>
          </a:p>
        </p:txBody>
      </p:sp>
      <p:sp>
        <p:nvSpPr>
          <p:cNvPr id="128003" name="Content Placeholder 2"/>
          <p:cNvSpPr>
            <a:spLocks noGrp="1"/>
          </p:cNvSpPr>
          <p:nvPr>
            <p:ph idx="1"/>
          </p:nvPr>
        </p:nvSpPr>
        <p:spPr>
          <a:xfrm>
            <a:off x="1096677" y="1846676"/>
            <a:ext cx="4997735" cy="4021677"/>
          </a:xfrm>
        </p:spPr>
        <p:txBody>
          <a:bodyPr/>
          <a:lstStyle/>
          <a:p>
            <a:r>
              <a:rPr lang="en-US" altLang="en-US" sz="2799"/>
              <a:t>Alex Mustard, dived 80ft into the crevice between the North American and Eurasian plates near Iceland to capture these spectacular photos</a:t>
            </a:r>
          </a:p>
          <a:p>
            <a:endParaRPr lang="en-US" altLang="en-US" sz="2799"/>
          </a:p>
        </p:txBody>
      </p:sp>
      <p:sp>
        <p:nvSpPr>
          <p:cNvPr id="4" name="Slide Number Placeholder 3"/>
          <p:cNvSpPr>
            <a:spLocks noGrp="1"/>
          </p:cNvSpPr>
          <p:nvPr>
            <p:ph type="sldNum" sz="quarter" idx="12"/>
          </p:nvPr>
        </p:nvSpPr>
        <p:spPr/>
        <p:txBody>
          <a:bodyPr/>
          <a:lstStyle/>
          <a:p>
            <a:pPr>
              <a:defRPr/>
            </a:pPr>
            <a:fld id="{3B8BDAFB-972B-40D3-9556-D1696E12B5BA}" type="slidenum">
              <a:rPr lang="en-US" smtClean="0"/>
              <a:pPr>
                <a:defRPr/>
              </a:pPr>
              <a:t>44</a:t>
            </a:fld>
            <a:r>
              <a:rPr lang="en-US" dirty="0" smtClean="0"/>
              <a:t> </a:t>
            </a:r>
            <a:r>
              <a:rPr lang="en-US" dirty="0" smtClean="0"/>
              <a:t>/ 79</a:t>
            </a:r>
            <a:endParaRPr lang="en-US" dirty="0"/>
          </a:p>
        </p:txBody>
      </p:sp>
      <p:pic>
        <p:nvPicPr>
          <p:cNvPr id="1280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8574" y="118338"/>
            <a:ext cx="5062806" cy="6148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Text Box 5"/>
          <p:cNvSpPr txBox="1">
            <a:spLocks noChangeArrowheads="1"/>
          </p:cNvSpPr>
          <p:nvPr/>
        </p:nvSpPr>
        <p:spPr bwMode="auto">
          <a:xfrm>
            <a:off x="0" y="6361936"/>
            <a:ext cx="869723" cy="36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799">
                <a:solidFill>
                  <a:srgbClr val="FFFF00"/>
                </a:solidFill>
                <a:latin typeface="Arial" panose="020B0604020202020204" pitchFamily="34" charset="0"/>
                <a:hlinkClick r:id="rId3"/>
              </a:rPr>
              <a:t>source</a:t>
            </a:r>
            <a:endParaRPr lang="en-US" altLang="en-US" sz="1799">
              <a:solidFill>
                <a:srgbClr val="FFFF00"/>
              </a:solidFill>
              <a:latin typeface="Arial" panose="020B0604020202020204" pitchFamily="34" charset="0"/>
            </a:endParaRPr>
          </a:p>
        </p:txBody>
      </p:sp>
    </p:spTree>
    <p:extLst>
      <p:ext uri="{BB962C8B-B14F-4D97-AF65-F5344CB8AC3E}">
        <p14:creationId xmlns:p14="http://schemas.microsoft.com/office/powerpoint/2010/main" val="343052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pPr>
              <a:defRPr/>
            </a:pPr>
            <a:r>
              <a:rPr lang="en-US" altLang="en-US" smtClean="0"/>
              <a:t>Spreading Apart:</a:t>
            </a:r>
          </a:p>
        </p:txBody>
      </p:sp>
      <p:pic>
        <p:nvPicPr>
          <p:cNvPr id="129027" name="Picture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769737" y="893"/>
            <a:ext cx="10652525" cy="6856214"/>
          </a:xfrm>
          <a:noFill/>
        </p:spPr>
      </p:pic>
      <p:sp>
        <p:nvSpPr>
          <p:cNvPr id="129028"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3937D17-6CAF-4A14-A181-66307688F347}" type="slidenum">
              <a:rPr lang="en-US" altLang="en-US" sz="1200">
                <a:latin typeface="Garamond" panose="02020404030301010803" pitchFamily="18" charset="0"/>
              </a:rPr>
              <a:pPr fontAlgn="base">
                <a:spcBef>
                  <a:spcPct val="0"/>
                </a:spcBef>
                <a:spcAft>
                  <a:spcPct val="0"/>
                </a:spcAft>
              </a:pPr>
              <a:t>45</a:t>
            </a:fld>
            <a:r>
              <a:rPr lang="en-US" altLang="en-US" sz="1200" dirty="0">
                <a:latin typeface="Garamond" panose="02020404030301010803" pitchFamily="18" charset="0"/>
              </a:rPr>
              <a:t> </a:t>
            </a:r>
            <a:r>
              <a:rPr lang="en-US" altLang="en-US" sz="1200" dirty="0" smtClean="0">
                <a:latin typeface="Garamond" panose="02020404030301010803" pitchFamily="18" charset="0"/>
              </a:rPr>
              <a:t>/ 79</a:t>
            </a:r>
            <a:endParaRPr lang="en-US" altLang="en-US" sz="1200" dirty="0">
              <a:latin typeface="Garamond" panose="02020404030301010803" pitchFamily="18" charset="0"/>
            </a:endParaRPr>
          </a:p>
        </p:txBody>
      </p:sp>
    </p:spTree>
    <p:extLst>
      <p:ext uri="{BB962C8B-B14F-4D97-AF65-F5344CB8AC3E}">
        <p14:creationId xmlns:p14="http://schemas.microsoft.com/office/powerpoint/2010/main" val="58433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3">
            <a:extLst>
              <a:ext uri="{28A0092B-C50C-407E-A947-70E740481C1C}">
                <a14:useLocalDpi xmlns:a14="http://schemas.microsoft.com/office/drawing/2010/main" val="0"/>
              </a:ext>
            </a:extLst>
          </a:blip>
          <a:srcRect t="1515"/>
          <a:stretch>
            <a:fillRect/>
          </a:stretch>
        </p:blipFill>
        <p:spPr bwMode="auto">
          <a:xfrm>
            <a:off x="826873" y="893"/>
            <a:ext cx="10611261"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2CCFF14-95B2-4927-A3F9-B0B6CCB751A8}" type="slidenum">
              <a:rPr lang="en-US" altLang="en-US" sz="1200">
                <a:latin typeface="Garamond" panose="02020404030301010803" pitchFamily="18" charset="0"/>
              </a:rPr>
              <a:pPr fontAlgn="base">
                <a:spcBef>
                  <a:spcPct val="0"/>
                </a:spcBef>
                <a:spcAft>
                  <a:spcPct val="0"/>
                </a:spcAft>
              </a:pPr>
              <a:t>46</a:t>
            </a:fld>
            <a:r>
              <a:rPr lang="en-US" altLang="en-US" sz="1200" dirty="0">
                <a:latin typeface="Garamond" panose="02020404030301010803" pitchFamily="18" charset="0"/>
              </a:rPr>
              <a:t> </a:t>
            </a:r>
            <a:r>
              <a:rPr lang="en-US" altLang="en-US" sz="1200" dirty="0" smtClean="0">
                <a:latin typeface="Garamond" panose="02020404030301010803" pitchFamily="18" charset="0"/>
              </a:rPr>
              <a:t>/ 79</a:t>
            </a:r>
            <a:endParaRPr lang="en-US" altLang="en-US" sz="1200" dirty="0">
              <a:latin typeface="Garamond" panose="02020404030301010803" pitchFamily="18" charset="0"/>
            </a:endParaRPr>
          </a:p>
        </p:txBody>
      </p:sp>
      <p:sp>
        <p:nvSpPr>
          <p:cNvPr id="131076" name="Text Box 5"/>
          <p:cNvSpPr txBox="1">
            <a:spLocks noChangeArrowheads="1"/>
          </p:cNvSpPr>
          <p:nvPr/>
        </p:nvSpPr>
        <p:spPr bwMode="auto">
          <a:xfrm>
            <a:off x="5654790" y="6403201"/>
            <a:ext cx="869723" cy="366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799">
                <a:latin typeface="Arial" panose="020B0604020202020204" pitchFamily="34" charset="0"/>
                <a:hlinkClick r:id="rId4"/>
              </a:rPr>
              <a:t>source</a:t>
            </a:r>
            <a:endParaRPr lang="en-US" altLang="en-US" sz="1799">
              <a:latin typeface="Arial" panose="020B0604020202020204" pitchFamily="34" charset="0"/>
            </a:endParaRPr>
          </a:p>
        </p:txBody>
      </p:sp>
    </p:spTree>
    <p:extLst>
      <p:ext uri="{BB962C8B-B14F-4D97-AF65-F5344CB8AC3E}">
        <p14:creationId xmlns:p14="http://schemas.microsoft.com/office/powerpoint/2010/main" val="269583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4" descr="FG07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2541" y="12003"/>
            <a:ext cx="3937562" cy="630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Rectangle 5"/>
          <p:cNvSpPr>
            <a:spLocks noGrp="1" noChangeArrowheads="1"/>
          </p:cNvSpPr>
          <p:nvPr>
            <p:ph type="title"/>
          </p:nvPr>
        </p:nvSpPr>
        <p:spPr/>
        <p:txBody>
          <a:bodyPr/>
          <a:lstStyle/>
          <a:p>
            <a:pPr eaLnBrk="1" hangingPunct="1">
              <a:defRPr/>
            </a:pPr>
            <a:r>
              <a:rPr lang="en-US" altLang="en-US" smtClean="0"/>
              <a:t>Convergent plate boundaries</a:t>
            </a:r>
          </a:p>
        </p:txBody>
      </p:sp>
      <p:sp>
        <p:nvSpPr>
          <p:cNvPr id="133124" name="Rectangle 6"/>
          <p:cNvSpPr>
            <a:spLocks noGrp="1" noChangeArrowheads="1"/>
          </p:cNvSpPr>
          <p:nvPr>
            <p:ph idx="1"/>
          </p:nvPr>
        </p:nvSpPr>
        <p:spPr/>
        <p:txBody>
          <a:bodyPr/>
          <a:lstStyle/>
          <a:p>
            <a:pPr eaLnBrk="1" hangingPunct="1"/>
            <a:r>
              <a:rPr lang="en-US" altLang="en-US" sz="2799"/>
              <a:t>Where two plates collide</a:t>
            </a:r>
          </a:p>
          <a:p>
            <a:pPr eaLnBrk="1" hangingPunct="1"/>
            <a:r>
              <a:rPr lang="en-US" altLang="en-US" sz="2799"/>
              <a:t>Types</a:t>
            </a:r>
          </a:p>
          <a:p>
            <a:pPr lvl="1" eaLnBrk="1" hangingPunct="1"/>
            <a:r>
              <a:rPr lang="en-US" altLang="en-US" sz="2399"/>
              <a:t>Oceanic-continental convergence </a:t>
            </a:r>
          </a:p>
          <a:p>
            <a:pPr lvl="1" eaLnBrk="1" hangingPunct="1"/>
            <a:r>
              <a:rPr lang="en-US" altLang="en-US" sz="2399"/>
              <a:t>Oceanic-oceanic convergence</a:t>
            </a:r>
          </a:p>
          <a:p>
            <a:pPr lvl="1" eaLnBrk="1" hangingPunct="1"/>
            <a:r>
              <a:rPr lang="en-US" altLang="en-US" sz="2399"/>
              <a:t>Continental-continental convergence</a:t>
            </a:r>
          </a:p>
        </p:txBody>
      </p:sp>
      <p:sp>
        <p:nvSpPr>
          <p:cNvPr id="13312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36F84ED-ABAD-4EB7-833C-13B79DA9DE75}" type="slidenum">
              <a:rPr lang="en-US" altLang="en-US" sz="1200">
                <a:solidFill>
                  <a:schemeClr val="tx2"/>
                </a:solidFill>
                <a:latin typeface="Garamond" panose="02020404030301010803" pitchFamily="18" charset="0"/>
              </a:rPr>
              <a:pPr fontAlgn="base">
                <a:spcBef>
                  <a:spcPct val="0"/>
                </a:spcBef>
                <a:spcAft>
                  <a:spcPct val="0"/>
                </a:spcAft>
              </a:pPr>
              <a:t>47</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Tree>
    <p:extLst>
      <p:ext uri="{BB962C8B-B14F-4D97-AF65-F5344CB8AC3E}">
        <p14:creationId xmlns:p14="http://schemas.microsoft.com/office/powerpoint/2010/main" val="322996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1035"/>
          <p:cNvSpPr>
            <a:spLocks noGrp="1" noChangeArrowheads="1"/>
          </p:cNvSpPr>
          <p:nvPr>
            <p:ph type="title"/>
          </p:nvPr>
        </p:nvSpPr>
        <p:spPr/>
        <p:txBody>
          <a:bodyPr/>
          <a:lstStyle/>
          <a:p>
            <a:pPr>
              <a:defRPr/>
            </a:pPr>
            <a:r>
              <a:rPr lang="en-US" altLang="en-US" smtClean="0"/>
              <a:t>Subduction</a:t>
            </a:r>
          </a:p>
        </p:txBody>
      </p:sp>
      <p:sp>
        <p:nvSpPr>
          <p:cNvPr id="135171" name="Rectangle 1036"/>
          <p:cNvSpPr>
            <a:spLocks noGrp="1" noChangeArrowheads="1"/>
          </p:cNvSpPr>
          <p:nvPr>
            <p:ph type="body" idx="1"/>
          </p:nvPr>
        </p:nvSpPr>
        <p:spPr/>
        <p:txBody>
          <a:bodyPr/>
          <a:lstStyle/>
          <a:p>
            <a:r>
              <a:rPr lang="en-US" altLang="en-US" sz="2799"/>
              <a:t>Old oceanic lithosphere is more dense than mantle.</a:t>
            </a:r>
          </a:p>
          <a:p>
            <a:r>
              <a:rPr lang="en-US" altLang="en-US" sz="2799"/>
              <a:t>A flat-lying oceanic plate won’t subduct.</a:t>
            </a:r>
          </a:p>
        </p:txBody>
      </p:sp>
      <p:pic>
        <p:nvPicPr>
          <p:cNvPr id="135172" name="Picture 10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0771" y="3057622"/>
            <a:ext cx="3512223" cy="32154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5173" name="Picture 10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418" y="3057622"/>
            <a:ext cx="4201019" cy="319480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30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30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9757" y="1846676"/>
            <a:ext cx="4427972" cy="445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94563" name="Rectangle 3084"/>
          <p:cNvSpPr>
            <a:spLocks noGrp="1" noChangeArrowheads="1"/>
          </p:cNvSpPr>
          <p:nvPr>
            <p:ph type="title"/>
          </p:nvPr>
        </p:nvSpPr>
        <p:spPr/>
        <p:txBody>
          <a:bodyPr/>
          <a:lstStyle/>
          <a:p>
            <a:pPr>
              <a:defRPr/>
            </a:pPr>
            <a:r>
              <a:rPr lang="en-US" altLang="en-US" smtClean="0"/>
              <a:t>Subduction</a:t>
            </a:r>
          </a:p>
        </p:txBody>
      </p:sp>
      <p:sp>
        <p:nvSpPr>
          <p:cNvPr id="137220" name="Rectangle 3085"/>
          <p:cNvSpPr>
            <a:spLocks noGrp="1" noChangeArrowheads="1"/>
          </p:cNvSpPr>
          <p:nvPr>
            <p:ph type="body" idx="1"/>
          </p:nvPr>
        </p:nvSpPr>
        <p:spPr>
          <a:xfrm>
            <a:off x="1096677" y="1846676"/>
            <a:ext cx="6448332" cy="4021677"/>
          </a:xfrm>
        </p:spPr>
        <p:txBody>
          <a:bodyPr/>
          <a:lstStyle/>
          <a:p>
            <a:r>
              <a:rPr lang="en-US" altLang="en-US" sz="2799"/>
              <a:t>The subducting plate descends at an average of 45</a:t>
            </a:r>
            <a:r>
              <a:rPr lang="en-US" altLang="en-US" sz="2799">
                <a:sym typeface="Symbol" panose="05050102010706020507" pitchFamily="18" charset="2"/>
              </a:rPr>
              <a:t>.</a:t>
            </a:r>
          </a:p>
          <a:p>
            <a:endParaRPr lang="en-US" altLang="en-US" sz="2799"/>
          </a:p>
          <a:p>
            <a:r>
              <a:rPr lang="en-US" altLang="en-US" sz="2799"/>
              <a:t>Plate descent is revealed by Wadati-Benioff Zone.</a:t>
            </a:r>
          </a:p>
          <a:p>
            <a:endParaRPr lang="en-US" altLang="en-US" sz="2799"/>
          </a:p>
          <a:p>
            <a:r>
              <a:rPr lang="en-US" altLang="en-US" sz="2799"/>
              <a:t>Quakes cease below 660 km. 	</a:t>
            </a:r>
          </a:p>
        </p:txBody>
      </p:sp>
    </p:spTree>
    <p:extLst>
      <p:ext uri="{BB962C8B-B14F-4D97-AF65-F5344CB8AC3E}">
        <p14:creationId xmlns:p14="http://schemas.microsoft.com/office/powerpoint/2010/main" val="299610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www.extremetech.com/wp-content/uploads/2013/04/earth-like-an-onion-lay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403"/>
            <a:ext cx="12798266" cy="706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61966977-BDF1-4DAD-8A36-25BF2F462188}" type="slidenum">
              <a:rPr lang="en-US" smtClean="0"/>
              <a:pPr>
                <a:defRPr/>
              </a:pPr>
              <a:t>5</a:t>
            </a:fld>
            <a:r>
              <a:rPr lang="en-US" dirty="0" smtClean="0"/>
              <a:t> </a:t>
            </a:r>
            <a:r>
              <a:rPr lang="en-US" dirty="0" smtClean="0"/>
              <a:t>/ 79</a:t>
            </a:r>
            <a:endParaRPr lang="en-US" dirty="0"/>
          </a:p>
        </p:txBody>
      </p:sp>
      <p:sp>
        <p:nvSpPr>
          <p:cNvPr id="68612" name="TextBox 4"/>
          <p:cNvSpPr txBox="1">
            <a:spLocks noChangeArrowheads="1"/>
          </p:cNvSpPr>
          <p:nvPr/>
        </p:nvSpPr>
        <p:spPr bwMode="auto">
          <a:xfrm>
            <a:off x="203147" y="6673005"/>
            <a:ext cx="1109374" cy="36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799">
                <a:solidFill>
                  <a:schemeClr val="bg1"/>
                </a:solidFill>
              </a:rPr>
              <a:t>Source:  </a:t>
            </a:r>
            <a:r>
              <a:rPr lang="en-US" altLang="en-US" sz="1799">
                <a:solidFill>
                  <a:schemeClr val="bg1"/>
                </a:solidFill>
                <a:hlinkClick r:id="rId3"/>
              </a:rPr>
              <a:t>1</a:t>
            </a:r>
            <a:endParaRPr lang="en-US" altLang="en-US" sz="1799">
              <a:solidFill>
                <a:schemeClr val="bg1"/>
              </a:solidFill>
            </a:endParaRPr>
          </a:p>
        </p:txBody>
      </p:sp>
    </p:spTree>
    <p:extLst>
      <p:ext uri="{BB962C8B-B14F-4D97-AF65-F5344CB8AC3E}">
        <p14:creationId xmlns:p14="http://schemas.microsoft.com/office/powerpoint/2010/main" val="124748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8105" y="2040300"/>
            <a:ext cx="6283275" cy="412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96611" name="Rectangle 9"/>
          <p:cNvSpPr>
            <a:spLocks noGrp="1" noChangeArrowheads="1"/>
          </p:cNvSpPr>
          <p:nvPr>
            <p:ph type="title"/>
          </p:nvPr>
        </p:nvSpPr>
        <p:spPr/>
        <p:txBody>
          <a:bodyPr/>
          <a:lstStyle/>
          <a:p>
            <a:pPr>
              <a:defRPr/>
            </a:pPr>
            <a:r>
              <a:rPr lang="en-US" altLang="en-US" smtClean="0"/>
              <a:t>Fate of Subducted Plates?</a:t>
            </a:r>
          </a:p>
        </p:txBody>
      </p:sp>
      <p:sp>
        <p:nvSpPr>
          <p:cNvPr id="139268" name="Rectangle 10"/>
          <p:cNvSpPr>
            <a:spLocks noGrp="1" noChangeArrowheads="1"/>
          </p:cNvSpPr>
          <p:nvPr>
            <p:ph idx="1"/>
          </p:nvPr>
        </p:nvSpPr>
        <p:spPr>
          <a:xfrm>
            <a:off x="1096677" y="1846676"/>
            <a:ext cx="4924729" cy="4021677"/>
          </a:xfrm>
        </p:spPr>
        <p:txBody>
          <a:bodyPr/>
          <a:lstStyle/>
          <a:p>
            <a:r>
              <a:rPr lang="en-US" altLang="en-US" sz="2799"/>
              <a:t>Plate descent continues past the earthquake limit. </a:t>
            </a:r>
          </a:p>
          <a:p>
            <a:endParaRPr lang="en-US" altLang="en-US" sz="2799"/>
          </a:p>
          <a:p>
            <a:r>
              <a:rPr lang="en-US" altLang="en-US" sz="2799"/>
              <a:t>The lower mantle may be a “plate graveyard.” </a:t>
            </a:r>
          </a:p>
        </p:txBody>
      </p:sp>
      <p:sp>
        <p:nvSpPr>
          <p:cNvPr id="13926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52466B5-A3DF-403C-B702-8AC1C6F11AAC}" type="slidenum">
              <a:rPr lang="en-US" altLang="en-US" sz="1200">
                <a:solidFill>
                  <a:schemeClr val="tx2"/>
                </a:solidFill>
                <a:latin typeface="Garamond" panose="02020404030301010803" pitchFamily="18" charset="0"/>
              </a:rPr>
              <a:pPr fontAlgn="base">
                <a:spcBef>
                  <a:spcPct val="0"/>
                </a:spcBef>
                <a:spcAft>
                  <a:spcPct val="0"/>
                </a:spcAft>
              </a:pPr>
              <a:t>50</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Tree>
    <p:extLst>
      <p:ext uri="{BB962C8B-B14F-4D97-AF65-F5344CB8AC3E}">
        <p14:creationId xmlns:p14="http://schemas.microsoft.com/office/powerpoint/2010/main" val="22455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12"/>
          <p:cNvSpPr>
            <a:spLocks noGrp="1" noChangeArrowheads="1"/>
          </p:cNvSpPr>
          <p:nvPr>
            <p:ph type="title"/>
          </p:nvPr>
        </p:nvSpPr>
        <p:spPr/>
        <p:txBody>
          <a:bodyPr/>
          <a:lstStyle/>
          <a:p>
            <a:pPr>
              <a:defRPr/>
            </a:pPr>
            <a:r>
              <a:rPr lang="en-US" altLang="en-US" smtClean="0"/>
              <a:t>Subduction</a:t>
            </a:r>
          </a:p>
        </p:txBody>
      </p:sp>
      <p:sp>
        <p:nvSpPr>
          <p:cNvPr id="141315" name="Rectangle 13"/>
          <p:cNvSpPr>
            <a:spLocks noGrp="1" noChangeArrowheads="1"/>
          </p:cNvSpPr>
          <p:nvPr>
            <p:ph idx="1"/>
          </p:nvPr>
        </p:nvSpPr>
        <p:spPr/>
        <p:txBody>
          <a:bodyPr/>
          <a:lstStyle/>
          <a:p>
            <a:r>
              <a:rPr lang="en-US" altLang="en-US" sz="2799"/>
              <a:t>Subduction Zones Produce Volcanic Arcs. </a:t>
            </a:r>
          </a:p>
          <a:p>
            <a:pPr lvl="1"/>
            <a:r>
              <a:rPr lang="en-US" altLang="en-US" sz="2399"/>
              <a:t>A curved Earth dictates that volcanic belts are curved.  </a:t>
            </a:r>
          </a:p>
          <a:p>
            <a:pPr lvl="1"/>
            <a:r>
              <a:rPr lang="en-US" altLang="en-US" sz="2399"/>
              <a:t>Arc type depends on overriding plate.</a:t>
            </a:r>
            <a:endParaRPr lang="en-US" altLang="en-US" sz="1999"/>
          </a:p>
        </p:txBody>
      </p:sp>
      <p:sp>
        <p:nvSpPr>
          <p:cNvPr id="14131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5DDE6EE-3409-44E6-88D8-965356D2BD2C}" type="slidenum">
              <a:rPr lang="en-US" altLang="en-US" sz="1200">
                <a:solidFill>
                  <a:schemeClr val="tx2"/>
                </a:solidFill>
                <a:latin typeface="Garamond" panose="02020404030301010803" pitchFamily="18" charset="0"/>
              </a:rPr>
              <a:pPr fontAlgn="base">
                <a:spcBef>
                  <a:spcPct val="0"/>
                </a:spcBef>
                <a:spcAft>
                  <a:spcPct val="0"/>
                </a:spcAft>
              </a:pPr>
              <a:t>51</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pic>
        <p:nvPicPr>
          <p:cNvPr id="141317" name="Picture 4" descr="FG07_12"/>
          <p:cNvPicPr>
            <a:picLocks noChangeAspect="1" noChangeArrowheads="1"/>
          </p:cNvPicPr>
          <p:nvPr/>
        </p:nvPicPr>
        <p:blipFill>
          <a:blip r:embed="rId3">
            <a:extLst>
              <a:ext uri="{28A0092B-C50C-407E-A947-70E740481C1C}">
                <a14:useLocalDpi xmlns:a14="http://schemas.microsoft.com/office/drawing/2010/main" val="0"/>
              </a:ext>
            </a:extLst>
          </a:blip>
          <a:srcRect b="62654"/>
          <a:stretch>
            <a:fillRect/>
          </a:stretch>
        </p:blipFill>
        <p:spPr bwMode="auto">
          <a:xfrm>
            <a:off x="1204599" y="3251246"/>
            <a:ext cx="4585093" cy="274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Picture 4" descr="FG07_12"/>
          <p:cNvPicPr>
            <a:picLocks noChangeAspect="1" noChangeArrowheads="1"/>
          </p:cNvPicPr>
          <p:nvPr/>
        </p:nvPicPr>
        <p:blipFill>
          <a:blip r:embed="rId3">
            <a:extLst>
              <a:ext uri="{28A0092B-C50C-407E-A947-70E740481C1C}">
                <a14:useLocalDpi xmlns:a14="http://schemas.microsoft.com/office/drawing/2010/main" val="0"/>
              </a:ext>
            </a:extLst>
          </a:blip>
          <a:srcRect t="36760" b="32547"/>
          <a:stretch>
            <a:fillRect/>
          </a:stretch>
        </p:blipFill>
        <p:spPr bwMode="auto">
          <a:xfrm>
            <a:off x="6567364" y="3513116"/>
            <a:ext cx="5019955" cy="246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10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758" y="3060796"/>
            <a:ext cx="9141619" cy="322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0707" name="Rectangle 14"/>
          <p:cNvSpPr>
            <a:spLocks noGrp="1" noChangeArrowheads="1"/>
          </p:cNvSpPr>
          <p:nvPr>
            <p:ph type="title"/>
          </p:nvPr>
        </p:nvSpPr>
        <p:spPr/>
        <p:txBody>
          <a:bodyPr/>
          <a:lstStyle/>
          <a:p>
            <a:pPr>
              <a:defRPr/>
            </a:pPr>
            <a:r>
              <a:rPr lang="en-US" altLang="en-US" smtClean="0"/>
              <a:t>Subduction</a:t>
            </a:r>
          </a:p>
        </p:txBody>
      </p:sp>
      <p:sp>
        <p:nvSpPr>
          <p:cNvPr id="143364" name="Rectangle 15"/>
          <p:cNvSpPr>
            <a:spLocks noGrp="1" noChangeArrowheads="1"/>
          </p:cNvSpPr>
          <p:nvPr>
            <p:ph idx="1"/>
          </p:nvPr>
        </p:nvSpPr>
        <p:spPr/>
        <p:txBody>
          <a:bodyPr/>
          <a:lstStyle/>
          <a:p>
            <a:r>
              <a:rPr lang="en-US" altLang="en-US" sz="2799"/>
              <a:t>Accretionary prisms – Deformed sediment wedges.</a:t>
            </a:r>
          </a:p>
          <a:p>
            <a:pPr lvl="1"/>
            <a:r>
              <a:rPr lang="en-US" altLang="en-US" sz="2399"/>
              <a:t>Sediments scraped off subducting plates are smeared and welded onto the overriding plates. </a:t>
            </a:r>
            <a:endParaRPr lang="en-US" altLang="en-US" sz="2799"/>
          </a:p>
        </p:txBody>
      </p:sp>
      <p:sp>
        <p:nvSpPr>
          <p:cNvPr id="14336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37EE4D4-F4BB-44E5-A94E-884837A395D5}" type="slidenum">
              <a:rPr lang="en-US" altLang="en-US" sz="1200">
                <a:solidFill>
                  <a:schemeClr val="tx2"/>
                </a:solidFill>
                <a:latin typeface="Garamond" panose="02020404030301010803" pitchFamily="18" charset="0"/>
              </a:rPr>
              <a:pPr fontAlgn="base">
                <a:spcBef>
                  <a:spcPct val="0"/>
                </a:spcBef>
                <a:spcAft>
                  <a:spcPct val="0"/>
                </a:spcAft>
              </a:pPr>
              <a:t>52</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pic>
        <p:nvPicPr>
          <p:cNvPr id="143366"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0718" y="4114621"/>
            <a:ext cx="1647396" cy="125697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46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5877" y="1626070"/>
            <a:ext cx="10346218" cy="217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pic>
        <p:nvPicPr>
          <p:cNvPr id="145411" name="Picture 3" descr="FG07_1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603" y="800785"/>
            <a:ext cx="9141619" cy="551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AB26D24-C0B2-4508-800D-5A5A0BC303AE}" type="slidenum">
              <a:rPr lang="en-US" altLang="en-US" sz="1200">
                <a:solidFill>
                  <a:schemeClr val="tx2"/>
                </a:solidFill>
                <a:latin typeface="Garamond" panose="02020404030301010803" pitchFamily="18" charset="0"/>
              </a:rPr>
              <a:pPr fontAlgn="base">
                <a:spcBef>
                  <a:spcPct val="0"/>
                </a:spcBef>
                <a:spcAft>
                  <a:spcPct val="0"/>
                </a:spcAft>
              </a:pPr>
              <a:t>53</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
        <p:nvSpPr>
          <p:cNvPr id="202755" name="Rectangle 2"/>
          <p:cNvSpPr>
            <a:spLocks noGrp="1" noChangeArrowheads="1"/>
          </p:cNvSpPr>
          <p:nvPr>
            <p:ph type="title"/>
          </p:nvPr>
        </p:nvSpPr>
        <p:spPr>
          <a:xfrm>
            <a:off x="2209224" y="229434"/>
            <a:ext cx="7770376" cy="1142702"/>
          </a:xfrm>
        </p:spPr>
        <p:txBody>
          <a:bodyPr anchor="t"/>
          <a:lstStyle/>
          <a:p>
            <a:pPr eaLnBrk="1" hangingPunct="1">
              <a:defRPr/>
            </a:pPr>
            <a:r>
              <a:rPr lang="en-US" altLang="en-US" dirty="0" smtClean="0"/>
              <a:t>Ocean-Continent Convergence</a:t>
            </a:r>
          </a:p>
        </p:txBody>
      </p:sp>
    </p:spTree>
    <p:extLst>
      <p:ext uri="{BB962C8B-B14F-4D97-AF65-F5344CB8AC3E}">
        <p14:creationId xmlns:p14="http://schemas.microsoft.com/office/powerpoint/2010/main" val="92585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45877" y="1626070"/>
            <a:ext cx="10346218" cy="217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14745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023FEEC-84B0-49FD-A7A5-B87233CE53E2}" type="slidenum">
              <a:rPr lang="en-US" altLang="en-US" sz="1200">
                <a:solidFill>
                  <a:schemeClr val="tx2"/>
                </a:solidFill>
                <a:latin typeface="Garamond" panose="02020404030301010803" pitchFamily="18" charset="0"/>
              </a:rPr>
              <a:pPr fontAlgn="base">
                <a:spcBef>
                  <a:spcPct val="0"/>
                </a:spcBef>
                <a:spcAft>
                  <a:spcPct val="0"/>
                </a:spcAft>
              </a:pPr>
              <a:t>54</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
        <p:nvSpPr>
          <p:cNvPr id="204803" name="Rectangle 2"/>
          <p:cNvSpPr>
            <a:spLocks noGrp="1" noChangeArrowheads="1"/>
          </p:cNvSpPr>
          <p:nvPr>
            <p:ph type="title"/>
          </p:nvPr>
        </p:nvSpPr>
        <p:spPr>
          <a:xfrm>
            <a:off x="1904504" y="229434"/>
            <a:ext cx="8379817" cy="1142702"/>
          </a:xfrm>
        </p:spPr>
        <p:txBody>
          <a:bodyPr anchor="t"/>
          <a:lstStyle/>
          <a:p>
            <a:pPr eaLnBrk="1" hangingPunct="1">
              <a:defRPr/>
            </a:pPr>
            <a:r>
              <a:rPr lang="en-US" altLang="en-US" dirty="0" smtClean="0"/>
              <a:t>Cascade Mountains, Pacific NW</a:t>
            </a:r>
          </a:p>
        </p:txBody>
      </p:sp>
      <p:pic>
        <p:nvPicPr>
          <p:cNvPr id="147461" name="Picture 3" descr="FG02_24A"/>
          <p:cNvPicPr>
            <a:picLocks noChangeAspect="1" noChangeArrowheads="1"/>
          </p:cNvPicPr>
          <p:nvPr/>
        </p:nvPicPr>
        <p:blipFill>
          <a:blip r:embed="rId3">
            <a:extLst>
              <a:ext uri="{28A0092B-C50C-407E-A947-70E740481C1C}">
                <a14:useLocalDpi xmlns:a14="http://schemas.microsoft.com/office/drawing/2010/main" val="0"/>
              </a:ext>
            </a:extLst>
          </a:blip>
          <a:srcRect l="19000" r="17999"/>
          <a:stretch>
            <a:fillRect/>
          </a:stretch>
        </p:blipFill>
        <p:spPr bwMode="auto">
          <a:xfrm>
            <a:off x="2201290" y="1310240"/>
            <a:ext cx="4654924" cy="492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Picture 4" descr="FG02_24C"/>
          <p:cNvPicPr>
            <a:picLocks noChangeAspect="1" noChangeArrowheads="1"/>
          </p:cNvPicPr>
          <p:nvPr/>
        </p:nvPicPr>
        <p:blipFill>
          <a:blip r:embed="rId4">
            <a:extLst>
              <a:ext uri="{28A0092B-C50C-407E-A947-70E740481C1C}">
                <a14:useLocalDpi xmlns:a14="http://schemas.microsoft.com/office/drawing/2010/main" val="0"/>
              </a:ext>
            </a:extLst>
          </a:blip>
          <a:srcRect l="27000" r="30000"/>
          <a:stretch>
            <a:fillRect/>
          </a:stretch>
        </p:blipFill>
        <p:spPr bwMode="auto">
          <a:xfrm>
            <a:off x="6954614" y="1310240"/>
            <a:ext cx="3177347" cy="492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834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5877" y="1626070"/>
            <a:ext cx="10346218" cy="217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14950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1A9B619-8E43-42BF-9D45-32602EC35A90}" type="slidenum">
              <a:rPr lang="en-US" altLang="en-US" sz="1200">
                <a:solidFill>
                  <a:schemeClr val="tx2"/>
                </a:solidFill>
                <a:latin typeface="Garamond" panose="02020404030301010803" pitchFamily="18" charset="0"/>
              </a:rPr>
              <a:pPr fontAlgn="base">
                <a:spcBef>
                  <a:spcPct val="0"/>
                </a:spcBef>
                <a:spcAft>
                  <a:spcPct val="0"/>
                </a:spcAft>
              </a:pPr>
              <a:t>55</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
        <p:nvSpPr>
          <p:cNvPr id="206851" name="Rectangle 2"/>
          <p:cNvSpPr>
            <a:spLocks noGrp="1" noChangeArrowheads="1"/>
          </p:cNvSpPr>
          <p:nvPr>
            <p:ph type="title"/>
          </p:nvPr>
        </p:nvSpPr>
        <p:spPr>
          <a:xfrm>
            <a:off x="2209224" y="229434"/>
            <a:ext cx="7770376" cy="1142702"/>
          </a:xfrm>
        </p:spPr>
        <p:txBody>
          <a:bodyPr anchor="t"/>
          <a:lstStyle/>
          <a:p>
            <a:pPr eaLnBrk="1" hangingPunct="1">
              <a:defRPr/>
            </a:pPr>
            <a:r>
              <a:rPr lang="en-US" altLang="en-US" dirty="0" smtClean="0"/>
              <a:t>Ocean-Ocean Convergence</a:t>
            </a:r>
          </a:p>
        </p:txBody>
      </p:sp>
      <p:pic>
        <p:nvPicPr>
          <p:cNvPr id="149509" name="Picture 3" descr="FG07_1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161" y="1145183"/>
            <a:ext cx="9911355" cy="502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56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054" y="2986204"/>
            <a:ext cx="4410514" cy="317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155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5172" y="2978267"/>
            <a:ext cx="4121664" cy="3180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8900" name="Rectangle 9"/>
          <p:cNvSpPr>
            <a:spLocks noGrp="1" noChangeArrowheads="1"/>
          </p:cNvSpPr>
          <p:nvPr>
            <p:ph type="title"/>
          </p:nvPr>
        </p:nvSpPr>
        <p:spPr/>
        <p:txBody>
          <a:bodyPr/>
          <a:lstStyle/>
          <a:p>
            <a:pPr>
              <a:defRPr/>
            </a:pPr>
            <a:r>
              <a:rPr lang="en-US" altLang="en-US" smtClean="0"/>
              <a:t>Plate Collision</a:t>
            </a:r>
          </a:p>
        </p:txBody>
      </p:sp>
      <p:sp>
        <p:nvSpPr>
          <p:cNvPr id="151557" name="Rectangle 10"/>
          <p:cNvSpPr>
            <a:spLocks noGrp="1" noChangeArrowheads="1"/>
          </p:cNvSpPr>
          <p:nvPr>
            <p:ph idx="1"/>
          </p:nvPr>
        </p:nvSpPr>
        <p:spPr/>
        <p:txBody>
          <a:bodyPr/>
          <a:lstStyle/>
          <a:p>
            <a:r>
              <a:rPr lang="en-US" altLang="en-US" sz="2799"/>
              <a:t>Subduction consumes ocean basins.</a:t>
            </a:r>
          </a:p>
          <a:p>
            <a:r>
              <a:rPr lang="en-US" altLang="en-US" sz="2799"/>
              <a:t>Ocean closure ends in continental collision.</a:t>
            </a:r>
          </a:p>
          <a:p>
            <a:pPr lvl="1"/>
            <a:endParaRPr lang="en-US" altLang="en-US" sz="1999"/>
          </a:p>
        </p:txBody>
      </p:sp>
      <p:sp>
        <p:nvSpPr>
          <p:cNvPr id="15155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5CB6C76-E87C-43C1-825D-CDAC5E88BCA6}" type="slidenum">
              <a:rPr lang="en-US" altLang="en-US" sz="1200">
                <a:solidFill>
                  <a:schemeClr val="tx2"/>
                </a:solidFill>
                <a:latin typeface="Garamond" panose="02020404030301010803" pitchFamily="18" charset="0"/>
              </a:rPr>
              <a:pPr fontAlgn="base">
                <a:spcBef>
                  <a:spcPct val="0"/>
                </a:spcBef>
                <a:spcAft>
                  <a:spcPct val="0"/>
                </a:spcAft>
              </a:pPr>
              <a:t>56</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Tree>
    <p:extLst>
      <p:ext uri="{BB962C8B-B14F-4D97-AF65-F5344CB8AC3E}">
        <p14:creationId xmlns:p14="http://schemas.microsoft.com/office/powerpoint/2010/main" val="105401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http://bc.outcrop.org/images/tectonics/lutge8e/FG17_21AB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8476" y="69138"/>
            <a:ext cx="7970349" cy="6754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457080" y="594463"/>
            <a:ext cx="3199567" cy="2285405"/>
          </a:xfrm>
        </p:spPr>
        <p:txBody>
          <a:bodyPr>
            <a:noAutofit/>
          </a:bodyPr>
          <a:lstStyle/>
          <a:p>
            <a:pPr>
              <a:defRPr/>
            </a:pPr>
            <a:r>
              <a:rPr lang="en-US" sz="4799" dirty="0"/>
              <a:t>Continent Collision:  India and Asia</a:t>
            </a:r>
          </a:p>
        </p:txBody>
      </p:sp>
      <p:sp>
        <p:nvSpPr>
          <p:cNvPr id="153604" name="Text Placeholder 4"/>
          <p:cNvSpPr>
            <a:spLocks noGrp="1"/>
          </p:cNvSpPr>
          <p:nvPr>
            <p:ph type="body" sz="half" idx="2"/>
          </p:nvPr>
        </p:nvSpPr>
        <p:spPr>
          <a:xfrm>
            <a:off x="457080" y="2925894"/>
            <a:ext cx="3199567" cy="3378907"/>
          </a:xfrm>
        </p:spPr>
        <p:txBody>
          <a:bodyPr/>
          <a:lstStyle/>
          <a:p>
            <a:endParaRPr lang="en-US" altLang="en-US" smtClean="0"/>
          </a:p>
        </p:txBody>
      </p:sp>
      <p:sp>
        <p:nvSpPr>
          <p:cNvPr id="2" name="Slide Number Placeholder 1"/>
          <p:cNvSpPr>
            <a:spLocks noGrp="1"/>
          </p:cNvSpPr>
          <p:nvPr>
            <p:ph type="sldNum" sz="quarter" idx="12"/>
          </p:nvPr>
        </p:nvSpPr>
        <p:spPr/>
        <p:txBody>
          <a:bodyPr/>
          <a:lstStyle/>
          <a:p>
            <a:pPr>
              <a:defRPr/>
            </a:pPr>
            <a:fld id="{E4358A89-A279-4CFE-8C66-01C0E1EA66EB}" type="slidenum">
              <a:rPr lang="en-US" smtClean="0"/>
              <a:pPr>
                <a:defRPr/>
              </a:pPr>
              <a:t>57</a:t>
            </a:fld>
            <a:r>
              <a:rPr lang="en-US" dirty="0" smtClean="0"/>
              <a:t> </a:t>
            </a:r>
            <a:r>
              <a:rPr lang="en-US" dirty="0" smtClean="0"/>
              <a:t>/ 79</a:t>
            </a:r>
            <a:endParaRPr lang="en-US" dirty="0"/>
          </a:p>
        </p:txBody>
      </p:sp>
    </p:spTree>
    <p:extLst>
      <p:ext uri="{BB962C8B-B14F-4D97-AF65-F5344CB8AC3E}">
        <p14:creationId xmlns:p14="http://schemas.microsoft.com/office/powerpoint/2010/main" val="205616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75B318-173A-4C9E-9B97-DE614CD0A99B}" type="slidenum">
              <a:rPr lang="en-US" smtClean="0"/>
              <a:pPr>
                <a:defRPr/>
              </a:pPr>
              <a:t>58</a:t>
            </a:fld>
            <a:r>
              <a:rPr lang="en-US" dirty="0" smtClean="0"/>
              <a:t> </a:t>
            </a:r>
            <a:r>
              <a:rPr lang="en-US" dirty="0" smtClean="0"/>
              <a:t>/ 79</a:t>
            </a:r>
            <a:endParaRPr lang="en-US" dirty="0"/>
          </a:p>
        </p:txBody>
      </p:sp>
      <p:pic>
        <p:nvPicPr>
          <p:cNvPr id="154627" name="Picture 4" descr="File:Himalaya compos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1034"/>
            <a:ext cx="12188825" cy="6140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TextBox 2"/>
          <p:cNvSpPr txBox="1">
            <a:spLocks noChangeArrowheads="1"/>
          </p:cNvSpPr>
          <p:nvPr/>
        </p:nvSpPr>
        <p:spPr bwMode="auto">
          <a:xfrm>
            <a:off x="638009" y="6319085"/>
            <a:ext cx="10898524" cy="58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1600"/>
              <a:t> Composite satellite image of the Himalayan range. The top of the picture is directed towards the north northwest. The Tibetan Plateau is near the centre and the Taklamakan plain is visible as the lighter area near the top.</a:t>
            </a:r>
          </a:p>
        </p:txBody>
      </p:sp>
      <p:sp>
        <p:nvSpPr>
          <p:cNvPr id="154629" name="TextBox 3"/>
          <p:cNvSpPr txBox="1">
            <a:spLocks noChangeArrowheads="1"/>
          </p:cNvSpPr>
          <p:nvPr/>
        </p:nvSpPr>
        <p:spPr bwMode="auto">
          <a:xfrm>
            <a:off x="0" y="6533341"/>
            <a:ext cx="1109374" cy="36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799"/>
              <a:t>Source:  </a:t>
            </a:r>
            <a:r>
              <a:rPr lang="en-US" altLang="en-US" sz="1799">
                <a:hlinkClick r:id="rId3"/>
              </a:rPr>
              <a:t>1</a:t>
            </a:r>
            <a:endParaRPr lang="en-US" altLang="en-US" sz="1799"/>
          </a:p>
        </p:txBody>
      </p:sp>
    </p:spTree>
    <p:extLst>
      <p:ext uri="{BB962C8B-B14F-4D97-AF65-F5344CB8AC3E}">
        <p14:creationId xmlns:p14="http://schemas.microsoft.com/office/powerpoint/2010/main" val="319634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2378" y="24700"/>
            <a:ext cx="2796447" cy="680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Rectangle 2"/>
          <p:cNvSpPr>
            <a:spLocks noGrp="1" noChangeArrowheads="1"/>
          </p:cNvSpPr>
          <p:nvPr>
            <p:ph type="title"/>
          </p:nvPr>
        </p:nvSpPr>
        <p:spPr/>
        <p:txBody>
          <a:bodyPr/>
          <a:lstStyle/>
          <a:p>
            <a:pPr eaLnBrk="1" hangingPunct="1">
              <a:lnSpc>
                <a:spcPct val="90000"/>
              </a:lnSpc>
              <a:defRPr/>
            </a:pPr>
            <a:r>
              <a:rPr lang="en-US" altLang="en-US" smtClean="0"/>
              <a:t>Transform fault boundaries</a:t>
            </a:r>
          </a:p>
        </p:txBody>
      </p:sp>
      <p:sp>
        <p:nvSpPr>
          <p:cNvPr id="155652" name="Rectangle 3"/>
          <p:cNvSpPr>
            <a:spLocks noGrp="1" noChangeArrowheads="1"/>
          </p:cNvSpPr>
          <p:nvPr>
            <p:ph idx="1"/>
          </p:nvPr>
        </p:nvSpPr>
        <p:spPr>
          <a:xfrm>
            <a:off x="1096677" y="1846676"/>
            <a:ext cx="8295701" cy="4021677"/>
          </a:xfrm>
        </p:spPr>
        <p:txBody>
          <a:bodyPr/>
          <a:lstStyle/>
          <a:p>
            <a:pPr eaLnBrk="1" hangingPunct="1"/>
            <a:r>
              <a:rPr lang="en-US" altLang="en-US" sz="2799"/>
              <a:t>Plates slide past one another</a:t>
            </a:r>
          </a:p>
          <a:p>
            <a:pPr eaLnBrk="1" hangingPunct="1"/>
            <a:endParaRPr lang="en-US" altLang="en-US" sz="2799"/>
          </a:p>
          <a:p>
            <a:pPr eaLnBrk="1" hangingPunct="1"/>
            <a:r>
              <a:rPr lang="en-US" altLang="en-US" sz="2799"/>
              <a:t>No new lithosphere is created or destroyed</a:t>
            </a:r>
          </a:p>
          <a:p>
            <a:pPr eaLnBrk="1" hangingPunct="1"/>
            <a:endParaRPr lang="en-US" altLang="en-US" sz="2799"/>
          </a:p>
          <a:p>
            <a:pPr eaLnBrk="1" hangingPunct="1"/>
            <a:r>
              <a:rPr lang="en-US" altLang="en-US" sz="2799"/>
              <a:t>Most join two segments of a mid-ocean ridge as parts of prominent linear breaks in the oceanic crust known as fracture zones</a:t>
            </a:r>
          </a:p>
        </p:txBody>
      </p:sp>
      <p:sp>
        <p:nvSpPr>
          <p:cNvPr id="15565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64FE5C5-3A69-4C93-B6BD-F1EAB6E2A71D}" type="slidenum">
              <a:rPr lang="en-US" altLang="en-US" sz="1200">
                <a:solidFill>
                  <a:schemeClr val="tx2"/>
                </a:solidFill>
                <a:latin typeface="Garamond" panose="02020404030301010803" pitchFamily="18" charset="0"/>
              </a:rPr>
              <a:pPr fontAlgn="base">
                <a:spcBef>
                  <a:spcPct val="0"/>
                </a:spcBef>
                <a:spcAft>
                  <a:spcPct val="0"/>
                </a:spcAft>
              </a:pPr>
              <a:t>59</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Tree>
    <p:extLst>
      <p:ext uri="{BB962C8B-B14F-4D97-AF65-F5344CB8AC3E}">
        <p14:creationId xmlns:p14="http://schemas.microsoft.com/office/powerpoint/2010/main" val="296760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2"/>
          <p:cNvPicPr>
            <a:picLocks noChangeAspect="1"/>
          </p:cNvPicPr>
          <p:nvPr/>
        </p:nvPicPr>
        <p:blipFill>
          <a:blip r:embed="rId3">
            <a:extLst>
              <a:ext uri="{28A0092B-C50C-407E-A947-70E740481C1C}">
                <a14:useLocalDpi xmlns:a14="http://schemas.microsoft.com/office/drawing/2010/main" val="0"/>
              </a:ext>
            </a:extLst>
          </a:blip>
          <a:srcRect l="3148" r="3148"/>
          <a:stretch>
            <a:fillRect/>
          </a:stretch>
        </p:blipFill>
        <p:spPr bwMode="auto">
          <a:xfrm>
            <a:off x="396771" y="893"/>
            <a:ext cx="11427023" cy="68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7"/>
          <p:cNvSpPr txBox="1">
            <a:spLocks noChangeArrowheads="1"/>
          </p:cNvSpPr>
          <p:nvPr/>
        </p:nvSpPr>
        <p:spPr bwMode="auto">
          <a:xfrm rot="-5400000">
            <a:off x="-1434726" y="3065558"/>
            <a:ext cx="4097858" cy="70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999">
                <a:solidFill>
                  <a:schemeClr val="bg2"/>
                </a:solidFill>
              </a:rPr>
              <a:t>Physical Properties</a:t>
            </a:r>
          </a:p>
        </p:txBody>
      </p:sp>
      <p:sp>
        <p:nvSpPr>
          <p:cNvPr id="72708" name="TextBox 8"/>
          <p:cNvSpPr txBox="1">
            <a:spLocks noChangeArrowheads="1"/>
          </p:cNvSpPr>
          <p:nvPr/>
        </p:nvSpPr>
        <p:spPr bwMode="auto">
          <a:xfrm rot="5400000" flipH="1">
            <a:off x="10184335" y="3075080"/>
            <a:ext cx="2825014" cy="70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3999">
                <a:solidFill>
                  <a:schemeClr val="bg2"/>
                </a:solidFill>
              </a:rPr>
              <a:t>Composition</a:t>
            </a:r>
          </a:p>
        </p:txBody>
      </p:sp>
      <p:sp>
        <p:nvSpPr>
          <p:cNvPr id="14" name="Rectangle 13"/>
          <p:cNvSpPr/>
          <p:nvPr/>
        </p:nvSpPr>
        <p:spPr>
          <a:xfrm>
            <a:off x="1645809" y="838875"/>
            <a:ext cx="2818666" cy="10506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15" name="Rectangle 14"/>
          <p:cNvSpPr/>
          <p:nvPr/>
        </p:nvSpPr>
        <p:spPr>
          <a:xfrm>
            <a:off x="8181431" y="1021390"/>
            <a:ext cx="2042580" cy="8681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7" name="Rectangle 6"/>
          <p:cNvSpPr/>
          <p:nvPr/>
        </p:nvSpPr>
        <p:spPr>
          <a:xfrm>
            <a:off x="7960827" y="838875"/>
            <a:ext cx="2040993" cy="8681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Tree>
    <p:extLst>
      <p:ext uri="{BB962C8B-B14F-4D97-AF65-F5344CB8AC3E}">
        <p14:creationId xmlns:p14="http://schemas.microsoft.com/office/powerpoint/2010/main" val="45185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02_23"/>
          <p:cNvPicPr>
            <a:picLocks noChangeAspect="1" noChangeArrowheads="1"/>
          </p:cNvPicPr>
          <p:nvPr/>
        </p:nvPicPr>
        <p:blipFill>
          <a:blip r:embed="rId3">
            <a:extLst>
              <a:ext uri="{28A0092B-C50C-407E-A947-70E740481C1C}">
                <a14:useLocalDpi xmlns:a14="http://schemas.microsoft.com/office/drawing/2010/main" val="0"/>
              </a:ext>
            </a:extLst>
          </a:blip>
          <a:srcRect b="7199"/>
          <a:stretch>
            <a:fillRect/>
          </a:stretch>
        </p:blipFill>
        <p:spPr bwMode="auto">
          <a:xfrm>
            <a:off x="4705712" y="1611787"/>
            <a:ext cx="7483113" cy="468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Rectangle 3"/>
          <p:cNvSpPr>
            <a:spLocks noGrp="1" noChangeArrowheads="1"/>
          </p:cNvSpPr>
          <p:nvPr>
            <p:ph type="title"/>
          </p:nvPr>
        </p:nvSpPr>
        <p:spPr/>
        <p:txBody>
          <a:bodyPr/>
          <a:lstStyle/>
          <a:p>
            <a:pPr>
              <a:defRPr/>
            </a:pPr>
            <a:r>
              <a:rPr lang="en-US" altLang="en-US" dirty="0" smtClean="0"/>
              <a:t>Transform fault boundaries</a:t>
            </a:r>
          </a:p>
        </p:txBody>
      </p:sp>
      <p:sp>
        <p:nvSpPr>
          <p:cNvPr id="157700" name="Rectangle 4"/>
          <p:cNvSpPr>
            <a:spLocks noGrp="1" noChangeArrowheads="1"/>
          </p:cNvSpPr>
          <p:nvPr>
            <p:ph idx="1"/>
          </p:nvPr>
        </p:nvSpPr>
        <p:spPr/>
        <p:txBody>
          <a:bodyPr/>
          <a:lstStyle/>
          <a:p>
            <a:pPr marL="0" indent="0">
              <a:buNone/>
            </a:pPr>
            <a:endParaRPr lang="en-US" altLang="en-US" sz="2799"/>
          </a:p>
          <a:p>
            <a:pPr marL="0" indent="0">
              <a:buNone/>
            </a:pPr>
            <a:r>
              <a:rPr lang="en-US" altLang="en-US" sz="2799"/>
              <a:t>Types of transform faults</a:t>
            </a:r>
          </a:p>
          <a:p>
            <a:pPr lvl="1"/>
            <a:r>
              <a:rPr lang="en-US" altLang="en-US" sz="2399"/>
              <a:t>Oceanic</a:t>
            </a:r>
          </a:p>
          <a:p>
            <a:pPr lvl="1"/>
            <a:r>
              <a:rPr lang="en-US" altLang="en-US" sz="2399"/>
              <a:t>Continental</a:t>
            </a:r>
          </a:p>
        </p:txBody>
      </p:sp>
      <p:sp>
        <p:nvSpPr>
          <p:cNvPr id="157701"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98C86BA-DF70-454C-BFC0-FAE6913466E0}" type="slidenum">
              <a:rPr lang="en-US" altLang="en-US" sz="1200">
                <a:solidFill>
                  <a:schemeClr val="tx2"/>
                </a:solidFill>
                <a:latin typeface="Garamond" panose="02020404030301010803" pitchFamily="18" charset="0"/>
              </a:rPr>
              <a:pPr fontAlgn="base">
                <a:spcBef>
                  <a:spcPct val="0"/>
                </a:spcBef>
                <a:spcAft>
                  <a:spcPct val="0"/>
                </a:spcAft>
              </a:pPr>
              <a:t>60</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Tree>
    <p:extLst>
      <p:ext uri="{BB962C8B-B14F-4D97-AF65-F5344CB8AC3E}">
        <p14:creationId xmlns:p14="http://schemas.microsoft.com/office/powerpoint/2010/main" val="242907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7"/>
          <p:cNvSpPr>
            <a:spLocks noGrp="1" noChangeArrowheads="1"/>
          </p:cNvSpPr>
          <p:nvPr>
            <p:ph type="title"/>
          </p:nvPr>
        </p:nvSpPr>
        <p:spPr/>
        <p:txBody>
          <a:bodyPr/>
          <a:lstStyle/>
          <a:p>
            <a:pPr>
              <a:defRPr/>
            </a:pPr>
            <a:r>
              <a:rPr lang="en-US" altLang="en-US" dirty="0" smtClean="0"/>
              <a:t>Oceanic Transforms</a:t>
            </a:r>
          </a:p>
        </p:txBody>
      </p:sp>
      <p:sp>
        <p:nvSpPr>
          <p:cNvPr id="159747" name="Rectangle 18"/>
          <p:cNvSpPr>
            <a:spLocks noGrp="1" noChangeArrowheads="1"/>
          </p:cNvSpPr>
          <p:nvPr>
            <p:ph idx="1"/>
          </p:nvPr>
        </p:nvSpPr>
        <p:spPr/>
        <p:txBody>
          <a:bodyPr/>
          <a:lstStyle/>
          <a:p>
            <a:r>
              <a:rPr lang="en-US" altLang="en-US" sz="2799"/>
              <a:t>The MOR axis is offset by transform faults.</a:t>
            </a:r>
          </a:p>
          <a:p>
            <a:pPr lvl="1"/>
            <a:r>
              <a:rPr lang="en-US" altLang="en-US" sz="2399"/>
              <a:t>Offset of linear MOR is geometric necessity on a sphere.</a:t>
            </a:r>
          </a:p>
          <a:p>
            <a:pPr lvl="1"/>
            <a:r>
              <a:rPr lang="en-US" altLang="en-US" sz="2399"/>
              <a:t>Transforms bear strong evidence of sea-floor spreading.</a:t>
            </a:r>
            <a:endParaRPr lang="en-US" altLang="en-US" sz="2799"/>
          </a:p>
        </p:txBody>
      </p:sp>
      <p:sp>
        <p:nvSpPr>
          <p:cNvPr id="15974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9E50165-6EF2-4246-993F-DADCCAD2381E}" type="slidenum">
              <a:rPr lang="en-US" altLang="en-US" sz="1200">
                <a:solidFill>
                  <a:schemeClr val="tx2"/>
                </a:solidFill>
                <a:latin typeface="Garamond" panose="02020404030301010803" pitchFamily="18" charset="0"/>
              </a:rPr>
              <a:pPr fontAlgn="base">
                <a:spcBef>
                  <a:spcPct val="0"/>
                </a:spcBef>
                <a:spcAft>
                  <a:spcPct val="0"/>
                </a:spcAft>
              </a:pPr>
              <a:t>61</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Tree>
    <p:extLst>
      <p:ext uri="{BB962C8B-B14F-4D97-AF65-F5344CB8AC3E}">
        <p14:creationId xmlns:p14="http://schemas.microsoft.com/office/powerpoint/2010/main" val="242903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510" y="2235512"/>
            <a:ext cx="8078271" cy="4110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1795" name="Rectangle 14"/>
          <p:cNvSpPr>
            <a:spLocks noGrp="1" noChangeArrowheads="1"/>
          </p:cNvSpPr>
          <p:nvPr>
            <p:ph idx="1"/>
          </p:nvPr>
        </p:nvSpPr>
        <p:spPr/>
        <p:txBody>
          <a:bodyPr/>
          <a:lstStyle/>
          <a:p>
            <a:pPr lvl="1"/>
            <a:r>
              <a:rPr lang="en-US" altLang="en-US" sz="2399"/>
              <a:t>Older interpretation – Faulting occurs after MOR forms.</a:t>
            </a:r>
          </a:p>
          <a:p>
            <a:pPr lvl="1"/>
            <a:endParaRPr lang="en-US" altLang="en-US" sz="1999"/>
          </a:p>
          <a:p>
            <a:pPr lvl="1"/>
            <a:endParaRPr lang="en-US" altLang="en-US" sz="1999"/>
          </a:p>
          <a:p>
            <a:pPr lvl="1"/>
            <a:endParaRPr lang="en-US" altLang="en-US" sz="1999"/>
          </a:p>
          <a:p>
            <a:pPr lvl="1"/>
            <a:endParaRPr lang="en-US" altLang="en-US" sz="1999"/>
          </a:p>
          <a:p>
            <a:pPr lvl="1"/>
            <a:endParaRPr lang="en-US" altLang="en-US" sz="1999"/>
          </a:p>
          <a:p>
            <a:pPr lvl="1"/>
            <a:r>
              <a:rPr lang="en-US" altLang="en-US" sz="2399"/>
              <a:t>Modern interpretation – Faulting occurs with the MOR.</a:t>
            </a:r>
          </a:p>
          <a:p>
            <a:pPr lvl="1"/>
            <a:endParaRPr lang="en-US" altLang="en-US" sz="2399"/>
          </a:p>
        </p:txBody>
      </p:sp>
      <p:sp>
        <p:nvSpPr>
          <p:cNvPr id="225283" name="Rectangle 13"/>
          <p:cNvSpPr>
            <a:spLocks noGrp="1" noChangeArrowheads="1"/>
          </p:cNvSpPr>
          <p:nvPr>
            <p:ph type="title"/>
          </p:nvPr>
        </p:nvSpPr>
        <p:spPr/>
        <p:txBody>
          <a:bodyPr/>
          <a:lstStyle/>
          <a:p>
            <a:pPr>
              <a:defRPr/>
            </a:pPr>
            <a:r>
              <a:rPr lang="en-US" altLang="en-US" dirty="0"/>
              <a:t>Oceanic Transforms</a:t>
            </a:r>
            <a:endParaRPr lang="en-US" altLang="en-US" dirty="0" smtClean="0"/>
          </a:p>
        </p:txBody>
      </p:sp>
      <p:sp>
        <p:nvSpPr>
          <p:cNvPr id="16179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5CAB074-46ED-451A-A3BD-6AED1451E74E}" type="slidenum">
              <a:rPr lang="en-US" altLang="en-US" sz="1200">
                <a:solidFill>
                  <a:schemeClr val="tx2"/>
                </a:solidFill>
                <a:latin typeface="Garamond" panose="02020404030301010803" pitchFamily="18" charset="0"/>
              </a:rPr>
              <a:pPr fontAlgn="base">
                <a:spcBef>
                  <a:spcPct val="0"/>
                </a:spcBef>
                <a:spcAft>
                  <a:spcPct val="0"/>
                </a:spcAft>
              </a:pPr>
              <a:t>62</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Tree>
    <p:extLst>
      <p:ext uri="{BB962C8B-B14F-4D97-AF65-F5344CB8AC3E}">
        <p14:creationId xmlns:p14="http://schemas.microsoft.com/office/powerpoint/2010/main" val="418047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3186" y="2386285"/>
            <a:ext cx="3780440" cy="39312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7331" name="Rectangle 16"/>
          <p:cNvSpPr>
            <a:spLocks noGrp="1" noChangeArrowheads="1"/>
          </p:cNvSpPr>
          <p:nvPr>
            <p:ph type="title"/>
          </p:nvPr>
        </p:nvSpPr>
        <p:spPr/>
        <p:txBody>
          <a:bodyPr/>
          <a:lstStyle/>
          <a:p>
            <a:pPr>
              <a:defRPr/>
            </a:pPr>
            <a:r>
              <a:rPr lang="en-US" altLang="en-US" smtClean="0"/>
              <a:t>Transform Boundaries</a:t>
            </a:r>
          </a:p>
        </p:txBody>
      </p:sp>
      <p:sp>
        <p:nvSpPr>
          <p:cNvPr id="163844" name="Rectangle 17"/>
          <p:cNvSpPr>
            <a:spLocks noGrp="1" noChangeArrowheads="1"/>
          </p:cNvSpPr>
          <p:nvPr>
            <p:ph idx="1"/>
          </p:nvPr>
        </p:nvSpPr>
        <p:spPr/>
        <p:txBody>
          <a:bodyPr/>
          <a:lstStyle/>
          <a:p>
            <a:r>
              <a:rPr lang="en-US" altLang="en-US" sz="2799"/>
              <a:t>Continental transforms – Chop continental crust</a:t>
            </a:r>
            <a:endParaRPr lang="en-US" altLang="en-US" sz="2399"/>
          </a:p>
        </p:txBody>
      </p:sp>
      <p:sp>
        <p:nvSpPr>
          <p:cNvPr id="16384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3EE98B7-6A16-440A-AAA7-69528EA81B32}" type="slidenum">
              <a:rPr lang="en-US" altLang="en-US" sz="1200">
                <a:solidFill>
                  <a:schemeClr val="tx2"/>
                </a:solidFill>
                <a:latin typeface="Garamond" panose="02020404030301010803" pitchFamily="18" charset="0"/>
              </a:rPr>
              <a:pPr fontAlgn="base">
                <a:spcBef>
                  <a:spcPct val="0"/>
                </a:spcBef>
                <a:spcAft>
                  <a:spcPct val="0"/>
                </a:spcAft>
              </a:pPr>
              <a:t>63</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pic>
        <p:nvPicPr>
          <p:cNvPr id="163846"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4245" y="2365652"/>
            <a:ext cx="3407475" cy="3931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80266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3ABC3ED-F150-460F-A962-4B1C833B710D}" type="slidenum">
              <a:rPr lang="en-US" altLang="en-US" sz="1200">
                <a:solidFill>
                  <a:schemeClr val="tx2"/>
                </a:solidFill>
                <a:latin typeface="Garamond" panose="02020404030301010803" pitchFamily="18" charset="0"/>
              </a:rPr>
              <a:pPr fontAlgn="base">
                <a:spcBef>
                  <a:spcPct val="0"/>
                </a:spcBef>
                <a:spcAft>
                  <a:spcPct val="0"/>
                </a:spcAft>
              </a:pPr>
              <a:t>64</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pic>
        <p:nvPicPr>
          <p:cNvPr id="1658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10" y="894"/>
            <a:ext cx="11477810" cy="686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Text Box 6"/>
          <p:cNvSpPr txBox="1">
            <a:spLocks noChangeArrowheads="1"/>
          </p:cNvSpPr>
          <p:nvPr/>
        </p:nvSpPr>
        <p:spPr bwMode="auto">
          <a:xfrm>
            <a:off x="392010" y="5392227"/>
            <a:ext cx="11477810" cy="144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a:latin typeface="Arial" panose="020B0604020202020204" pitchFamily="34" charset="0"/>
              </a:rPr>
              <a:t>This bathymetric map of the seafloor shows the Siqueiros transform fault in the eastern Pacific Ocean, illustrating the fragmented structure of the fault line. (Jian Lin, Jack Cook, and Patricia Gregg, Woods Hole Oceanographic Institution) </a:t>
            </a:r>
          </a:p>
          <a:p>
            <a:pPr algn="ctr" eaLnBrk="1" hangingPunct="1"/>
            <a:endParaRPr lang="en-US" altLang="en-US" sz="1400">
              <a:latin typeface="Arial" panose="020B0604020202020204" pitchFamily="34" charset="0"/>
            </a:endParaRPr>
          </a:p>
          <a:p>
            <a:pPr algn="ctr" eaLnBrk="1" hangingPunct="1"/>
            <a:endParaRPr lang="en-US" altLang="en-US" sz="1400">
              <a:latin typeface="Arial" panose="020B0604020202020204" pitchFamily="34" charset="0"/>
            </a:endParaRPr>
          </a:p>
          <a:p>
            <a:pPr algn="ctr" eaLnBrk="1" hangingPunct="1"/>
            <a:endParaRPr lang="en-US" altLang="en-US" sz="1400">
              <a:latin typeface="Arial" panose="020B0604020202020204" pitchFamily="34" charset="0"/>
            </a:endParaRPr>
          </a:p>
          <a:p>
            <a:pPr algn="ctr" eaLnBrk="1" hangingPunct="1"/>
            <a:r>
              <a:rPr lang="en-US" altLang="en-US" sz="1400">
                <a:latin typeface="Arial" panose="020B0604020202020204" pitchFamily="34" charset="0"/>
                <a:hlinkClick r:id="rId4"/>
              </a:rPr>
              <a:t>Source</a:t>
            </a:r>
            <a:r>
              <a:rPr lang="en-US" altLang="en-US" sz="1400">
                <a:latin typeface="Arial" panose="020B0604020202020204" pitchFamily="34" charset="0"/>
              </a:rPr>
              <a:t> - </a:t>
            </a:r>
            <a:r>
              <a:rPr lang="en-US" altLang="en-US" sz="1400">
                <a:latin typeface="Arial" panose="020B0604020202020204" pitchFamily="34" charset="0"/>
                <a:hlinkClick r:id="rId5" action="ppaction://hlinkfile"/>
              </a:rPr>
              <a:t>Visualization of Siqueiros fault</a:t>
            </a:r>
            <a:r>
              <a:rPr lang="en-US" altLang="en-US" sz="1799">
                <a:latin typeface="Arial" panose="020B0604020202020204" pitchFamily="34" charset="0"/>
                <a:hlinkClick r:id="rId5" action="ppaction://hlinkfile"/>
              </a:rPr>
              <a:t> </a:t>
            </a:r>
            <a:endParaRPr lang="en-US" altLang="en-US" sz="1799">
              <a:latin typeface="Arial" panose="020B0604020202020204" pitchFamily="34" charset="0"/>
            </a:endParaRPr>
          </a:p>
        </p:txBody>
      </p:sp>
    </p:spTree>
    <p:extLst>
      <p:ext uri="{BB962C8B-B14F-4D97-AF65-F5344CB8AC3E}">
        <p14:creationId xmlns:p14="http://schemas.microsoft.com/office/powerpoint/2010/main" val="297276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12"/>
          <p:cNvSpPr>
            <a:spLocks noGrp="1" noChangeArrowheads="1"/>
          </p:cNvSpPr>
          <p:nvPr>
            <p:ph type="title"/>
          </p:nvPr>
        </p:nvSpPr>
        <p:spPr/>
        <p:txBody>
          <a:bodyPr/>
          <a:lstStyle/>
          <a:p>
            <a:pPr>
              <a:defRPr/>
            </a:pPr>
            <a:r>
              <a:rPr lang="en-US" altLang="en-US" dirty="0" smtClean="0"/>
              <a:t>Triple Junctions</a:t>
            </a:r>
          </a:p>
        </p:txBody>
      </p:sp>
      <p:sp>
        <p:nvSpPr>
          <p:cNvPr id="167939" name="Rectangle 13"/>
          <p:cNvSpPr>
            <a:spLocks noGrp="1" noChangeArrowheads="1"/>
          </p:cNvSpPr>
          <p:nvPr>
            <p:ph idx="1"/>
          </p:nvPr>
        </p:nvSpPr>
        <p:spPr>
          <a:xfrm>
            <a:off x="1096677" y="1846676"/>
            <a:ext cx="6327714" cy="4021677"/>
          </a:xfrm>
        </p:spPr>
        <p:txBody>
          <a:bodyPr/>
          <a:lstStyle/>
          <a:p>
            <a:r>
              <a:rPr lang="en-US" altLang="en-US" sz="2799"/>
              <a:t>Places where 3 plate boundaries coincide.</a:t>
            </a:r>
          </a:p>
          <a:p>
            <a:endParaRPr lang="en-US" altLang="en-US" sz="2799"/>
          </a:p>
          <a:p>
            <a:r>
              <a:rPr lang="en-US" altLang="en-US" sz="2799"/>
              <a:t>Multiple boundary combinations occur. </a:t>
            </a:r>
          </a:p>
          <a:p>
            <a:endParaRPr lang="en-US" altLang="en-US" sz="2799"/>
          </a:p>
          <a:p>
            <a:r>
              <a:rPr lang="en-US" altLang="en-US" sz="2799"/>
              <a:t>Triple junctions migrate and change across time.</a:t>
            </a:r>
          </a:p>
          <a:p>
            <a:endParaRPr lang="en-US" altLang="en-US" sz="2799"/>
          </a:p>
        </p:txBody>
      </p:sp>
      <p:sp>
        <p:nvSpPr>
          <p:cNvPr id="16794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0C02297-8132-4300-8942-481A67F7B8AF}" type="slidenum">
              <a:rPr lang="en-US" altLang="en-US" sz="1200">
                <a:solidFill>
                  <a:schemeClr val="tx2"/>
                </a:solidFill>
                <a:latin typeface="Garamond" panose="02020404030301010803" pitchFamily="18" charset="0"/>
              </a:rPr>
              <a:pPr fontAlgn="base">
                <a:spcBef>
                  <a:spcPct val="0"/>
                </a:spcBef>
                <a:spcAft>
                  <a:spcPct val="0"/>
                </a:spcAft>
              </a:pPr>
              <a:t>65</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pic>
        <p:nvPicPr>
          <p:cNvPr id="167941" name="Picture 2" descr="Fig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4390" y="1795888"/>
            <a:ext cx="4646990" cy="438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2" name="TextBox 1"/>
          <p:cNvSpPr txBox="1">
            <a:spLocks noChangeArrowheads="1"/>
          </p:cNvSpPr>
          <p:nvPr/>
        </p:nvSpPr>
        <p:spPr bwMode="auto">
          <a:xfrm>
            <a:off x="188863" y="6487317"/>
            <a:ext cx="1109373" cy="36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799"/>
              <a:t>Source:  </a:t>
            </a:r>
            <a:r>
              <a:rPr lang="en-US" altLang="en-US" sz="1799">
                <a:hlinkClick r:id="rId4"/>
              </a:rPr>
              <a:t>1</a:t>
            </a:r>
            <a:endParaRPr lang="en-US" altLang="en-US" sz="1799"/>
          </a:p>
        </p:txBody>
      </p:sp>
    </p:spTree>
    <p:extLst>
      <p:ext uri="{BB962C8B-B14F-4D97-AF65-F5344CB8AC3E}">
        <p14:creationId xmlns:p14="http://schemas.microsoft.com/office/powerpoint/2010/main" val="168663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Rectangle 2"/>
          <p:cNvSpPr>
            <a:spLocks noGrp="1" noChangeArrowheads="1"/>
          </p:cNvSpPr>
          <p:nvPr>
            <p:ph type="title"/>
          </p:nvPr>
        </p:nvSpPr>
        <p:spPr/>
        <p:txBody>
          <a:bodyPr/>
          <a:lstStyle/>
          <a:p>
            <a:pPr eaLnBrk="1" hangingPunct="1">
              <a:defRPr/>
            </a:pPr>
            <a:r>
              <a:rPr lang="en-US" altLang="en-US" smtClean="0"/>
              <a:t>Plate Tectonics</a:t>
            </a:r>
          </a:p>
        </p:txBody>
      </p:sp>
      <p:sp>
        <p:nvSpPr>
          <p:cNvPr id="169987" name="Rectangle 3"/>
          <p:cNvSpPr>
            <a:spLocks noGrp="1" noChangeArrowheads="1"/>
          </p:cNvSpPr>
          <p:nvPr>
            <p:ph idx="1"/>
          </p:nvPr>
        </p:nvSpPr>
        <p:spPr/>
        <p:txBody>
          <a:bodyPr/>
          <a:lstStyle/>
          <a:p>
            <a:pPr eaLnBrk="1" hangingPunct="1"/>
            <a:r>
              <a:rPr lang="en-US" altLang="en-US" sz="2799"/>
              <a:t>Hot spots </a:t>
            </a:r>
          </a:p>
          <a:p>
            <a:pPr lvl="1" eaLnBrk="1" hangingPunct="1"/>
            <a:r>
              <a:rPr lang="en-US" altLang="en-US" sz="2399"/>
              <a:t>Caused by rising plumes of mantle material </a:t>
            </a:r>
          </a:p>
          <a:p>
            <a:pPr lvl="1" eaLnBrk="1" hangingPunct="1"/>
            <a:r>
              <a:rPr lang="en-US" altLang="en-US" sz="2399"/>
              <a:t>Volcanoes can form over them (Hawaiian Island chain)</a:t>
            </a:r>
          </a:p>
          <a:p>
            <a:pPr lvl="1" eaLnBrk="1" hangingPunct="1"/>
            <a:r>
              <a:rPr lang="en-US" altLang="en-US" sz="2399"/>
              <a:t>Most mantle plumes are long-lived structures and at least some originate at great depth, perhaps at the mantle-core boundary</a:t>
            </a:r>
          </a:p>
        </p:txBody>
      </p:sp>
      <p:sp>
        <p:nvSpPr>
          <p:cNvPr id="16998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6ACCA89-03FA-40E3-B576-2229DCED82E1}" type="slidenum">
              <a:rPr lang="en-US" altLang="en-US" sz="1200">
                <a:solidFill>
                  <a:schemeClr val="tx2"/>
                </a:solidFill>
                <a:latin typeface="Garamond" panose="02020404030301010803" pitchFamily="18" charset="0"/>
              </a:rPr>
              <a:pPr fontAlgn="base">
                <a:spcBef>
                  <a:spcPct val="0"/>
                </a:spcBef>
                <a:spcAft>
                  <a:spcPct val="0"/>
                </a:spcAft>
              </a:pPr>
              <a:t>66</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Tree>
    <p:extLst>
      <p:ext uri="{BB962C8B-B14F-4D97-AF65-F5344CB8AC3E}">
        <p14:creationId xmlns:p14="http://schemas.microsoft.com/office/powerpoint/2010/main" val="221353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lithosphere: plates with hot sp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7675"/>
            <a:ext cx="12188825" cy="6926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8713ED8-FD34-435B-B3F4-3CDBC9ECD618}" type="slidenum">
              <a:rPr lang="en-US" altLang="en-US" sz="1200">
                <a:solidFill>
                  <a:schemeClr val="tx2"/>
                </a:solidFill>
                <a:latin typeface="Garamond" panose="02020404030301010803" pitchFamily="18" charset="0"/>
              </a:rPr>
              <a:pPr fontAlgn="base">
                <a:spcBef>
                  <a:spcPct val="0"/>
                </a:spcBef>
                <a:spcAft>
                  <a:spcPct val="0"/>
                </a:spcAft>
              </a:pPr>
              <a:t>67</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Tree>
    <p:extLst>
      <p:ext uri="{BB962C8B-B14F-4D97-AF65-F5344CB8AC3E}">
        <p14:creationId xmlns:p14="http://schemas.microsoft.com/office/powerpoint/2010/main" val="372316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82A4C44-C4E6-47BD-9BB6-045EB828E85C}" type="slidenum">
              <a:rPr lang="en-US" altLang="en-US" sz="1200">
                <a:solidFill>
                  <a:schemeClr val="tx2"/>
                </a:solidFill>
                <a:latin typeface="Garamond" panose="02020404030301010803" pitchFamily="18" charset="0"/>
              </a:rPr>
              <a:pPr fontAlgn="base">
                <a:spcBef>
                  <a:spcPct val="0"/>
                </a:spcBef>
                <a:spcAft>
                  <a:spcPct val="0"/>
                </a:spcAft>
              </a:pPr>
              <a:t>68</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
        <p:nvSpPr>
          <p:cNvPr id="237571" name="Rectangle 2"/>
          <p:cNvSpPr>
            <a:spLocks noGrp="1" noChangeArrowheads="1"/>
          </p:cNvSpPr>
          <p:nvPr>
            <p:ph type="title"/>
          </p:nvPr>
        </p:nvSpPr>
        <p:spPr/>
        <p:txBody>
          <a:bodyPr/>
          <a:lstStyle/>
          <a:p>
            <a:pPr eaLnBrk="1" hangingPunct="1">
              <a:defRPr/>
            </a:pPr>
            <a:r>
              <a:rPr lang="en-US" altLang="en-US" smtClean="0"/>
              <a:t>Volcanism on a tectonic </a:t>
            </a:r>
            <a:br>
              <a:rPr lang="en-US" altLang="en-US" smtClean="0"/>
            </a:br>
            <a:r>
              <a:rPr lang="en-US" altLang="en-US" smtClean="0"/>
              <a:t>plate moving over a hot spot</a:t>
            </a:r>
          </a:p>
        </p:txBody>
      </p:sp>
      <p:pic>
        <p:nvPicPr>
          <p:cNvPr id="174084" name="Picture 3" descr="hot spot &amp; volcano 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6864" y="1930790"/>
            <a:ext cx="8151277" cy="434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899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9" name="Rectangle 2"/>
          <p:cNvSpPr>
            <a:spLocks noGrp="1" noChangeArrowheads="1"/>
          </p:cNvSpPr>
          <p:nvPr>
            <p:ph type="title"/>
          </p:nvPr>
        </p:nvSpPr>
        <p:spPr/>
        <p:txBody>
          <a:bodyPr/>
          <a:lstStyle/>
          <a:p>
            <a:pPr eaLnBrk="1" hangingPunct="1">
              <a:defRPr/>
            </a:pPr>
            <a:r>
              <a:rPr lang="en-US" altLang="en-US" dirty="0" smtClean="0"/>
              <a:t>The Hawaiian Islands have formed over a stationary hot spot</a:t>
            </a:r>
          </a:p>
        </p:txBody>
      </p:sp>
      <p:sp>
        <p:nvSpPr>
          <p:cNvPr id="17613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37876D4-17F3-4E0D-821A-87B7EE1FE1AB}" type="slidenum">
              <a:rPr lang="en-US" altLang="en-US" sz="1200">
                <a:solidFill>
                  <a:schemeClr val="tx2"/>
                </a:solidFill>
                <a:latin typeface="Garamond" panose="02020404030301010803" pitchFamily="18" charset="0"/>
              </a:rPr>
              <a:pPr fontAlgn="base">
                <a:spcBef>
                  <a:spcPct val="0"/>
                </a:spcBef>
                <a:spcAft>
                  <a:spcPct val="0"/>
                </a:spcAft>
              </a:pPr>
              <a:t>69</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pic>
        <p:nvPicPr>
          <p:cNvPr id="176132" name="Picture 3" descr="fig2"/>
          <p:cNvPicPr>
            <a:picLocks noChangeAspect="1" noChangeArrowheads="1"/>
          </p:cNvPicPr>
          <p:nvPr/>
        </p:nvPicPr>
        <p:blipFill>
          <a:blip r:embed="rId3">
            <a:extLst>
              <a:ext uri="{28A0092B-C50C-407E-A947-70E740481C1C}">
                <a14:useLocalDpi xmlns:a14="http://schemas.microsoft.com/office/drawing/2010/main" val="0"/>
              </a:ext>
            </a:extLst>
          </a:blip>
          <a:srcRect t="2621" b="7848"/>
          <a:stretch>
            <a:fillRect/>
          </a:stretch>
        </p:blipFill>
        <p:spPr bwMode="auto">
          <a:xfrm>
            <a:off x="2691698" y="1792715"/>
            <a:ext cx="6780034" cy="455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424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50012"/>
            <a:ext cx="2785337" cy="555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ine Callout 1 (Accent Bar) 2"/>
          <p:cNvSpPr/>
          <p:nvPr/>
        </p:nvSpPr>
        <p:spPr>
          <a:xfrm>
            <a:off x="3580467" y="600812"/>
            <a:ext cx="3656648" cy="645945"/>
          </a:xfrm>
          <a:prstGeom prst="accentCallout1">
            <a:avLst>
              <a:gd name="adj1" fmla="val 18750"/>
              <a:gd name="adj2" fmla="val -8333"/>
              <a:gd name="adj3" fmla="val 129870"/>
              <a:gd name="adj4" fmla="val -44911"/>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002060"/>
                </a:solidFill>
              </a:rPr>
              <a:t>Crust (Continental &amp; Oceanic)</a:t>
            </a:r>
          </a:p>
        </p:txBody>
      </p:sp>
      <p:sp>
        <p:nvSpPr>
          <p:cNvPr id="4" name="Line Callout 1 (Accent Bar) 3"/>
          <p:cNvSpPr/>
          <p:nvPr/>
        </p:nvSpPr>
        <p:spPr>
          <a:xfrm>
            <a:off x="3580467" y="1372136"/>
            <a:ext cx="3656648" cy="645945"/>
          </a:xfrm>
          <a:prstGeom prst="accentCallout1">
            <a:avLst>
              <a:gd name="adj1" fmla="val 18750"/>
              <a:gd name="adj2" fmla="val -8333"/>
              <a:gd name="adj3" fmla="val 102574"/>
              <a:gd name="adj4" fmla="val -335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1"/>
                </a:solidFill>
              </a:rPr>
              <a:t>Lithosphere</a:t>
            </a:r>
          </a:p>
        </p:txBody>
      </p:sp>
      <p:sp>
        <p:nvSpPr>
          <p:cNvPr id="5" name="Line Callout 1 (Accent Bar) 4"/>
          <p:cNvSpPr/>
          <p:nvPr/>
        </p:nvSpPr>
        <p:spPr>
          <a:xfrm>
            <a:off x="3580467" y="2594193"/>
            <a:ext cx="3656648" cy="645945"/>
          </a:xfrm>
          <a:prstGeom prst="accentCallout1">
            <a:avLst>
              <a:gd name="adj1" fmla="val 18750"/>
              <a:gd name="adj2" fmla="val -8333"/>
              <a:gd name="adj3" fmla="val 102574"/>
              <a:gd name="adj4" fmla="val -33508"/>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Asthenosphere</a:t>
            </a:r>
          </a:p>
        </p:txBody>
      </p:sp>
      <p:sp>
        <p:nvSpPr>
          <p:cNvPr id="6" name="Line Callout 1 (Accent Bar) 5"/>
          <p:cNvSpPr/>
          <p:nvPr/>
        </p:nvSpPr>
        <p:spPr>
          <a:xfrm>
            <a:off x="3580467" y="3392497"/>
            <a:ext cx="3656648" cy="645944"/>
          </a:xfrm>
          <a:prstGeom prst="accentCallout1">
            <a:avLst>
              <a:gd name="adj1" fmla="val 18750"/>
              <a:gd name="adj2" fmla="val -8333"/>
              <a:gd name="adj3" fmla="val 57908"/>
              <a:gd name="adj4" fmla="val -48859"/>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Mesosphere</a:t>
            </a:r>
          </a:p>
        </p:txBody>
      </p:sp>
      <p:sp>
        <p:nvSpPr>
          <p:cNvPr id="7" name="Line Callout 1 (Accent Bar) 6"/>
          <p:cNvSpPr/>
          <p:nvPr/>
        </p:nvSpPr>
        <p:spPr>
          <a:xfrm>
            <a:off x="3580467" y="4382839"/>
            <a:ext cx="3656648" cy="645944"/>
          </a:xfrm>
          <a:prstGeom prst="accentCallout1">
            <a:avLst>
              <a:gd name="adj1" fmla="val 18750"/>
              <a:gd name="adj2" fmla="val -8333"/>
              <a:gd name="adj3" fmla="val -78570"/>
              <a:gd name="adj4" fmla="val -64648"/>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Outer Core</a:t>
            </a:r>
          </a:p>
        </p:txBody>
      </p:sp>
      <p:sp>
        <p:nvSpPr>
          <p:cNvPr id="10" name="Double Wave 9"/>
          <p:cNvSpPr/>
          <p:nvPr/>
        </p:nvSpPr>
        <p:spPr>
          <a:xfrm>
            <a:off x="3580467" y="2130764"/>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err="1"/>
              <a:t>Mohorovičić</a:t>
            </a:r>
            <a:r>
              <a:rPr lang="en-US" sz="1799" dirty="0"/>
              <a:t> discontinuity</a:t>
            </a:r>
          </a:p>
        </p:txBody>
      </p:sp>
      <p:sp>
        <p:nvSpPr>
          <p:cNvPr id="12" name="Rectangle 11"/>
          <p:cNvSpPr/>
          <p:nvPr/>
        </p:nvSpPr>
        <p:spPr>
          <a:xfrm>
            <a:off x="7465655" y="600812"/>
            <a:ext cx="4570809" cy="1417269"/>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799" dirty="0">
                <a:solidFill>
                  <a:srgbClr val="002060"/>
                </a:solidFill>
              </a:rPr>
              <a:t>Crust</a:t>
            </a:r>
          </a:p>
        </p:txBody>
      </p:sp>
      <p:sp>
        <p:nvSpPr>
          <p:cNvPr id="13" name="Rectangle 12"/>
          <p:cNvSpPr/>
          <p:nvPr/>
        </p:nvSpPr>
        <p:spPr>
          <a:xfrm>
            <a:off x="7465655" y="2594193"/>
            <a:ext cx="4570809" cy="1444249"/>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799" dirty="0">
                <a:solidFill>
                  <a:srgbClr val="C00000"/>
                </a:solidFill>
              </a:rPr>
              <a:t>Mantle</a:t>
            </a:r>
          </a:p>
        </p:txBody>
      </p:sp>
      <p:sp>
        <p:nvSpPr>
          <p:cNvPr id="14" name="Rectangle 13"/>
          <p:cNvSpPr/>
          <p:nvPr/>
        </p:nvSpPr>
        <p:spPr>
          <a:xfrm>
            <a:off x="7465655" y="4346336"/>
            <a:ext cx="4570809" cy="1444249"/>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799" dirty="0">
                <a:solidFill>
                  <a:schemeClr val="tx2"/>
                </a:solidFill>
              </a:rPr>
              <a:t>Core</a:t>
            </a:r>
          </a:p>
        </p:txBody>
      </p:sp>
      <p:sp>
        <p:nvSpPr>
          <p:cNvPr id="16" name="Double Wave 15"/>
          <p:cNvSpPr/>
          <p:nvPr/>
        </p:nvSpPr>
        <p:spPr>
          <a:xfrm>
            <a:off x="7922736" y="2172028"/>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err="1"/>
              <a:t>Mohorovičić</a:t>
            </a:r>
            <a:r>
              <a:rPr lang="en-US" sz="1799" dirty="0"/>
              <a:t> discontinuity</a:t>
            </a:r>
          </a:p>
        </p:txBody>
      </p:sp>
      <p:sp>
        <p:nvSpPr>
          <p:cNvPr id="17" name="Double Wave 16"/>
          <p:cNvSpPr/>
          <p:nvPr/>
        </p:nvSpPr>
        <p:spPr>
          <a:xfrm>
            <a:off x="3580467" y="3121106"/>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t>Transition zone</a:t>
            </a:r>
          </a:p>
        </p:txBody>
      </p:sp>
      <p:sp>
        <p:nvSpPr>
          <p:cNvPr id="15" name="Line Callout 1 (Accent Bar) 14"/>
          <p:cNvSpPr/>
          <p:nvPr/>
        </p:nvSpPr>
        <p:spPr>
          <a:xfrm>
            <a:off x="3580467" y="5144641"/>
            <a:ext cx="3656648" cy="645944"/>
          </a:xfrm>
          <a:prstGeom prst="accentCallout1">
            <a:avLst>
              <a:gd name="adj1" fmla="val 18750"/>
              <a:gd name="adj2" fmla="val -8333"/>
              <a:gd name="adj3" fmla="val -198865"/>
              <a:gd name="adj4" fmla="val -89231"/>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Inner Core</a:t>
            </a:r>
          </a:p>
        </p:txBody>
      </p:sp>
    </p:spTree>
    <p:extLst>
      <p:ext uri="{BB962C8B-B14F-4D97-AF65-F5344CB8AC3E}">
        <p14:creationId xmlns:p14="http://schemas.microsoft.com/office/powerpoint/2010/main" val="177758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tLang="en-US" dirty="0" smtClean="0"/>
              <a:t>The Hawaiian Islands have formed over a stationary hot spot</a:t>
            </a:r>
            <a:endParaRPr lang="en-US" dirty="0"/>
          </a:p>
        </p:txBody>
      </p:sp>
      <p:sp>
        <p:nvSpPr>
          <p:cNvPr id="3" name="Slide Number Placeholder 2"/>
          <p:cNvSpPr>
            <a:spLocks noGrp="1"/>
          </p:cNvSpPr>
          <p:nvPr>
            <p:ph type="sldNum" sz="quarter" idx="12"/>
          </p:nvPr>
        </p:nvSpPr>
        <p:spPr/>
        <p:txBody>
          <a:bodyPr/>
          <a:lstStyle/>
          <a:p>
            <a:pPr>
              <a:defRPr/>
            </a:pPr>
            <a:fld id="{C3259350-656F-4E4D-8919-49F375EE24F0}" type="slidenum">
              <a:rPr lang="en-US" smtClean="0"/>
              <a:pPr>
                <a:defRPr/>
              </a:pPr>
              <a:t>70</a:t>
            </a:fld>
            <a:r>
              <a:rPr lang="en-US" dirty="0" smtClean="0"/>
              <a:t> </a:t>
            </a:r>
            <a:r>
              <a:rPr lang="en-US" dirty="0" smtClean="0"/>
              <a:t>/ 79</a:t>
            </a:r>
            <a:endParaRPr lang="en-US" dirty="0"/>
          </a:p>
        </p:txBody>
      </p:sp>
      <p:pic>
        <p:nvPicPr>
          <p:cNvPr id="178180" name="Picture 2" descr="File:Hawaii hotspot cross-sectional 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911" y="1765734"/>
            <a:ext cx="8560745" cy="4537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TextBox 3"/>
          <p:cNvSpPr txBox="1">
            <a:spLocks noChangeArrowheads="1"/>
          </p:cNvSpPr>
          <p:nvPr/>
        </p:nvSpPr>
        <p:spPr bwMode="auto">
          <a:xfrm>
            <a:off x="188863" y="6453987"/>
            <a:ext cx="1109373" cy="36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799"/>
              <a:t>Source:  </a:t>
            </a:r>
            <a:r>
              <a:rPr lang="en-US" altLang="en-US" sz="1799">
                <a:hlinkClick r:id="rId3"/>
              </a:rPr>
              <a:t>1</a:t>
            </a:r>
            <a:endParaRPr lang="en-US" altLang="en-US" sz="1799"/>
          </a:p>
        </p:txBody>
      </p:sp>
    </p:spTree>
    <p:extLst>
      <p:ext uri="{BB962C8B-B14F-4D97-AF65-F5344CB8AC3E}">
        <p14:creationId xmlns:p14="http://schemas.microsoft.com/office/powerpoint/2010/main" val="280326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5" name="Rectangle 2"/>
          <p:cNvSpPr>
            <a:spLocks noGrp="1" noChangeArrowheads="1"/>
          </p:cNvSpPr>
          <p:nvPr>
            <p:ph type="title"/>
          </p:nvPr>
        </p:nvSpPr>
        <p:spPr/>
        <p:txBody>
          <a:bodyPr/>
          <a:lstStyle/>
          <a:p>
            <a:pPr eaLnBrk="1" hangingPunct="1">
              <a:defRPr/>
            </a:pPr>
            <a:r>
              <a:rPr lang="en-US" altLang="en-US" sz="3799"/>
              <a:t>Applications of plate tectonics model to intraplate features</a:t>
            </a:r>
          </a:p>
        </p:txBody>
      </p:sp>
      <p:sp>
        <p:nvSpPr>
          <p:cNvPr id="179203" name="Rectangle 3"/>
          <p:cNvSpPr>
            <a:spLocks noGrp="1" noChangeArrowheads="1"/>
          </p:cNvSpPr>
          <p:nvPr>
            <p:ph idx="1"/>
          </p:nvPr>
        </p:nvSpPr>
        <p:spPr/>
        <p:txBody>
          <a:bodyPr/>
          <a:lstStyle/>
          <a:p>
            <a:pPr eaLnBrk="1" hangingPunct="1"/>
            <a:r>
              <a:rPr lang="en-US" altLang="en-US" sz="3499">
                <a:solidFill>
                  <a:schemeClr val="tx1"/>
                </a:solidFill>
              </a:rPr>
              <a:t>Seamounts and tablemounts</a:t>
            </a:r>
          </a:p>
          <a:p>
            <a:pPr lvl="1" eaLnBrk="1" hangingPunct="1"/>
            <a:r>
              <a:rPr lang="en-US" altLang="en-US" sz="3099">
                <a:solidFill>
                  <a:schemeClr val="tx1"/>
                </a:solidFill>
              </a:rPr>
              <a:t>Subsidence of flanks of mid-ocean ridge</a:t>
            </a:r>
          </a:p>
          <a:p>
            <a:pPr lvl="1" eaLnBrk="1" hangingPunct="1"/>
            <a:r>
              <a:rPr lang="en-US" altLang="en-US" sz="3099">
                <a:solidFill>
                  <a:schemeClr val="tx1"/>
                </a:solidFill>
              </a:rPr>
              <a:t>Wave erosion may flatten seamount</a:t>
            </a:r>
          </a:p>
        </p:txBody>
      </p:sp>
      <p:sp>
        <p:nvSpPr>
          <p:cNvPr id="179204"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07313BB-F365-4FED-9356-FF5FF01A7B44}" type="slidenum">
              <a:rPr lang="en-US" altLang="en-US" sz="1200">
                <a:solidFill>
                  <a:schemeClr val="tx2"/>
                </a:solidFill>
                <a:latin typeface="Garamond" panose="02020404030301010803" pitchFamily="18" charset="0"/>
              </a:rPr>
              <a:pPr fontAlgn="base">
                <a:spcBef>
                  <a:spcPct val="0"/>
                </a:spcBef>
                <a:spcAft>
                  <a:spcPct val="0"/>
                </a:spcAft>
              </a:pPr>
              <a:t>71</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Tree>
    <p:extLst>
      <p:ext uri="{BB962C8B-B14F-4D97-AF65-F5344CB8AC3E}">
        <p14:creationId xmlns:p14="http://schemas.microsoft.com/office/powerpoint/2010/main" val="3186516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2A8FFEA-3853-4F9D-A4ED-841BAE6B3DA8}" type="slidenum">
              <a:rPr lang="en-US" altLang="en-US" sz="1200">
                <a:solidFill>
                  <a:schemeClr val="tx2"/>
                </a:solidFill>
                <a:latin typeface="Garamond" panose="02020404030301010803" pitchFamily="18" charset="0"/>
              </a:rPr>
              <a:pPr fontAlgn="base">
                <a:spcBef>
                  <a:spcPct val="0"/>
                </a:spcBef>
                <a:spcAft>
                  <a:spcPct val="0"/>
                </a:spcAft>
              </a:pPr>
              <a:t>72</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pic>
        <p:nvPicPr>
          <p:cNvPr id="181251" name="Picture 2" descr="02_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64" y="894"/>
            <a:ext cx="11811098" cy="630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67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6A203B-3BE2-4A12-B617-EC0944BC0BCC}" type="slidenum">
              <a:rPr lang="en-US" smtClean="0"/>
              <a:pPr>
                <a:defRPr/>
              </a:pPr>
              <a:t>73</a:t>
            </a:fld>
            <a:r>
              <a:rPr lang="en-US" dirty="0" smtClean="0"/>
              <a:t> </a:t>
            </a:r>
            <a:r>
              <a:rPr lang="en-US" dirty="0" smtClean="0"/>
              <a:t>/ 79</a:t>
            </a:r>
            <a:endParaRPr lang="en-US" dirty="0"/>
          </a:p>
        </p:txBody>
      </p:sp>
      <p:pic>
        <p:nvPicPr>
          <p:cNvPr id="183299" name="Picture 2" descr="http://media-2.web.britannica.com/eb-media/80/99280-004-6D700DE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7328"/>
            <a:ext cx="12138038" cy="573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07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1" name="Rectangle 2"/>
          <p:cNvSpPr>
            <a:spLocks noGrp="1" noChangeArrowheads="1"/>
          </p:cNvSpPr>
          <p:nvPr>
            <p:ph type="title"/>
          </p:nvPr>
        </p:nvSpPr>
        <p:spPr/>
        <p:txBody>
          <a:bodyPr/>
          <a:lstStyle/>
          <a:p>
            <a:pPr eaLnBrk="1" hangingPunct="1">
              <a:defRPr/>
            </a:pPr>
            <a:r>
              <a:rPr lang="en-US" altLang="en-US" smtClean="0"/>
              <a:t>Applications of plate tectonics model to intraplate features</a:t>
            </a:r>
          </a:p>
        </p:txBody>
      </p:sp>
      <p:sp>
        <p:nvSpPr>
          <p:cNvPr id="184323" name="Rectangle 3"/>
          <p:cNvSpPr>
            <a:spLocks noGrp="1" noChangeArrowheads="1"/>
          </p:cNvSpPr>
          <p:nvPr>
            <p:ph idx="1"/>
          </p:nvPr>
        </p:nvSpPr>
        <p:spPr/>
        <p:txBody>
          <a:bodyPr/>
          <a:lstStyle/>
          <a:p>
            <a:pPr eaLnBrk="1" hangingPunct="1"/>
            <a:r>
              <a:rPr lang="en-US" altLang="en-US" sz="3899">
                <a:solidFill>
                  <a:schemeClr val="tx1"/>
                </a:solidFill>
              </a:rPr>
              <a:t>Coral reefs associated with subsiding seafloor</a:t>
            </a:r>
          </a:p>
          <a:p>
            <a:pPr eaLnBrk="1" hangingPunct="1"/>
            <a:r>
              <a:rPr lang="en-US" altLang="en-US" sz="3399">
                <a:solidFill>
                  <a:schemeClr val="tx1"/>
                </a:solidFill>
              </a:rPr>
              <a:t>Fringing</a:t>
            </a:r>
          </a:p>
          <a:p>
            <a:pPr eaLnBrk="1" hangingPunct="1"/>
            <a:r>
              <a:rPr lang="en-US" altLang="en-US" sz="3399">
                <a:solidFill>
                  <a:schemeClr val="tx1"/>
                </a:solidFill>
              </a:rPr>
              <a:t>Barrier</a:t>
            </a:r>
          </a:p>
          <a:p>
            <a:pPr eaLnBrk="1" hangingPunct="1"/>
            <a:r>
              <a:rPr lang="en-US" altLang="en-US" sz="3399">
                <a:solidFill>
                  <a:schemeClr val="tx1"/>
                </a:solidFill>
              </a:rPr>
              <a:t>Atoll</a:t>
            </a:r>
          </a:p>
        </p:txBody>
      </p:sp>
      <p:sp>
        <p:nvSpPr>
          <p:cNvPr id="18432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AA33B37-9880-4C00-B7E6-03F2B33AC5DF}" type="slidenum">
              <a:rPr lang="en-US" altLang="en-US" sz="1200">
                <a:solidFill>
                  <a:schemeClr val="bg1"/>
                </a:solidFill>
                <a:latin typeface="Garamond" panose="02020404030301010803" pitchFamily="18" charset="0"/>
              </a:rPr>
              <a:pPr fontAlgn="base">
                <a:spcBef>
                  <a:spcPct val="0"/>
                </a:spcBef>
                <a:spcAft>
                  <a:spcPct val="0"/>
                </a:spcAft>
              </a:pPr>
              <a:t>74</a:t>
            </a:fld>
            <a:r>
              <a:rPr lang="en-US" altLang="en-US" sz="1200" dirty="0">
                <a:solidFill>
                  <a:schemeClr val="bg1"/>
                </a:solidFill>
                <a:latin typeface="Garamond" panose="02020404030301010803" pitchFamily="18" charset="0"/>
              </a:rPr>
              <a:t> </a:t>
            </a:r>
            <a:r>
              <a:rPr lang="en-US" altLang="en-US" sz="1200" dirty="0" smtClean="0">
                <a:solidFill>
                  <a:schemeClr val="bg1"/>
                </a:solidFill>
                <a:latin typeface="Garamond" panose="02020404030301010803" pitchFamily="18" charset="0"/>
              </a:rPr>
              <a:t>/ 79</a:t>
            </a:r>
            <a:endParaRPr lang="en-US" altLang="en-US" sz="12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9011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0BC5E6F-FE37-429F-A2AB-21864DD8378C}" type="slidenum">
              <a:rPr lang="en-US" altLang="en-US" sz="1200">
                <a:solidFill>
                  <a:schemeClr val="tx2"/>
                </a:solidFill>
                <a:latin typeface="Garamond" panose="02020404030301010803" pitchFamily="18" charset="0"/>
              </a:rPr>
              <a:pPr fontAlgn="base">
                <a:spcBef>
                  <a:spcPct val="0"/>
                </a:spcBef>
                <a:spcAft>
                  <a:spcPct val="0"/>
                </a:spcAft>
              </a:pPr>
              <a:t>75</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
        <p:nvSpPr>
          <p:cNvPr id="249859" name="Rectangle 2"/>
          <p:cNvSpPr>
            <a:spLocks noGrp="1" noChangeArrowheads="1"/>
          </p:cNvSpPr>
          <p:nvPr>
            <p:ph type="title"/>
          </p:nvPr>
        </p:nvSpPr>
        <p:spPr>
          <a:xfrm>
            <a:off x="1980684" y="153253"/>
            <a:ext cx="8227457" cy="914162"/>
          </a:xfrm>
        </p:spPr>
        <p:txBody>
          <a:bodyPr/>
          <a:lstStyle/>
          <a:p>
            <a:pPr eaLnBrk="1" hangingPunct="1">
              <a:defRPr/>
            </a:pPr>
            <a:r>
              <a:rPr lang="en-US" altLang="en-US" smtClean="0"/>
              <a:t>Coral reef development</a:t>
            </a:r>
          </a:p>
        </p:txBody>
      </p:sp>
      <p:pic>
        <p:nvPicPr>
          <p:cNvPr id="186372" name="Picture 4" descr="02_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143" y="1067415"/>
            <a:ext cx="8754370" cy="521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29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http://soundwaves.usgs.gov/2009/01/kamalo_aerialDES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678" y="893"/>
            <a:ext cx="10476359" cy="68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7" name="Title 1"/>
          <p:cNvSpPr>
            <a:spLocks noGrp="1"/>
          </p:cNvSpPr>
          <p:nvPr>
            <p:ph type="title"/>
          </p:nvPr>
        </p:nvSpPr>
        <p:spPr/>
        <p:txBody>
          <a:bodyPr anchor="t"/>
          <a:lstStyle/>
          <a:p>
            <a:pPr>
              <a:defRPr/>
            </a:pPr>
            <a:r>
              <a:rPr lang="en-US" altLang="en-US" dirty="0" smtClean="0">
                <a:solidFill>
                  <a:schemeClr val="bg1"/>
                </a:solidFill>
              </a:rPr>
              <a:t>Coral Reef of South </a:t>
            </a:r>
            <a:r>
              <a:rPr lang="en-US" altLang="en-US" dirty="0" err="1" smtClean="0">
                <a:solidFill>
                  <a:schemeClr val="bg1"/>
                </a:solidFill>
              </a:rPr>
              <a:t>Moloka‘i</a:t>
            </a:r>
            <a:r>
              <a:rPr lang="en-US" altLang="en-US" dirty="0" smtClean="0">
                <a:solidFill>
                  <a:schemeClr val="bg1"/>
                </a:solidFill>
              </a:rPr>
              <a:t>, Hawai‘i</a:t>
            </a:r>
          </a:p>
        </p:txBody>
      </p:sp>
      <p:sp>
        <p:nvSpPr>
          <p:cNvPr id="18842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B42891E-466D-439E-B153-3D53E691673A}" type="slidenum">
              <a:rPr lang="en-US" altLang="en-US" sz="1200">
                <a:solidFill>
                  <a:schemeClr val="tx2"/>
                </a:solidFill>
                <a:latin typeface="Garamond" panose="02020404030301010803" pitchFamily="18" charset="0"/>
              </a:rPr>
              <a:pPr fontAlgn="base">
                <a:spcBef>
                  <a:spcPct val="0"/>
                </a:spcBef>
                <a:spcAft>
                  <a:spcPct val="0"/>
                </a:spcAft>
              </a:pPr>
              <a:t>76</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sp>
        <p:nvSpPr>
          <p:cNvPr id="188421" name="TextBox 4"/>
          <p:cNvSpPr txBox="1">
            <a:spLocks noChangeArrowheads="1"/>
          </p:cNvSpPr>
          <p:nvPr/>
        </p:nvSpPr>
        <p:spPr bwMode="auto">
          <a:xfrm>
            <a:off x="1523602" y="6171486"/>
            <a:ext cx="8151277" cy="52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400">
                <a:solidFill>
                  <a:schemeClr val="bg1"/>
                </a:solidFill>
                <a:latin typeface="Arial" panose="020B0604020202020204" pitchFamily="34" charset="0"/>
              </a:rPr>
              <a:t>Aerial photograph of the reef flat off Kamalo, Moloka‘i, showing numerous channels and blue holes (roughly circular, steep-walled depressions) in the reef flat.  </a:t>
            </a:r>
            <a:r>
              <a:rPr lang="en-US" altLang="en-US" sz="1400">
                <a:solidFill>
                  <a:schemeClr val="bg1"/>
                </a:solidFill>
                <a:latin typeface="Arial" panose="020B0604020202020204" pitchFamily="34" charset="0"/>
                <a:hlinkClick r:id="rId3"/>
              </a:rPr>
              <a:t>source</a:t>
            </a:r>
            <a:endParaRPr lang="en-US" altLang="en-US" sz="1400">
              <a:solidFill>
                <a:schemeClr val="bg1"/>
              </a:solidFill>
              <a:latin typeface="Arial" panose="020B0604020202020204" pitchFamily="34" charset="0"/>
            </a:endParaRPr>
          </a:p>
        </p:txBody>
      </p:sp>
    </p:spTree>
    <p:extLst>
      <p:ext uri="{BB962C8B-B14F-4D97-AF65-F5344CB8AC3E}">
        <p14:creationId xmlns:p14="http://schemas.microsoft.com/office/powerpoint/2010/main" val="10580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1"/>
          <p:cNvPicPr>
            <a:picLocks noChangeAspect="1"/>
          </p:cNvPicPr>
          <p:nvPr/>
        </p:nvPicPr>
        <p:blipFill>
          <a:blip r:embed="rId2">
            <a:extLst>
              <a:ext uri="{28A0092B-C50C-407E-A947-70E740481C1C}">
                <a14:useLocalDpi xmlns:a14="http://schemas.microsoft.com/office/drawing/2010/main" val="0"/>
              </a:ext>
            </a:extLst>
          </a:blip>
          <a:srcRect l="17044" t="12222"/>
          <a:stretch>
            <a:fillRect/>
          </a:stretch>
        </p:blipFill>
        <p:spPr bwMode="auto">
          <a:xfrm>
            <a:off x="46025" y="15177"/>
            <a:ext cx="12123754" cy="629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1" name="Title 1"/>
          <p:cNvSpPr>
            <a:spLocks noGrp="1"/>
          </p:cNvSpPr>
          <p:nvPr>
            <p:ph type="title"/>
          </p:nvPr>
        </p:nvSpPr>
        <p:spPr/>
        <p:txBody>
          <a:bodyPr anchor="t"/>
          <a:lstStyle/>
          <a:p>
            <a:pPr>
              <a:defRPr/>
            </a:pPr>
            <a:r>
              <a:rPr lang="en-US" altLang="en-US" dirty="0" smtClean="0">
                <a:solidFill>
                  <a:schemeClr val="bg1"/>
                </a:solidFill>
              </a:rPr>
              <a:t>Great Blue Hole, Belize Barrier Reef Reserve System</a:t>
            </a:r>
          </a:p>
        </p:txBody>
      </p:sp>
      <p:sp>
        <p:nvSpPr>
          <p:cNvPr id="18944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BC74E53-0EAD-46FA-B346-6AD05F5DE146}" type="slidenum">
              <a:rPr lang="en-US" altLang="en-US" sz="1200">
                <a:solidFill>
                  <a:schemeClr val="tx2"/>
                </a:solidFill>
                <a:latin typeface="Garamond" panose="02020404030301010803" pitchFamily="18" charset="0"/>
              </a:rPr>
              <a:pPr fontAlgn="base">
                <a:spcBef>
                  <a:spcPct val="0"/>
                </a:spcBef>
                <a:spcAft>
                  <a:spcPct val="0"/>
                </a:spcAft>
              </a:pPr>
              <a:t>77</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pic>
        <p:nvPicPr>
          <p:cNvPr id="189445" name="Picture 6" descr="File:Great Blue Hole.jpg"/>
          <p:cNvPicPr>
            <a:picLocks noChangeAspect="1" noChangeArrowheads="1"/>
          </p:cNvPicPr>
          <p:nvPr/>
        </p:nvPicPr>
        <p:blipFill>
          <a:blip r:embed="rId3">
            <a:extLst>
              <a:ext uri="{28A0092B-C50C-407E-A947-70E740481C1C}">
                <a14:useLocalDpi xmlns:a14="http://schemas.microsoft.com/office/drawing/2010/main" val="0"/>
              </a:ext>
            </a:extLst>
          </a:blip>
          <a:srcRect b="3635"/>
          <a:stretch>
            <a:fillRect/>
          </a:stretch>
        </p:blipFill>
        <p:spPr bwMode="auto">
          <a:xfrm>
            <a:off x="7722764" y="861095"/>
            <a:ext cx="4213715" cy="315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6" name="TextBox 12"/>
          <p:cNvSpPr txBox="1">
            <a:spLocks noChangeArrowheads="1"/>
          </p:cNvSpPr>
          <p:nvPr/>
        </p:nvSpPr>
        <p:spPr bwMode="auto">
          <a:xfrm>
            <a:off x="7722764" y="4019396"/>
            <a:ext cx="4213715" cy="1568042"/>
          </a:xfrm>
          <a:prstGeom prst="rect">
            <a:avLst/>
          </a:prstGeom>
          <a:solidFill>
            <a:srgbClr val="2D458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1600">
                <a:solidFill>
                  <a:schemeClr val="bg1"/>
                </a:solidFill>
                <a:latin typeface="Arial" panose="020B0604020202020204" pitchFamily="34" charset="0"/>
              </a:rPr>
              <a:t>The Great Blue Hole is a large submarine sinkhole off the coast of Belize. It lies near the center of Lighthouse Reef, a small atoll 70 km from the mainland and Belize City. The hole is circular in shape, over 300 m across and 124 m deep.  </a:t>
            </a:r>
            <a:r>
              <a:rPr lang="en-US" altLang="en-US" sz="1600">
                <a:solidFill>
                  <a:schemeClr val="bg1"/>
                </a:solidFill>
                <a:latin typeface="Arial" panose="020B0604020202020204" pitchFamily="34" charset="0"/>
                <a:hlinkClick r:id="rId4"/>
              </a:rPr>
              <a:t>source</a:t>
            </a:r>
            <a:endParaRPr lang="en-US" altLang="en-US" sz="1600">
              <a:solidFill>
                <a:schemeClr val="bg1"/>
              </a:solidFill>
              <a:latin typeface="Arial" panose="020B0604020202020204" pitchFamily="34" charset="0"/>
            </a:endParaRPr>
          </a:p>
        </p:txBody>
      </p:sp>
      <p:sp>
        <p:nvSpPr>
          <p:cNvPr id="3" name="Left Arrow 2"/>
          <p:cNvSpPr/>
          <p:nvPr/>
        </p:nvSpPr>
        <p:spPr>
          <a:xfrm rot="21259635">
            <a:off x="6459442" y="2343433"/>
            <a:ext cx="1287128" cy="3142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Tree>
    <p:extLst>
      <p:ext uri="{BB962C8B-B14F-4D97-AF65-F5344CB8AC3E}">
        <p14:creationId xmlns:p14="http://schemas.microsoft.com/office/powerpoint/2010/main" val="88610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itle 1"/>
          <p:cNvSpPr>
            <a:spLocks noGrp="1"/>
          </p:cNvSpPr>
          <p:nvPr>
            <p:ph type="title"/>
          </p:nvPr>
        </p:nvSpPr>
        <p:spPr/>
        <p:txBody>
          <a:bodyPr/>
          <a:lstStyle/>
          <a:p>
            <a:pPr>
              <a:defRPr/>
            </a:pPr>
            <a:r>
              <a:rPr lang="en-US" altLang="en-US" smtClean="0"/>
              <a:t>Atolls</a:t>
            </a:r>
          </a:p>
        </p:txBody>
      </p:sp>
      <p:sp>
        <p:nvSpPr>
          <p:cNvPr id="190467"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1106ECD-8668-496F-A32F-4A136D117176}" type="slidenum">
              <a:rPr lang="en-US" altLang="en-US" sz="1200">
                <a:solidFill>
                  <a:schemeClr val="tx2"/>
                </a:solidFill>
                <a:latin typeface="Garamond" panose="02020404030301010803" pitchFamily="18" charset="0"/>
              </a:rPr>
              <a:pPr fontAlgn="base">
                <a:spcBef>
                  <a:spcPct val="0"/>
                </a:spcBef>
                <a:spcAft>
                  <a:spcPct val="0"/>
                </a:spcAft>
              </a:pPr>
              <a:t>78</a:t>
            </a:fld>
            <a:r>
              <a:rPr lang="en-US" altLang="en-US" sz="1200" dirty="0">
                <a:solidFill>
                  <a:schemeClr val="tx2"/>
                </a:solidFill>
                <a:latin typeface="Garamond" panose="02020404030301010803" pitchFamily="18" charset="0"/>
              </a:rPr>
              <a:t> </a:t>
            </a:r>
            <a:r>
              <a:rPr lang="en-US" altLang="en-US" sz="1200" dirty="0" smtClean="0">
                <a:solidFill>
                  <a:schemeClr val="tx2"/>
                </a:solidFill>
                <a:latin typeface="Garamond" panose="02020404030301010803" pitchFamily="18" charset="0"/>
              </a:rPr>
              <a:t>/ 79</a:t>
            </a:r>
            <a:endParaRPr lang="en-US" altLang="en-US" sz="1200" dirty="0">
              <a:solidFill>
                <a:schemeClr val="tx2"/>
              </a:solidFill>
              <a:latin typeface="Garamond" panose="02020404030301010803" pitchFamily="18" charset="0"/>
            </a:endParaRPr>
          </a:p>
        </p:txBody>
      </p:sp>
      <p:grpSp>
        <p:nvGrpSpPr>
          <p:cNvPr id="190468" name="Group 5"/>
          <p:cNvGrpSpPr>
            <a:grpSpLocks/>
          </p:cNvGrpSpPr>
          <p:nvPr/>
        </p:nvGrpSpPr>
        <p:grpSpPr bwMode="auto">
          <a:xfrm>
            <a:off x="1556932" y="1981577"/>
            <a:ext cx="4494629" cy="4018503"/>
            <a:chOff x="304799" y="2438399"/>
            <a:chExt cx="3476090" cy="3066187"/>
          </a:xfrm>
        </p:grpSpPr>
        <p:pic>
          <p:nvPicPr>
            <p:cNvPr id="190472" name="Picture 2" descr="Tuanake Ato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438399"/>
              <a:ext cx="3476090"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3" name="TextBox 4"/>
            <p:cNvSpPr txBox="1">
              <a:spLocks noChangeArrowheads="1"/>
            </p:cNvSpPr>
            <p:nvPr/>
          </p:nvSpPr>
          <p:spPr bwMode="auto">
            <a:xfrm>
              <a:off x="860603" y="5105400"/>
              <a:ext cx="2230806" cy="39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a:latin typeface="Arial" panose="020B0604020202020204" pitchFamily="34" charset="0"/>
                </a:rPr>
                <a:t>Tuanake Atoll in French Polynesia</a:t>
              </a:r>
              <a:br>
                <a:rPr lang="en-US" altLang="en-US" sz="1400">
                  <a:latin typeface="Arial" panose="020B0604020202020204" pitchFamily="34" charset="0"/>
                </a:rPr>
              </a:br>
              <a:r>
                <a:rPr lang="en-US" altLang="en-US" sz="1400">
                  <a:latin typeface="Arial" panose="020B0604020202020204" pitchFamily="34" charset="0"/>
                  <a:hlinkClick r:id="rId3"/>
                </a:rPr>
                <a:t>source</a:t>
              </a:r>
              <a:endParaRPr lang="en-US" altLang="en-US" sz="1400">
                <a:latin typeface="Arial" panose="020B0604020202020204" pitchFamily="34" charset="0"/>
              </a:endParaRPr>
            </a:p>
          </p:txBody>
        </p:sp>
      </p:grpSp>
      <p:grpSp>
        <p:nvGrpSpPr>
          <p:cNvPr id="190469" name="Group 8"/>
          <p:cNvGrpSpPr>
            <a:grpSpLocks/>
          </p:cNvGrpSpPr>
          <p:nvPr/>
        </p:nvGrpSpPr>
        <p:grpSpPr bwMode="auto">
          <a:xfrm>
            <a:off x="6094412" y="1981577"/>
            <a:ext cx="4570809" cy="4018503"/>
            <a:chOff x="4203454" y="2438400"/>
            <a:chExt cx="3492746" cy="3066186"/>
          </a:xfrm>
        </p:grpSpPr>
        <p:pic>
          <p:nvPicPr>
            <p:cNvPr id="190470" name="Picture 4" descr="THE BEST PICTURES OF EARTH: Reader Picks of NASA Sh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3454" y="2438400"/>
              <a:ext cx="3492746"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1" name="TextBox 7"/>
            <p:cNvSpPr txBox="1">
              <a:spLocks noChangeArrowheads="1"/>
            </p:cNvSpPr>
            <p:nvPr/>
          </p:nvSpPr>
          <p:spPr bwMode="auto">
            <a:xfrm>
              <a:off x="4244622" y="5105400"/>
              <a:ext cx="3429000" cy="39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1400">
                  <a:latin typeface="Arial" panose="020B0604020202020204" pitchFamily="34" charset="0"/>
                </a:rPr>
                <a:t>Atafu Atoll, Tokelau, Southern Pacific Ocean (April 6, 2009)  </a:t>
              </a:r>
              <a:r>
                <a:rPr lang="en-US" altLang="en-US" sz="1400">
                  <a:latin typeface="Arial" panose="020B0604020202020204" pitchFamily="34" charset="0"/>
                  <a:hlinkClick r:id="rId5"/>
                </a:rPr>
                <a:t>source</a:t>
              </a:r>
              <a:endParaRPr lang="en-US" altLang="en-US" sz="1400">
                <a:latin typeface="Arial" panose="020B0604020202020204" pitchFamily="34" charset="0"/>
              </a:endParaRPr>
            </a:p>
          </p:txBody>
        </p:sp>
      </p:grpSp>
    </p:spTree>
    <p:extLst>
      <p:ext uri="{BB962C8B-B14F-4D97-AF65-F5344CB8AC3E}">
        <p14:creationId xmlns:p14="http://schemas.microsoft.com/office/powerpoint/2010/main" val="76893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6"/>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727" indent="-285664">
              <a:defRPr>
                <a:solidFill>
                  <a:schemeClr val="tx1"/>
                </a:solidFill>
                <a:latin typeface="Calibri" panose="020F0502020204030204" pitchFamily="34" charset="0"/>
              </a:defRPr>
            </a:lvl2pPr>
            <a:lvl3pPr marL="1142657" indent="-228531">
              <a:defRPr>
                <a:solidFill>
                  <a:schemeClr val="tx1"/>
                </a:solidFill>
                <a:latin typeface="Calibri" panose="020F0502020204030204" pitchFamily="34" charset="0"/>
              </a:defRPr>
            </a:lvl3pPr>
            <a:lvl4pPr marL="1599720" indent="-228531">
              <a:defRPr>
                <a:solidFill>
                  <a:schemeClr val="tx1"/>
                </a:solidFill>
                <a:latin typeface="Calibri" panose="020F0502020204030204" pitchFamily="34" charset="0"/>
              </a:defRPr>
            </a:lvl4pPr>
            <a:lvl5pPr marL="2056783" indent="-228531">
              <a:defRPr>
                <a:solidFill>
                  <a:schemeClr val="tx1"/>
                </a:solidFill>
                <a:latin typeface="Calibri" panose="020F0502020204030204" pitchFamily="34" charset="0"/>
              </a:defRPr>
            </a:lvl5pPr>
            <a:lvl6pPr marL="2513846" indent="-228531" defTabSz="457063" eaLnBrk="0" fontAlgn="base" hangingPunct="0">
              <a:spcBef>
                <a:spcPct val="0"/>
              </a:spcBef>
              <a:spcAft>
                <a:spcPct val="0"/>
              </a:spcAft>
              <a:defRPr>
                <a:solidFill>
                  <a:schemeClr val="tx1"/>
                </a:solidFill>
                <a:latin typeface="Calibri" panose="020F0502020204030204" pitchFamily="34" charset="0"/>
              </a:defRPr>
            </a:lvl6pPr>
            <a:lvl7pPr marL="2970908" indent="-228531" defTabSz="457063" eaLnBrk="0" fontAlgn="base" hangingPunct="0">
              <a:spcBef>
                <a:spcPct val="0"/>
              </a:spcBef>
              <a:spcAft>
                <a:spcPct val="0"/>
              </a:spcAft>
              <a:defRPr>
                <a:solidFill>
                  <a:schemeClr val="tx1"/>
                </a:solidFill>
                <a:latin typeface="Calibri" panose="020F0502020204030204" pitchFamily="34" charset="0"/>
              </a:defRPr>
            </a:lvl7pPr>
            <a:lvl8pPr marL="3427971" indent="-228531" defTabSz="457063" eaLnBrk="0" fontAlgn="base" hangingPunct="0">
              <a:spcBef>
                <a:spcPct val="0"/>
              </a:spcBef>
              <a:spcAft>
                <a:spcPct val="0"/>
              </a:spcAft>
              <a:defRPr>
                <a:solidFill>
                  <a:schemeClr val="tx1"/>
                </a:solidFill>
                <a:latin typeface="Calibri" panose="020F0502020204030204" pitchFamily="34" charset="0"/>
              </a:defRPr>
            </a:lvl8pPr>
            <a:lvl9pPr marL="3885034" indent="-228531" defTabSz="45706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70B4A5C-E40E-400A-9D23-EFAD38987C80}" type="slidenum">
              <a:rPr lang="en-US" altLang="en-US" sz="1200">
                <a:latin typeface="Garamond" panose="02020404030301010803" pitchFamily="18" charset="0"/>
              </a:rPr>
              <a:pPr fontAlgn="base">
                <a:spcBef>
                  <a:spcPct val="0"/>
                </a:spcBef>
                <a:spcAft>
                  <a:spcPct val="0"/>
                </a:spcAft>
              </a:pPr>
              <a:t>79</a:t>
            </a:fld>
            <a:endParaRPr lang="en-US" altLang="en-US" sz="1200">
              <a:latin typeface="Garamond" panose="02020404030301010803" pitchFamily="18" charset="0"/>
            </a:endParaRPr>
          </a:p>
        </p:txBody>
      </p:sp>
      <p:sp>
        <p:nvSpPr>
          <p:cNvPr id="254979" name="Rectangle 2"/>
          <p:cNvSpPr>
            <a:spLocks noGrp="1" noChangeArrowheads="1"/>
          </p:cNvSpPr>
          <p:nvPr>
            <p:ph type="ctrTitle"/>
          </p:nvPr>
        </p:nvSpPr>
        <p:spPr>
          <a:xfrm>
            <a:off x="2437765" y="1710186"/>
            <a:ext cx="7621190" cy="1361720"/>
          </a:xfrm>
        </p:spPr>
        <p:txBody>
          <a:bodyPr/>
          <a:lstStyle/>
          <a:p>
            <a:pPr algn="ctr" eaLnBrk="1" hangingPunct="1">
              <a:defRPr/>
            </a:pPr>
            <a:r>
              <a:rPr lang="en-US" altLang="en-US" smtClean="0"/>
              <a:t>~ End ~</a:t>
            </a:r>
          </a:p>
        </p:txBody>
      </p:sp>
    </p:spTree>
    <p:extLst>
      <p:ext uri="{BB962C8B-B14F-4D97-AF65-F5344CB8AC3E}">
        <p14:creationId xmlns:p14="http://schemas.microsoft.com/office/powerpoint/2010/main" val="38964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50012"/>
            <a:ext cx="2785337" cy="555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Callout 1 (Accent Bar) 19"/>
          <p:cNvSpPr/>
          <p:nvPr/>
        </p:nvSpPr>
        <p:spPr>
          <a:xfrm>
            <a:off x="3580467" y="5144641"/>
            <a:ext cx="3656648" cy="645944"/>
          </a:xfrm>
          <a:prstGeom prst="accentCallout1">
            <a:avLst>
              <a:gd name="adj1" fmla="val 18750"/>
              <a:gd name="adj2" fmla="val -8333"/>
              <a:gd name="adj3" fmla="val -198865"/>
              <a:gd name="adj4" fmla="val -89231"/>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Inner Core</a:t>
            </a:r>
          </a:p>
        </p:txBody>
      </p:sp>
      <p:sp>
        <p:nvSpPr>
          <p:cNvPr id="10" name="Line Callout 1 (Accent Bar) 9"/>
          <p:cNvSpPr/>
          <p:nvPr/>
        </p:nvSpPr>
        <p:spPr>
          <a:xfrm>
            <a:off x="8102078" y="753173"/>
            <a:ext cx="3812182" cy="2371107"/>
          </a:xfrm>
          <a:prstGeom prst="accentCallout1">
            <a:avLst>
              <a:gd name="adj1" fmla="val 18750"/>
              <a:gd name="adj2" fmla="val -8333"/>
              <a:gd name="adj3" fmla="val 9192"/>
              <a:gd name="adj4" fmla="val -23859"/>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799" b="1" u="sng" dirty="0">
                <a:solidFill>
                  <a:srgbClr val="002060"/>
                </a:solidFill>
              </a:rPr>
              <a:t>Continental Crust</a:t>
            </a:r>
          </a:p>
          <a:p>
            <a:pPr>
              <a:defRPr/>
            </a:pPr>
            <a:endParaRPr lang="en-US" sz="1799" dirty="0">
              <a:solidFill>
                <a:srgbClr val="002060"/>
              </a:solidFill>
            </a:endParaRPr>
          </a:p>
          <a:p>
            <a:pPr>
              <a:defRPr/>
            </a:pPr>
            <a:r>
              <a:rPr lang="en-US" sz="1799" b="1" dirty="0">
                <a:solidFill>
                  <a:srgbClr val="002060"/>
                </a:solidFill>
              </a:rPr>
              <a:t>Average density</a:t>
            </a:r>
            <a:r>
              <a:rPr lang="en-US" sz="1799" dirty="0">
                <a:solidFill>
                  <a:srgbClr val="002060"/>
                </a:solidFill>
              </a:rPr>
              <a:t>:  2.7 g/cc</a:t>
            </a:r>
          </a:p>
          <a:p>
            <a:pPr>
              <a:defRPr/>
            </a:pPr>
            <a:r>
              <a:rPr lang="en-US" sz="1799" b="1" dirty="0">
                <a:solidFill>
                  <a:srgbClr val="002060"/>
                </a:solidFill>
              </a:rPr>
              <a:t>Average composition</a:t>
            </a:r>
            <a:r>
              <a:rPr lang="en-US" sz="1799" dirty="0">
                <a:solidFill>
                  <a:srgbClr val="002060"/>
                </a:solidFill>
              </a:rPr>
              <a:t>:  Granodiorite</a:t>
            </a:r>
          </a:p>
          <a:p>
            <a:pPr>
              <a:defRPr/>
            </a:pPr>
            <a:endParaRPr lang="en-US" sz="1799" dirty="0">
              <a:solidFill>
                <a:srgbClr val="002060"/>
              </a:solidFill>
            </a:endParaRPr>
          </a:p>
          <a:p>
            <a:pPr>
              <a:defRPr/>
            </a:pPr>
            <a:r>
              <a:rPr lang="en-US" sz="1799" dirty="0">
                <a:solidFill>
                  <a:srgbClr val="002060"/>
                </a:solidFill>
              </a:rPr>
              <a:t>Thicker &amp; lighter</a:t>
            </a:r>
          </a:p>
          <a:p>
            <a:pPr>
              <a:defRPr/>
            </a:pPr>
            <a:endParaRPr lang="en-US" sz="1799" dirty="0">
              <a:solidFill>
                <a:srgbClr val="002060"/>
              </a:solidFill>
            </a:endParaRPr>
          </a:p>
        </p:txBody>
      </p:sp>
      <p:sp>
        <p:nvSpPr>
          <p:cNvPr id="12" name="Line Callout 1 (Accent Bar) 11"/>
          <p:cNvSpPr/>
          <p:nvPr/>
        </p:nvSpPr>
        <p:spPr>
          <a:xfrm>
            <a:off x="3580467" y="600812"/>
            <a:ext cx="3656648" cy="645945"/>
          </a:xfrm>
          <a:prstGeom prst="accentCallout1">
            <a:avLst>
              <a:gd name="adj1" fmla="val 18750"/>
              <a:gd name="adj2" fmla="val -8333"/>
              <a:gd name="adj3" fmla="val 129870"/>
              <a:gd name="adj4" fmla="val -44911"/>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002060"/>
                </a:solidFill>
              </a:rPr>
              <a:t>Crust (Continental &amp; Oceanic)</a:t>
            </a:r>
          </a:p>
        </p:txBody>
      </p:sp>
      <p:sp>
        <p:nvSpPr>
          <p:cNvPr id="13" name="Line Callout 1 (Accent Bar) 12"/>
          <p:cNvSpPr/>
          <p:nvPr/>
        </p:nvSpPr>
        <p:spPr>
          <a:xfrm>
            <a:off x="3580467" y="1372136"/>
            <a:ext cx="3656648" cy="645945"/>
          </a:xfrm>
          <a:prstGeom prst="accentCallout1">
            <a:avLst>
              <a:gd name="adj1" fmla="val 18750"/>
              <a:gd name="adj2" fmla="val -8333"/>
              <a:gd name="adj3" fmla="val 102574"/>
              <a:gd name="adj4" fmla="val -335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1"/>
                </a:solidFill>
              </a:rPr>
              <a:t>Lithosphere</a:t>
            </a:r>
          </a:p>
        </p:txBody>
      </p:sp>
      <p:sp>
        <p:nvSpPr>
          <p:cNvPr id="14" name="Line Callout 1 (Accent Bar) 13"/>
          <p:cNvSpPr/>
          <p:nvPr/>
        </p:nvSpPr>
        <p:spPr>
          <a:xfrm>
            <a:off x="3580467" y="2594193"/>
            <a:ext cx="3656648" cy="645945"/>
          </a:xfrm>
          <a:prstGeom prst="accentCallout1">
            <a:avLst>
              <a:gd name="adj1" fmla="val 18750"/>
              <a:gd name="adj2" fmla="val -8333"/>
              <a:gd name="adj3" fmla="val 102574"/>
              <a:gd name="adj4" fmla="val -33508"/>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Asthenosphere</a:t>
            </a:r>
          </a:p>
        </p:txBody>
      </p:sp>
      <p:sp>
        <p:nvSpPr>
          <p:cNvPr id="15" name="Line Callout 1 (Accent Bar) 14"/>
          <p:cNvSpPr/>
          <p:nvPr/>
        </p:nvSpPr>
        <p:spPr>
          <a:xfrm>
            <a:off x="3580467" y="3392497"/>
            <a:ext cx="3656648" cy="645944"/>
          </a:xfrm>
          <a:prstGeom prst="accentCallout1">
            <a:avLst>
              <a:gd name="adj1" fmla="val 18750"/>
              <a:gd name="adj2" fmla="val -8333"/>
              <a:gd name="adj3" fmla="val 57908"/>
              <a:gd name="adj4" fmla="val -48859"/>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Mesosphere</a:t>
            </a:r>
          </a:p>
        </p:txBody>
      </p:sp>
      <p:sp>
        <p:nvSpPr>
          <p:cNvPr id="16" name="Line Callout 1 (Accent Bar) 15"/>
          <p:cNvSpPr/>
          <p:nvPr/>
        </p:nvSpPr>
        <p:spPr>
          <a:xfrm>
            <a:off x="3580467" y="4382839"/>
            <a:ext cx="3656648" cy="645944"/>
          </a:xfrm>
          <a:prstGeom prst="accentCallout1">
            <a:avLst>
              <a:gd name="adj1" fmla="val 18750"/>
              <a:gd name="adj2" fmla="val -8333"/>
              <a:gd name="adj3" fmla="val -78570"/>
              <a:gd name="adj4" fmla="val -64648"/>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Outer Core</a:t>
            </a:r>
          </a:p>
        </p:txBody>
      </p:sp>
      <p:sp>
        <p:nvSpPr>
          <p:cNvPr id="18" name="Double Wave 17"/>
          <p:cNvSpPr/>
          <p:nvPr/>
        </p:nvSpPr>
        <p:spPr>
          <a:xfrm>
            <a:off x="3580467" y="2130764"/>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err="1"/>
              <a:t>Mohorovičić</a:t>
            </a:r>
            <a:r>
              <a:rPr lang="en-US" sz="1799" dirty="0"/>
              <a:t> discontinuity</a:t>
            </a:r>
          </a:p>
        </p:txBody>
      </p:sp>
      <p:sp>
        <p:nvSpPr>
          <p:cNvPr id="19" name="Double Wave 18"/>
          <p:cNvSpPr/>
          <p:nvPr/>
        </p:nvSpPr>
        <p:spPr>
          <a:xfrm>
            <a:off x="3580467" y="3121106"/>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t>Transition zone</a:t>
            </a:r>
          </a:p>
        </p:txBody>
      </p:sp>
      <p:sp>
        <p:nvSpPr>
          <p:cNvPr id="9" name="Rectangle 8"/>
          <p:cNvSpPr/>
          <p:nvPr/>
        </p:nvSpPr>
        <p:spPr>
          <a:xfrm>
            <a:off x="3428107" y="1295956"/>
            <a:ext cx="3961368" cy="4494629"/>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11" name="Line Callout 1 (Accent Bar) 10"/>
          <p:cNvSpPr/>
          <p:nvPr/>
        </p:nvSpPr>
        <p:spPr>
          <a:xfrm>
            <a:off x="8103664" y="3467091"/>
            <a:ext cx="3812182" cy="2371107"/>
          </a:xfrm>
          <a:prstGeom prst="accentCallout1">
            <a:avLst>
              <a:gd name="adj1" fmla="val 18750"/>
              <a:gd name="adj2" fmla="val -8333"/>
              <a:gd name="adj3" fmla="val -105094"/>
              <a:gd name="adj4" fmla="val -24297"/>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799" b="1" u="sng" dirty="0">
                <a:solidFill>
                  <a:srgbClr val="002060"/>
                </a:solidFill>
              </a:rPr>
              <a:t>Oceanic Crust</a:t>
            </a:r>
          </a:p>
          <a:p>
            <a:pPr>
              <a:defRPr/>
            </a:pPr>
            <a:endParaRPr lang="en-US" sz="1799" dirty="0">
              <a:solidFill>
                <a:srgbClr val="002060"/>
              </a:solidFill>
            </a:endParaRPr>
          </a:p>
          <a:p>
            <a:pPr>
              <a:defRPr/>
            </a:pPr>
            <a:r>
              <a:rPr lang="en-US" sz="1799" b="1" dirty="0">
                <a:solidFill>
                  <a:srgbClr val="002060"/>
                </a:solidFill>
              </a:rPr>
              <a:t>Average density</a:t>
            </a:r>
            <a:r>
              <a:rPr lang="en-US" sz="1799" dirty="0">
                <a:solidFill>
                  <a:srgbClr val="002060"/>
                </a:solidFill>
              </a:rPr>
              <a:t>:  3.0 g/cc</a:t>
            </a:r>
          </a:p>
          <a:p>
            <a:pPr>
              <a:defRPr/>
            </a:pPr>
            <a:r>
              <a:rPr lang="en-US" sz="1799" b="1" dirty="0">
                <a:solidFill>
                  <a:srgbClr val="002060"/>
                </a:solidFill>
              </a:rPr>
              <a:t>Average composition</a:t>
            </a:r>
            <a:r>
              <a:rPr lang="en-US" sz="1799" dirty="0">
                <a:solidFill>
                  <a:srgbClr val="002060"/>
                </a:solidFill>
              </a:rPr>
              <a:t>:  Basalt</a:t>
            </a:r>
          </a:p>
          <a:p>
            <a:pPr>
              <a:defRPr/>
            </a:pPr>
            <a:endParaRPr lang="en-US" sz="1799" dirty="0">
              <a:solidFill>
                <a:srgbClr val="002060"/>
              </a:solidFill>
            </a:endParaRPr>
          </a:p>
          <a:p>
            <a:pPr>
              <a:defRPr/>
            </a:pPr>
            <a:r>
              <a:rPr lang="en-US" sz="1799" dirty="0">
                <a:solidFill>
                  <a:srgbClr val="002060"/>
                </a:solidFill>
              </a:rPr>
              <a:t>Thinner &amp; denser</a:t>
            </a:r>
          </a:p>
          <a:p>
            <a:pPr>
              <a:defRPr/>
            </a:pPr>
            <a:endParaRPr lang="en-US" sz="1799" dirty="0">
              <a:solidFill>
                <a:srgbClr val="002060"/>
              </a:solidFill>
            </a:endParaRPr>
          </a:p>
        </p:txBody>
      </p:sp>
    </p:spTree>
    <p:extLst>
      <p:ext uri="{BB962C8B-B14F-4D97-AF65-F5344CB8AC3E}">
        <p14:creationId xmlns:p14="http://schemas.microsoft.com/office/powerpoint/2010/main" val="152930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50012"/>
            <a:ext cx="2785337" cy="5557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Callout 1 (Accent Bar) 20"/>
          <p:cNvSpPr/>
          <p:nvPr/>
        </p:nvSpPr>
        <p:spPr>
          <a:xfrm>
            <a:off x="3580467" y="5144641"/>
            <a:ext cx="3656648" cy="645944"/>
          </a:xfrm>
          <a:prstGeom prst="accentCallout1">
            <a:avLst>
              <a:gd name="adj1" fmla="val 18750"/>
              <a:gd name="adj2" fmla="val -8333"/>
              <a:gd name="adj3" fmla="val -198865"/>
              <a:gd name="adj4" fmla="val -89231"/>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Inner Core</a:t>
            </a:r>
          </a:p>
        </p:txBody>
      </p:sp>
      <p:sp>
        <p:nvSpPr>
          <p:cNvPr id="13" name="Line Callout 1 (Accent Bar) 12"/>
          <p:cNvSpPr/>
          <p:nvPr/>
        </p:nvSpPr>
        <p:spPr>
          <a:xfrm>
            <a:off x="3580467" y="600812"/>
            <a:ext cx="3656648" cy="645945"/>
          </a:xfrm>
          <a:prstGeom prst="accentCallout1">
            <a:avLst>
              <a:gd name="adj1" fmla="val 18750"/>
              <a:gd name="adj2" fmla="val -8333"/>
              <a:gd name="adj3" fmla="val 129870"/>
              <a:gd name="adj4" fmla="val -44911"/>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002060"/>
                </a:solidFill>
              </a:rPr>
              <a:t>Crust (Continental &amp; Oceanic)</a:t>
            </a:r>
          </a:p>
        </p:txBody>
      </p:sp>
      <p:sp>
        <p:nvSpPr>
          <p:cNvPr id="14" name="Line Callout 1 (Accent Bar) 13"/>
          <p:cNvSpPr/>
          <p:nvPr/>
        </p:nvSpPr>
        <p:spPr>
          <a:xfrm>
            <a:off x="3580467" y="1372136"/>
            <a:ext cx="3656648" cy="645945"/>
          </a:xfrm>
          <a:prstGeom prst="accentCallout1">
            <a:avLst>
              <a:gd name="adj1" fmla="val 18750"/>
              <a:gd name="adj2" fmla="val -8333"/>
              <a:gd name="adj3" fmla="val 102574"/>
              <a:gd name="adj4" fmla="val -335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1"/>
                </a:solidFill>
              </a:rPr>
              <a:t>Lithosphere</a:t>
            </a:r>
          </a:p>
        </p:txBody>
      </p:sp>
      <p:sp>
        <p:nvSpPr>
          <p:cNvPr id="15" name="Line Callout 1 (Accent Bar) 14"/>
          <p:cNvSpPr/>
          <p:nvPr/>
        </p:nvSpPr>
        <p:spPr>
          <a:xfrm>
            <a:off x="3580467" y="2594193"/>
            <a:ext cx="3656648" cy="645945"/>
          </a:xfrm>
          <a:prstGeom prst="accentCallout1">
            <a:avLst>
              <a:gd name="adj1" fmla="val 18750"/>
              <a:gd name="adj2" fmla="val -8333"/>
              <a:gd name="adj3" fmla="val 102574"/>
              <a:gd name="adj4" fmla="val -33508"/>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Asthenosphere</a:t>
            </a:r>
          </a:p>
        </p:txBody>
      </p:sp>
      <p:sp>
        <p:nvSpPr>
          <p:cNvPr id="16" name="Line Callout 1 (Accent Bar) 15"/>
          <p:cNvSpPr/>
          <p:nvPr/>
        </p:nvSpPr>
        <p:spPr>
          <a:xfrm>
            <a:off x="3580467" y="3392497"/>
            <a:ext cx="3656648" cy="645944"/>
          </a:xfrm>
          <a:prstGeom prst="accentCallout1">
            <a:avLst>
              <a:gd name="adj1" fmla="val 18750"/>
              <a:gd name="adj2" fmla="val -8333"/>
              <a:gd name="adj3" fmla="val 57908"/>
              <a:gd name="adj4" fmla="val -48859"/>
            </a:avLst>
          </a:prstGeom>
          <a:solidFill>
            <a:schemeClr val="bg1"/>
          </a:solidFill>
          <a:ln w="28575">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rgbClr val="FF0000"/>
                </a:solidFill>
              </a:rPr>
              <a:t>Mantle:  Mesosphere</a:t>
            </a:r>
          </a:p>
        </p:txBody>
      </p:sp>
      <p:sp>
        <p:nvSpPr>
          <p:cNvPr id="17" name="Line Callout 1 (Accent Bar) 16"/>
          <p:cNvSpPr/>
          <p:nvPr/>
        </p:nvSpPr>
        <p:spPr>
          <a:xfrm>
            <a:off x="3580467" y="4382839"/>
            <a:ext cx="3656648" cy="645944"/>
          </a:xfrm>
          <a:prstGeom prst="accentCallout1">
            <a:avLst>
              <a:gd name="adj1" fmla="val 18750"/>
              <a:gd name="adj2" fmla="val -8333"/>
              <a:gd name="adj3" fmla="val -78570"/>
              <a:gd name="adj4" fmla="val -64648"/>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solidFill>
                  <a:schemeClr val="tx2"/>
                </a:solidFill>
              </a:rPr>
              <a:t>Core:  Outer Core</a:t>
            </a:r>
          </a:p>
        </p:txBody>
      </p:sp>
      <p:sp>
        <p:nvSpPr>
          <p:cNvPr id="19" name="Double Wave 18"/>
          <p:cNvSpPr/>
          <p:nvPr/>
        </p:nvSpPr>
        <p:spPr>
          <a:xfrm>
            <a:off x="3580467" y="2130764"/>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err="1"/>
              <a:t>Mohorovičić</a:t>
            </a:r>
            <a:r>
              <a:rPr lang="en-US" sz="1799" dirty="0"/>
              <a:t> discontinuity</a:t>
            </a:r>
          </a:p>
        </p:txBody>
      </p:sp>
      <p:sp>
        <p:nvSpPr>
          <p:cNvPr id="12" name="Rectangle 11"/>
          <p:cNvSpPr/>
          <p:nvPr/>
        </p:nvSpPr>
        <p:spPr>
          <a:xfrm>
            <a:off x="3199566" y="418298"/>
            <a:ext cx="4189909" cy="953839"/>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20" name="Double Wave 19"/>
          <p:cNvSpPr/>
          <p:nvPr/>
        </p:nvSpPr>
        <p:spPr>
          <a:xfrm>
            <a:off x="3580467" y="3121106"/>
            <a:ext cx="3656648" cy="307895"/>
          </a:xfrm>
          <a:prstGeom prst="doubleWave">
            <a:avLst/>
          </a:prstGeom>
          <a:solidFill>
            <a:srgbClr val="FF0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99" dirty="0"/>
              <a:t>Transition zone</a:t>
            </a:r>
          </a:p>
        </p:txBody>
      </p:sp>
      <p:sp>
        <p:nvSpPr>
          <p:cNvPr id="9" name="Rectangle 8"/>
          <p:cNvSpPr/>
          <p:nvPr/>
        </p:nvSpPr>
        <p:spPr>
          <a:xfrm>
            <a:off x="3199566" y="2130764"/>
            <a:ext cx="4342269" cy="3907407"/>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799"/>
          </a:p>
        </p:txBody>
      </p:sp>
      <p:sp>
        <p:nvSpPr>
          <p:cNvPr id="11" name="Line Callout 1 (Accent Bar) 10"/>
          <p:cNvSpPr/>
          <p:nvPr/>
        </p:nvSpPr>
        <p:spPr>
          <a:xfrm>
            <a:off x="8151276" y="650012"/>
            <a:ext cx="3809008" cy="5978555"/>
          </a:xfrm>
          <a:prstGeom prst="accentCallout1">
            <a:avLst>
              <a:gd name="adj1" fmla="val 18750"/>
              <a:gd name="adj2" fmla="val -8333"/>
              <a:gd name="adj3" fmla="val 34824"/>
              <a:gd name="adj4" fmla="val -23034"/>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2799" b="1" u="sng" dirty="0">
                <a:solidFill>
                  <a:schemeClr val="tx1"/>
                </a:solidFill>
              </a:rPr>
              <a:t>Lithosphere</a:t>
            </a:r>
          </a:p>
          <a:p>
            <a:pPr>
              <a:defRPr/>
            </a:pPr>
            <a:endParaRPr lang="en-US" sz="1799" dirty="0">
              <a:solidFill>
                <a:schemeClr val="tx1"/>
              </a:solidFill>
            </a:endParaRPr>
          </a:p>
          <a:p>
            <a:pPr>
              <a:defRPr/>
            </a:pPr>
            <a:r>
              <a:rPr lang="en-US" sz="1799" dirty="0">
                <a:solidFill>
                  <a:schemeClr val="tx1"/>
                </a:solidFill>
              </a:rPr>
              <a:t>Includes the crust and upper mantle</a:t>
            </a:r>
          </a:p>
          <a:p>
            <a:pPr>
              <a:defRPr/>
            </a:pPr>
            <a:endParaRPr lang="en-US" sz="1799" dirty="0">
              <a:solidFill>
                <a:schemeClr val="tx1"/>
              </a:solidFill>
            </a:endParaRPr>
          </a:p>
          <a:p>
            <a:pPr>
              <a:defRPr/>
            </a:pPr>
            <a:r>
              <a:rPr lang="en-US" sz="1799" b="1" dirty="0">
                <a:solidFill>
                  <a:schemeClr val="tx1"/>
                </a:solidFill>
              </a:rPr>
              <a:t>Density</a:t>
            </a:r>
            <a:r>
              <a:rPr lang="en-US" sz="1799" dirty="0">
                <a:solidFill>
                  <a:schemeClr val="tx1"/>
                </a:solidFill>
              </a:rPr>
              <a:t>:  varies, ~ 4.4 g/cc</a:t>
            </a:r>
          </a:p>
          <a:p>
            <a:pPr>
              <a:defRPr/>
            </a:pPr>
            <a:endParaRPr lang="en-US" sz="1799" dirty="0">
              <a:solidFill>
                <a:schemeClr val="tx1"/>
              </a:solidFill>
            </a:endParaRPr>
          </a:p>
          <a:p>
            <a:pPr>
              <a:defRPr/>
            </a:pPr>
            <a:r>
              <a:rPr lang="en-US" sz="1799" b="1" dirty="0">
                <a:solidFill>
                  <a:schemeClr val="tx1"/>
                </a:solidFill>
              </a:rPr>
              <a:t>Composition</a:t>
            </a:r>
            <a:r>
              <a:rPr lang="en-US" sz="1799" dirty="0">
                <a:solidFill>
                  <a:schemeClr val="tx1"/>
                </a:solidFill>
              </a:rPr>
              <a:t>:  varies, mostly peridotite</a:t>
            </a:r>
          </a:p>
          <a:p>
            <a:pPr>
              <a:defRPr/>
            </a:pPr>
            <a:endParaRPr lang="en-US" sz="1799" dirty="0">
              <a:solidFill>
                <a:schemeClr val="tx1"/>
              </a:solidFill>
            </a:endParaRPr>
          </a:p>
          <a:p>
            <a:pPr marL="285664" indent="-285664">
              <a:buFont typeface="Arial" panose="020B0604020202020204" pitchFamily="34" charset="0"/>
              <a:buChar char="•"/>
              <a:defRPr/>
            </a:pPr>
            <a:r>
              <a:rPr lang="en-US" sz="1799" dirty="0">
                <a:solidFill>
                  <a:schemeClr val="tx1"/>
                </a:solidFill>
              </a:rPr>
              <a:t>Lithosphere bends elastically when loaded.</a:t>
            </a:r>
          </a:p>
          <a:p>
            <a:pPr marL="285664" indent="-285664">
              <a:buFont typeface="Arial" panose="020B0604020202020204" pitchFamily="34" charset="0"/>
              <a:buChar char="•"/>
              <a:defRPr/>
            </a:pPr>
            <a:r>
              <a:rPr lang="en-US" sz="1799" dirty="0">
                <a:solidFill>
                  <a:schemeClr val="tx1"/>
                </a:solidFill>
              </a:rPr>
              <a:t>Asthenosphere flows plastically when loaded. </a:t>
            </a:r>
          </a:p>
          <a:p>
            <a:pPr>
              <a:defRPr/>
            </a:pPr>
            <a:endParaRPr lang="en-US" sz="1799" dirty="0">
              <a:solidFill>
                <a:schemeClr val="tx1"/>
              </a:solidFill>
            </a:endParaRPr>
          </a:p>
          <a:p>
            <a:pPr>
              <a:defRPr/>
            </a:pPr>
            <a:endParaRPr lang="en-US" sz="1799" dirty="0">
              <a:solidFill>
                <a:schemeClr val="tx1"/>
              </a:solidFill>
            </a:endParaRPr>
          </a:p>
        </p:txBody>
      </p:sp>
      <p:pic>
        <p:nvPicPr>
          <p:cNvPr id="7681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024" y="4495522"/>
            <a:ext cx="3618557" cy="210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3" name="Group 2"/>
          <p:cNvGrpSpPr>
            <a:grpSpLocks/>
          </p:cNvGrpSpPr>
          <p:nvPr/>
        </p:nvGrpSpPr>
        <p:grpSpPr bwMode="auto">
          <a:xfrm>
            <a:off x="8263960" y="4493936"/>
            <a:ext cx="3620144" cy="2134631"/>
            <a:chOff x="8264588" y="4494276"/>
            <a:chExt cx="3621024" cy="2135124"/>
          </a:xfrm>
        </p:grpSpPr>
        <p:sp>
          <p:nvSpPr>
            <p:cNvPr id="76816" name="Rectangle 20"/>
            <p:cNvSpPr>
              <a:spLocks noChangeArrowheads="1"/>
            </p:cNvSpPr>
            <p:nvPr/>
          </p:nvSpPr>
          <p:spPr bwMode="auto">
            <a:xfrm>
              <a:off x="9239117" y="4494276"/>
              <a:ext cx="1752600" cy="381000"/>
            </a:xfrm>
            <a:prstGeom prst="rect">
              <a:avLst/>
            </a:prstGeom>
            <a:solidFill>
              <a:schemeClr val="bg1"/>
            </a:solidFill>
            <a:ln w="12700">
              <a:solidFill>
                <a:schemeClr val="bg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1799">
                <a:latin typeface="Arial" panose="020B0604020202020204" pitchFamily="34" charset="0"/>
              </a:endParaRPr>
            </a:p>
          </p:txBody>
        </p:sp>
        <p:pic>
          <p:nvPicPr>
            <p:cNvPr id="7681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4588" y="4684776"/>
              <a:ext cx="3621024" cy="194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104562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D003AC8-209A-4321-A17C-1B7A206433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0</TotalTime>
  <Words>2142</Words>
  <Application>Microsoft Office PowerPoint</Application>
  <PresentationFormat>Custom</PresentationFormat>
  <Paragraphs>555</Paragraphs>
  <Slides>79</Slides>
  <Notes>54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Calibri</vt:lpstr>
      <vt:lpstr>Calibri Light</vt:lpstr>
      <vt:lpstr>Constantia</vt:lpstr>
      <vt:lpstr>Garamond</vt:lpstr>
      <vt:lpstr>Symbol</vt:lpstr>
      <vt:lpstr>Wingdings</vt:lpstr>
      <vt:lpstr>Retrospect</vt:lpstr>
      <vt:lpstr>Plate Tectonics</vt:lpstr>
      <vt:lpstr>The Theory of Plate Tectonics</vt:lpstr>
      <vt:lpstr>Putting it all together:  The Theory of Plate Tectonics</vt:lpstr>
      <vt:lpstr>Plate Tectonics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Know What’s Down There?</vt:lpstr>
      <vt:lpstr>PowerPoint Presentation</vt:lpstr>
      <vt:lpstr>How do the plates move?</vt:lpstr>
      <vt:lpstr>How do the plates move?</vt:lpstr>
      <vt:lpstr>PowerPoint Presentation</vt:lpstr>
      <vt:lpstr>PowerPoint Presentation</vt:lpstr>
      <vt:lpstr>Plate boundaries </vt:lpstr>
      <vt:lpstr>Plate Boundaries:  3 Types </vt:lpstr>
      <vt:lpstr>Plate Boundaries:  3 Types</vt:lpstr>
      <vt:lpstr>Plate Boundaries:  3 Types</vt:lpstr>
      <vt:lpstr>Plate boundaries change over geologic time.</vt:lpstr>
      <vt:lpstr>Continental Rifting</vt:lpstr>
      <vt:lpstr>Continental Rifting</vt:lpstr>
      <vt:lpstr>PowerPoint Presentation</vt:lpstr>
      <vt:lpstr>Continental Rifting</vt:lpstr>
      <vt:lpstr>Continental Rifting</vt:lpstr>
      <vt:lpstr>Sea-floor spreading progression</vt:lpstr>
      <vt:lpstr>PowerPoint Presentation</vt:lpstr>
      <vt:lpstr>Why Is There A Ridge?</vt:lpstr>
      <vt:lpstr>Neovolcanic activity in the NE Lau Basin</vt:lpstr>
      <vt:lpstr>Neovolcanic activity in the NE Lau Basin</vt:lpstr>
      <vt:lpstr>Neovolcanic activity in the NE Lau Basin</vt:lpstr>
      <vt:lpstr>Mysterious "Swarm" of Quakes Strikes Oregon Waters</vt:lpstr>
      <vt:lpstr>Spreading Apart:</vt:lpstr>
      <vt:lpstr>Spreading Apart:</vt:lpstr>
      <vt:lpstr>PowerPoint Presentation</vt:lpstr>
      <vt:lpstr>Convergent plate boundaries</vt:lpstr>
      <vt:lpstr>Subduction</vt:lpstr>
      <vt:lpstr>Subduction</vt:lpstr>
      <vt:lpstr>Fate of Subducted Plates?</vt:lpstr>
      <vt:lpstr>Subduction</vt:lpstr>
      <vt:lpstr>Subduction</vt:lpstr>
      <vt:lpstr>Ocean-Continent Convergence</vt:lpstr>
      <vt:lpstr>Cascade Mountains, Pacific NW</vt:lpstr>
      <vt:lpstr>Ocean-Ocean Convergence</vt:lpstr>
      <vt:lpstr>Plate Collision</vt:lpstr>
      <vt:lpstr>Continent Collision:  India and Asia</vt:lpstr>
      <vt:lpstr>PowerPoint Presentation</vt:lpstr>
      <vt:lpstr>Transform fault boundaries</vt:lpstr>
      <vt:lpstr>Transform fault boundaries</vt:lpstr>
      <vt:lpstr>Oceanic Transforms</vt:lpstr>
      <vt:lpstr>Oceanic Transforms</vt:lpstr>
      <vt:lpstr>Transform Boundaries</vt:lpstr>
      <vt:lpstr>PowerPoint Presentation</vt:lpstr>
      <vt:lpstr>Triple Junctions</vt:lpstr>
      <vt:lpstr>Plate Tectonics</vt:lpstr>
      <vt:lpstr>PowerPoint Presentation</vt:lpstr>
      <vt:lpstr>Volcanism on a tectonic  plate moving over a hot spot</vt:lpstr>
      <vt:lpstr>The Hawaiian Islands have formed over a stationary hot spot</vt:lpstr>
      <vt:lpstr>The Hawaiian Islands have formed over a stationary hot spot</vt:lpstr>
      <vt:lpstr>Applications of plate tectonics model to intraplate features</vt:lpstr>
      <vt:lpstr>PowerPoint Presentation</vt:lpstr>
      <vt:lpstr>PowerPoint Presentation</vt:lpstr>
      <vt:lpstr>Applications of plate tectonics model to intraplate features</vt:lpstr>
      <vt:lpstr>Coral reef development</vt:lpstr>
      <vt:lpstr>Coral Reef of South Moloka‘i, Hawai‘i</vt:lpstr>
      <vt:lpstr>Great Blue Hole, Belize Barrier Reef Reserve System</vt:lpstr>
      <vt:lpstr>Atolls</vt:lpstr>
      <vt:lpstr>~ End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2014-12-09T17:54:57Z</dcterms:created>
  <dcterms:modified xsi:type="dcterms:W3CDTF">2015-07-14T23:16:57Z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TC028010599991</vt:lpwstr>
  </property>
</Properties>
</file>