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9"/>
  </p:notesMasterIdLst>
  <p:handoutMasterIdLst>
    <p:handoutMasterId r:id="rId60"/>
  </p:handoutMasterIdLst>
  <p:sldIdLst>
    <p:sldId id="316" r:id="rId3"/>
    <p:sldId id="315" r:id="rId4"/>
    <p:sldId id="308" r:id="rId5"/>
    <p:sldId id="318" r:id="rId6"/>
    <p:sldId id="319" r:id="rId7"/>
    <p:sldId id="320" r:id="rId8"/>
    <p:sldId id="321" r:id="rId9"/>
    <p:sldId id="322" r:id="rId10"/>
    <p:sldId id="323" r:id="rId11"/>
    <p:sldId id="355" r:id="rId12"/>
    <p:sldId id="324" r:id="rId13"/>
    <p:sldId id="325" r:id="rId14"/>
    <p:sldId id="326" r:id="rId15"/>
    <p:sldId id="310" r:id="rId16"/>
    <p:sldId id="331"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32" r:id="rId32"/>
    <p:sldId id="354" r:id="rId33"/>
    <p:sldId id="365" r:id="rId34"/>
    <p:sldId id="366" r:id="rId35"/>
    <p:sldId id="363" r:id="rId36"/>
    <p:sldId id="364" r:id="rId37"/>
    <p:sldId id="333" r:id="rId38"/>
    <p:sldId id="351" r:id="rId39"/>
    <p:sldId id="356" r:id="rId40"/>
    <p:sldId id="357" r:id="rId41"/>
    <p:sldId id="352" r:id="rId42"/>
    <p:sldId id="353" r:id="rId43"/>
    <p:sldId id="334" r:id="rId44"/>
    <p:sldId id="358" r:id="rId45"/>
    <p:sldId id="359" r:id="rId46"/>
    <p:sldId id="360" r:id="rId47"/>
    <p:sldId id="361" r:id="rId48"/>
    <p:sldId id="311" r:id="rId49"/>
    <p:sldId id="327" r:id="rId50"/>
    <p:sldId id="330" r:id="rId51"/>
    <p:sldId id="328" r:id="rId52"/>
    <p:sldId id="329" r:id="rId53"/>
    <p:sldId id="335" r:id="rId54"/>
    <p:sldId id="336" r:id="rId55"/>
    <p:sldId id="312" r:id="rId56"/>
    <p:sldId id="313" r:id="rId57"/>
    <p:sldId id="314" r:id="rId58"/>
  </p:sldIdLst>
  <p:sldSz cx="12188825"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2FF"/>
    <a:srgbClr val="8F8F91"/>
    <a:srgbClr val="A5A5A5"/>
    <a:srgbClr val="909090"/>
    <a:srgbClr val="9B9B9B"/>
    <a:srgbClr val="969696"/>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533" autoAdjust="0"/>
  </p:normalViewPr>
  <p:slideViewPr>
    <p:cSldViewPr showGuides="1">
      <p:cViewPr varScale="1">
        <p:scale>
          <a:sx n="65" d="100"/>
          <a:sy n="65" d="100"/>
        </p:scale>
        <p:origin x="66" y="228"/>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7/14/2015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7/14/2015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97601E-D271-40F0-BFFA-5C2069C5110A}" type="slidenum">
              <a:rPr lang="en-US" altLang="en-US" sz="1300" smtClean="0"/>
              <a:pPr>
                <a:spcBef>
                  <a:spcPct val="0"/>
                </a:spcBef>
              </a:pPr>
              <a:t>1</a:t>
            </a:fld>
            <a:endParaRPr lang="en-US" altLang="en-US" sz="1300" smtClean="0"/>
          </a:p>
        </p:txBody>
      </p:sp>
    </p:spTree>
    <p:extLst>
      <p:ext uri="{BB962C8B-B14F-4D97-AF65-F5344CB8AC3E}">
        <p14:creationId xmlns:p14="http://schemas.microsoft.com/office/powerpoint/2010/main" val="2040495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BF4838-4AB7-4D6C-AD0E-66E9DB2B955F}" type="slidenum">
              <a:rPr lang="en-US" altLang="en-US" sz="1300" smtClean="0"/>
              <a:pPr>
                <a:spcBef>
                  <a:spcPct val="0"/>
                </a:spcBef>
              </a:pPr>
              <a:t>11</a:t>
            </a:fld>
            <a:endParaRPr lang="en-US" altLang="en-US" sz="1300" smtClean="0"/>
          </a:p>
        </p:txBody>
      </p:sp>
    </p:spTree>
    <p:extLst>
      <p:ext uri="{BB962C8B-B14F-4D97-AF65-F5344CB8AC3E}">
        <p14:creationId xmlns:p14="http://schemas.microsoft.com/office/powerpoint/2010/main" val="377554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80EBBE-F2E4-4057-B16A-2C03E95E2405}" type="slidenum">
              <a:rPr lang="en-US" altLang="en-US" sz="1300" smtClean="0"/>
              <a:pPr>
                <a:spcBef>
                  <a:spcPct val="0"/>
                </a:spcBef>
              </a:pPr>
              <a:t>12</a:t>
            </a:fld>
            <a:endParaRPr lang="en-US" altLang="en-US" sz="130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0798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http://www.meted.ucar.edu/tsunami/strike/media/graphics/noaa_DARTlocationsLEGEND.jpg</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C85D55-7173-468C-965C-462E0F0F2CCE}" type="slidenum">
              <a:rPr lang="en-US" altLang="en-US" sz="1300" smtClean="0"/>
              <a:pPr>
                <a:spcBef>
                  <a:spcPct val="0"/>
                </a:spcBef>
              </a:pPr>
              <a:t>13</a:t>
            </a:fld>
            <a:endParaRPr lang="en-US" altLang="en-US" sz="1300" smtClean="0"/>
          </a:p>
        </p:txBody>
      </p:sp>
    </p:spTree>
    <p:extLst>
      <p:ext uri="{BB962C8B-B14F-4D97-AF65-F5344CB8AC3E}">
        <p14:creationId xmlns:p14="http://schemas.microsoft.com/office/powerpoint/2010/main" val="313805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0CEEF1-3D37-4BC1-9266-990C4E6D68F8}" type="slidenum">
              <a:rPr lang="en-US" altLang="en-US" sz="1300" smtClean="0"/>
              <a:pPr>
                <a:spcBef>
                  <a:spcPct val="0"/>
                </a:spcBef>
              </a:pPr>
              <a:t>16</a:t>
            </a:fld>
            <a:endParaRPr lang="en-US" altLang="en-US" sz="1300" smtClean="0"/>
          </a:p>
        </p:txBody>
      </p:sp>
    </p:spTree>
    <p:extLst>
      <p:ext uri="{BB962C8B-B14F-4D97-AF65-F5344CB8AC3E}">
        <p14:creationId xmlns:p14="http://schemas.microsoft.com/office/powerpoint/2010/main" val="2672632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2C42D2-6C7C-4476-B957-73518D87FA05}" type="slidenum">
              <a:rPr lang="en-US" altLang="en-US" sz="1300" smtClean="0"/>
              <a:pPr>
                <a:spcBef>
                  <a:spcPct val="0"/>
                </a:spcBef>
              </a:pPr>
              <a:t>17</a:t>
            </a:fld>
            <a:endParaRPr lang="en-US" altLang="en-US" sz="1300" smtClean="0"/>
          </a:p>
        </p:txBody>
      </p:sp>
    </p:spTree>
    <p:extLst>
      <p:ext uri="{BB962C8B-B14F-4D97-AF65-F5344CB8AC3E}">
        <p14:creationId xmlns:p14="http://schemas.microsoft.com/office/powerpoint/2010/main" val="909743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5C3DD7-00D4-4566-86B1-9E54B3EC13B1}" type="slidenum">
              <a:rPr lang="en-US" altLang="en-US" sz="1300" smtClean="0"/>
              <a:pPr>
                <a:spcBef>
                  <a:spcPct val="0"/>
                </a:spcBef>
              </a:pPr>
              <a:t>18</a:t>
            </a:fld>
            <a:endParaRPr lang="en-US" altLang="en-US" sz="1300" smtClean="0"/>
          </a:p>
        </p:txBody>
      </p:sp>
    </p:spTree>
    <p:extLst>
      <p:ext uri="{BB962C8B-B14F-4D97-AF65-F5344CB8AC3E}">
        <p14:creationId xmlns:p14="http://schemas.microsoft.com/office/powerpoint/2010/main" val="120332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A98554-D3ED-4B73-9330-2A4EAEC4BE29}" type="slidenum">
              <a:rPr lang="en-US" altLang="en-US" sz="1300" smtClean="0"/>
              <a:pPr>
                <a:spcBef>
                  <a:spcPct val="0"/>
                </a:spcBef>
              </a:pPr>
              <a:t>19</a:t>
            </a:fld>
            <a:endParaRPr lang="en-US" altLang="en-US" sz="1300" smtClean="0"/>
          </a:p>
        </p:txBody>
      </p:sp>
    </p:spTree>
    <p:extLst>
      <p:ext uri="{BB962C8B-B14F-4D97-AF65-F5344CB8AC3E}">
        <p14:creationId xmlns:p14="http://schemas.microsoft.com/office/powerpoint/2010/main" val="283750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5B6271-058D-4C90-B438-7EFD92FA7499}" type="slidenum">
              <a:rPr lang="en-US" altLang="en-US" sz="1300" smtClean="0"/>
              <a:pPr>
                <a:spcBef>
                  <a:spcPct val="0"/>
                </a:spcBef>
              </a:pPr>
              <a:t>20</a:t>
            </a:fld>
            <a:endParaRPr lang="en-US" altLang="en-US" sz="1300" smtClean="0"/>
          </a:p>
        </p:txBody>
      </p:sp>
    </p:spTree>
    <p:extLst>
      <p:ext uri="{BB962C8B-B14F-4D97-AF65-F5344CB8AC3E}">
        <p14:creationId xmlns:p14="http://schemas.microsoft.com/office/powerpoint/2010/main" val="4175198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44A5C3-D1B5-403B-A1BB-0B5A1221CBCE}" type="slidenum">
              <a:rPr lang="en-US" altLang="en-US" sz="1300" smtClean="0"/>
              <a:pPr>
                <a:spcBef>
                  <a:spcPct val="0"/>
                </a:spcBef>
              </a:pPr>
              <a:t>21</a:t>
            </a:fld>
            <a:endParaRPr lang="en-US" altLang="en-US" sz="1300" smtClean="0"/>
          </a:p>
        </p:txBody>
      </p:sp>
    </p:spTree>
    <p:extLst>
      <p:ext uri="{BB962C8B-B14F-4D97-AF65-F5344CB8AC3E}">
        <p14:creationId xmlns:p14="http://schemas.microsoft.com/office/powerpoint/2010/main" val="2631747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3BECDC-3A0E-455C-911F-F3AF86171F6A}" type="slidenum">
              <a:rPr lang="en-US" altLang="en-US" sz="1300" smtClean="0"/>
              <a:pPr>
                <a:spcBef>
                  <a:spcPct val="0"/>
                </a:spcBef>
              </a:pPr>
              <a:t>22</a:t>
            </a:fld>
            <a:endParaRPr lang="en-US" altLang="en-US" sz="1300" smtClean="0"/>
          </a:p>
        </p:txBody>
      </p:sp>
    </p:spTree>
    <p:extLst>
      <p:ext uri="{BB962C8B-B14F-4D97-AF65-F5344CB8AC3E}">
        <p14:creationId xmlns:p14="http://schemas.microsoft.com/office/powerpoint/2010/main" val="1878976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261499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79E968-C12F-4850-B391-86BD98FFAFCE}" type="slidenum">
              <a:rPr lang="en-US" altLang="en-US" sz="1300" smtClean="0"/>
              <a:pPr>
                <a:spcBef>
                  <a:spcPct val="0"/>
                </a:spcBef>
              </a:pPr>
              <a:t>23</a:t>
            </a:fld>
            <a:endParaRPr lang="en-US" altLang="en-US" sz="1300" smtClean="0"/>
          </a:p>
        </p:txBody>
      </p:sp>
    </p:spTree>
    <p:extLst>
      <p:ext uri="{BB962C8B-B14F-4D97-AF65-F5344CB8AC3E}">
        <p14:creationId xmlns:p14="http://schemas.microsoft.com/office/powerpoint/2010/main" val="229452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EE4236-0EF5-4D2C-8A3F-771158314FFC}" type="slidenum">
              <a:rPr lang="en-US" altLang="en-US" sz="1300" smtClean="0"/>
              <a:pPr>
                <a:spcBef>
                  <a:spcPct val="0"/>
                </a:spcBef>
              </a:pPr>
              <a:t>24</a:t>
            </a:fld>
            <a:endParaRPr lang="en-US" altLang="en-US" sz="1300" smtClean="0"/>
          </a:p>
        </p:txBody>
      </p:sp>
    </p:spTree>
    <p:extLst>
      <p:ext uri="{BB962C8B-B14F-4D97-AF65-F5344CB8AC3E}">
        <p14:creationId xmlns:p14="http://schemas.microsoft.com/office/powerpoint/2010/main" val="420583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B4C7BE-4BD5-4221-B2AC-B3826927EF5A}" type="slidenum">
              <a:rPr lang="en-US" altLang="en-US" sz="1300" smtClean="0"/>
              <a:pPr>
                <a:spcBef>
                  <a:spcPct val="0"/>
                </a:spcBef>
              </a:pPr>
              <a:t>25</a:t>
            </a:fld>
            <a:endParaRPr lang="en-US" altLang="en-US" sz="1300" smtClean="0"/>
          </a:p>
        </p:txBody>
      </p:sp>
    </p:spTree>
    <p:extLst>
      <p:ext uri="{BB962C8B-B14F-4D97-AF65-F5344CB8AC3E}">
        <p14:creationId xmlns:p14="http://schemas.microsoft.com/office/powerpoint/2010/main" val="197783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7476B6-E742-43A3-BD0C-1CE1C50CEDCC}" type="slidenum">
              <a:rPr lang="en-US" altLang="en-US" sz="1300" smtClean="0"/>
              <a:pPr>
                <a:spcBef>
                  <a:spcPct val="0"/>
                </a:spcBef>
              </a:pPr>
              <a:t>26</a:t>
            </a:fld>
            <a:endParaRPr lang="en-US" altLang="en-US" sz="1300" smtClean="0"/>
          </a:p>
        </p:txBody>
      </p:sp>
    </p:spTree>
    <p:extLst>
      <p:ext uri="{BB962C8B-B14F-4D97-AF65-F5344CB8AC3E}">
        <p14:creationId xmlns:p14="http://schemas.microsoft.com/office/powerpoint/2010/main" val="253650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CA5EE1-E181-4CC6-BA8F-436B76A08A52}" type="slidenum">
              <a:rPr lang="en-US" altLang="en-US" sz="1300" smtClean="0"/>
              <a:pPr>
                <a:spcBef>
                  <a:spcPct val="0"/>
                </a:spcBef>
              </a:pPr>
              <a:t>27</a:t>
            </a:fld>
            <a:endParaRPr lang="en-US" altLang="en-US" sz="1300" smtClean="0"/>
          </a:p>
        </p:txBody>
      </p:sp>
    </p:spTree>
    <p:extLst>
      <p:ext uri="{BB962C8B-B14F-4D97-AF65-F5344CB8AC3E}">
        <p14:creationId xmlns:p14="http://schemas.microsoft.com/office/powerpoint/2010/main" val="121769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A7139C-3DA3-48B4-8DBA-CD37A24C0F0B}" type="slidenum">
              <a:rPr lang="en-US" altLang="en-US" sz="1300" smtClean="0"/>
              <a:pPr>
                <a:spcBef>
                  <a:spcPct val="0"/>
                </a:spcBef>
              </a:pPr>
              <a:t>28</a:t>
            </a:fld>
            <a:endParaRPr lang="en-US" altLang="en-US" sz="1300" smtClean="0"/>
          </a:p>
        </p:txBody>
      </p:sp>
    </p:spTree>
    <p:extLst>
      <p:ext uri="{BB962C8B-B14F-4D97-AF65-F5344CB8AC3E}">
        <p14:creationId xmlns:p14="http://schemas.microsoft.com/office/powerpoint/2010/main" val="50150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007DA1-FF87-4380-867F-1BD88F24DEE0}" type="slidenum">
              <a:rPr lang="en-US" altLang="en-US" sz="1300" smtClean="0"/>
              <a:pPr>
                <a:spcBef>
                  <a:spcPct val="0"/>
                </a:spcBef>
              </a:pPr>
              <a:t>29</a:t>
            </a:fld>
            <a:endParaRPr lang="en-US" altLang="en-US" sz="1300" smtClean="0"/>
          </a:p>
        </p:txBody>
      </p:sp>
    </p:spTree>
    <p:extLst>
      <p:ext uri="{BB962C8B-B14F-4D97-AF65-F5344CB8AC3E}">
        <p14:creationId xmlns:p14="http://schemas.microsoft.com/office/powerpoint/2010/main" val="520649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31</a:t>
            </a:fld>
            <a:endParaRPr lang="en-US"/>
          </a:p>
        </p:txBody>
      </p:sp>
    </p:spTree>
    <p:extLst>
      <p:ext uri="{BB962C8B-B14F-4D97-AF65-F5344CB8AC3E}">
        <p14:creationId xmlns:p14="http://schemas.microsoft.com/office/powerpoint/2010/main" val="1792545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32</a:t>
            </a:fld>
            <a:endParaRPr lang="en-US"/>
          </a:p>
        </p:txBody>
      </p:sp>
    </p:spTree>
    <p:extLst>
      <p:ext uri="{BB962C8B-B14F-4D97-AF65-F5344CB8AC3E}">
        <p14:creationId xmlns:p14="http://schemas.microsoft.com/office/powerpoint/2010/main" val="699363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33</a:t>
            </a:fld>
            <a:endParaRPr lang="en-US"/>
          </a:p>
        </p:txBody>
      </p:sp>
    </p:spTree>
    <p:extLst>
      <p:ext uri="{BB962C8B-B14F-4D97-AF65-F5344CB8AC3E}">
        <p14:creationId xmlns:p14="http://schemas.microsoft.com/office/powerpoint/2010/main" val="109907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9C7C2A-413B-4EEB-9E3F-64DA21BD62E9}" type="slidenum">
              <a:rPr lang="en-US" altLang="en-US" sz="1300" smtClean="0"/>
              <a:pPr>
                <a:spcBef>
                  <a:spcPct val="0"/>
                </a:spcBef>
              </a:pPr>
              <a:t>4</a:t>
            </a:fld>
            <a:endParaRPr lang="en-US" altLang="en-US" sz="1300" smtClean="0"/>
          </a:p>
        </p:txBody>
      </p:sp>
    </p:spTree>
    <p:extLst>
      <p:ext uri="{BB962C8B-B14F-4D97-AF65-F5344CB8AC3E}">
        <p14:creationId xmlns:p14="http://schemas.microsoft.com/office/powerpoint/2010/main" val="121525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http://www.photovolcanica.com/VolcanoInfo/Krakatau/Krakatau.html</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34</a:t>
            </a:fld>
            <a:endParaRPr lang="en-US"/>
          </a:p>
        </p:txBody>
      </p:sp>
    </p:spTree>
    <p:extLst>
      <p:ext uri="{BB962C8B-B14F-4D97-AF65-F5344CB8AC3E}">
        <p14:creationId xmlns:p14="http://schemas.microsoft.com/office/powerpoint/2010/main" val="1852714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http://www.meted.ucar.edu/tsunami/strike/print_sources.htm#page_5.0.0</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35</a:t>
            </a:fld>
            <a:endParaRPr lang="en-US"/>
          </a:p>
        </p:txBody>
      </p:sp>
    </p:spTree>
    <p:extLst>
      <p:ext uri="{BB962C8B-B14F-4D97-AF65-F5344CB8AC3E}">
        <p14:creationId xmlns:p14="http://schemas.microsoft.com/office/powerpoint/2010/main" val="606544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B93E85-0F79-469F-8A55-1F3F5F6E11F2}" type="slidenum">
              <a:rPr lang="en-US" altLang="en-US" sz="1300" smtClean="0"/>
              <a:pPr>
                <a:spcBef>
                  <a:spcPct val="0"/>
                </a:spcBef>
              </a:pPr>
              <a:t>37</a:t>
            </a:fld>
            <a:endParaRPr lang="en-US" altLang="en-US" sz="13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http://www.meted.ucar.edu/tsunami/strike/print_history.htm</a:t>
            </a:r>
          </a:p>
        </p:txBody>
      </p:sp>
    </p:spTree>
    <p:extLst>
      <p:ext uri="{BB962C8B-B14F-4D97-AF65-F5344CB8AC3E}">
        <p14:creationId xmlns:p14="http://schemas.microsoft.com/office/powerpoint/2010/main" val="1988437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B93E85-0F79-469F-8A55-1F3F5F6E11F2}" type="slidenum">
              <a:rPr lang="en-US" altLang="en-US" sz="1300" smtClean="0"/>
              <a:pPr>
                <a:spcBef>
                  <a:spcPct val="0"/>
                </a:spcBef>
              </a:pPr>
              <a:t>40</a:t>
            </a:fld>
            <a:endParaRPr lang="en-US" altLang="en-US" sz="13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https://en.wikipedia.org/wiki/1958_Lituya_Bay_megatsunami</a:t>
            </a:r>
          </a:p>
          <a:p>
            <a:pPr eaLnBrk="1" hangingPunct="1"/>
            <a:r>
              <a:rPr lang="en-US" altLang="en-US" dirty="0" smtClean="0"/>
              <a:t>https://sites.google.com/site/tsunamisoceanographyproject/examples/lituya-bay-alaska-1958</a:t>
            </a:r>
          </a:p>
        </p:txBody>
      </p:sp>
    </p:spTree>
    <p:extLst>
      <p:ext uri="{BB962C8B-B14F-4D97-AF65-F5344CB8AC3E}">
        <p14:creationId xmlns:p14="http://schemas.microsoft.com/office/powerpoint/2010/main" val="1490215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B93E85-0F79-469F-8A55-1F3F5F6E11F2}" type="slidenum">
              <a:rPr lang="en-US" altLang="en-US" sz="1300" smtClean="0"/>
              <a:pPr>
                <a:spcBef>
                  <a:spcPct val="0"/>
                </a:spcBef>
              </a:pPr>
              <a:t>41</a:t>
            </a:fld>
            <a:endParaRPr lang="en-US" altLang="en-US" sz="13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https://www.youtube.com/watch?v=SCn480_TUgY</a:t>
            </a:r>
          </a:p>
        </p:txBody>
      </p:sp>
    </p:spTree>
    <p:extLst>
      <p:ext uri="{BB962C8B-B14F-4D97-AF65-F5344CB8AC3E}">
        <p14:creationId xmlns:p14="http://schemas.microsoft.com/office/powerpoint/2010/main" val="3298645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http://www.meted.ucar.edu/tsunami/strike/media/flash/comet_meteor_ocean.swf</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42</a:t>
            </a:fld>
            <a:endParaRPr lang="en-US"/>
          </a:p>
        </p:txBody>
      </p:sp>
    </p:spTree>
    <p:extLst>
      <p:ext uri="{BB962C8B-B14F-4D97-AF65-F5344CB8AC3E}">
        <p14:creationId xmlns:p14="http://schemas.microsoft.com/office/powerpoint/2010/main" val="1652833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http://www.meted.ucar.edu/tsunami/strike/media/flash/comet_meteor_ocean.swf</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43</a:t>
            </a:fld>
            <a:endParaRPr lang="en-US"/>
          </a:p>
        </p:txBody>
      </p:sp>
    </p:spTree>
    <p:extLst>
      <p:ext uri="{BB962C8B-B14F-4D97-AF65-F5344CB8AC3E}">
        <p14:creationId xmlns:p14="http://schemas.microsoft.com/office/powerpoint/2010/main" val="3443128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http://www.meted.ucar.edu/tsunami/strike/media/flash/comet_meteor_ocean.swf</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44</a:t>
            </a:fld>
            <a:endParaRPr lang="en-US"/>
          </a:p>
        </p:txBody>
      </p:sp>
    </p:spTree>
    <p:extLst>
      <p:ext uri="{BB962C8B-B14F-4D97-AF65-F5344CB8AC3E}">
        <p14:creationId xmlns:p14="http://schemas.microsoft.com/office/powerpoint/2010/main" val="4241377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http://www.meted.ucar.edu/tsunami/strike/media/flash/comet_meteor_ocean.swf</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45</a:t>
            </a:fld>
            <a:endParaRPr lang="en-US"/>
          </a:p>
        </p:txBody>
      </p:sp>
    </p:spTree>
    <p:extLst>
      <p:ext uri="{BB962C8B-B14F-4D97-AF65-F5344CB8AC3E}">
        <p14:creationId xmlns:p14="http://schemas.microsoft.com/office/powerpoint/2010/main" val="2252816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http://www.meted.ucar.edu/tsunami/strike/media/flash/comet_meteor_ocean.swf</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46</a:t>
            </a:fld>
            <a:endParaRPr lang="en-US"/>
          </a:p>
        </p:txBody>
      </p:sp>
    </p:spTree>
    <p:extLst>
      <p:ext uri="{BB962C8B-B14F-4D97-AF65-F5344CB8AC3E}">
        <p14:creationId xmlns:p14="http://schemas.microsoft.com/office/powerpoint/2010/main" val="281088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4BF87-646D-45DC-B9D0-96AFD0748CDC}" type="slidenum">
              <a:rPr lang="en-US" altLang="en-US" sz="1300" smtClean="0"/>
              <a:pPr>
                <a:spcBef>
                  <a:spcPct val="0"/>
                </a:spcBef>
              </a:pPr>
              <a:t>5</a:t>
            </a:fld>
            <a:endParaRPr lang="en-US" altLang="en-US" sz="1300" smtClean="0"/>
          </a:p>
        </p:txBody>
      </p:sp>
    </p:spTree>
    <p:extLst>
      <p:ext uri="{BB962C8B-B14F-4D97-AF65-F5344CB8AC3E}">
        <p14:creationId xmlns:p14="http://schemas.microsoft.com/office/powerpoint/2010/main" val="3687166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4204B9-53BF-448C-9511-1B3DCF0B8BFE}" type="slidenum">
              <a:rPr lang="en-US" altLang="en-US" sz="1300" smtClean="0"/>
              <a:pPr>
                <a:spcBef>
                  <a:spcPct val="0"/>
                </a:spcBef>
              </a:pPr>
              <a:t>48</a:t>
            </a:fld>
            <a:endParaRPr lang="en-US" altLang="en-US" sz="1300" smtClean="0"/>
          </a:p>
        </p:txBody>
      </p:sp>
    </p:spTree>
    <p:extLst>
      <p:ext uri="{BB962C8B-B14F-4D97-AF65-F5344CB8AC3E}">
        <p14:creationId xmlns:p14="http://schemas.microsoft.com/office/powerpoint/2010/main" val="1462139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AF3DE7-8BBB-4AD6-9FBF-A2EC37EAA6A8}" type="slidenum">
              <a:rPr lang="en-US" altLang="en-US" sz="1300" smtClean="0"/>
              <a:pPr>
                <a:spcBef>
                  <a:spcPct val="0"/>
                </a:spcBef>
              </a:pPr>
              <a:t>49</a:t>
            </a:fld>
            <a:endParaRPr lang="en-US" altLang="en-US" sz="1300" smtClean="0"/>
          </a:p>
        </p:txBody>
      </p:sp>
    </p:spTree>
    <p:extLst>
      <p:ext uri="{BB962C8B-B14F-4D97-AF65-F5344CB8AC3E}">
        <p14:creationId xmlns:p14="http://schemas.microsoft.com/office/powerpoint/2010/main" val="1625613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D8C0F7-5C39-48B6-87AD-5F548F3CCC5F}" type="slidenum">
              <a:rPr lang="en-US" altLang="en-US" sz="1300" smtClean="0"/>
              <a:pPr>
                <a:spcBef>
                  <a:spcPct val="0"/>
                </a:spcBef>
              </a:pPr>
              <a:t>50</a:t>
            </a:fld>
            <a:endParaRPr lang="en-US" altLang="en-US" sz="1300" smtClean="0"/>
          </a:p>
        </p:txBody>
      </p:sp>
    </p:spTree>
    <p:extLst>
      <p:ext uri="{BB962C8B-B14F-4D97-AF65-F5344CB8AC3E}">
        <p14:creationId xmlns:p14="http://schemas.microsoft.com/office/powerpoint/2010/main" val="89679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1547CB-72AB-44D0-8BB9-0917D96E1E03}" type="slidenum">
              <a:rPr lang="en-US" altLang="en-US" sz="1300" smtClean="0"/>
              <a:pPr>
                <a:spcBef>
                  <a:spcPct val="0"/>
                </a:spcBef>
              </a:pPr>
              <a:t>51</a:t>
            </a:fld>
            <a:endParaRPr lang="en-US" altLang="en-US" sz="1300" smtClean="0"/>
          </a:p>
        </p:txBody>
      </p:sp>
    </p:spTree>
    <p:extLst>
      <p:ext uri="{BB962C8B-B14F-4D97-AF65-F5344CB8AC3E}">
        <p14:creationId xmlns:p14="http://schemas.microsoft.com/office/powerpoint/2010/main" val="787800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http://www.srh.noaa.gov/srh/jetstream/tsunami/survive.htm</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AF3DE7-8BBB-4AD6-9FBF-A2EC37EAA6A8}" type="slidenum">
              <a:rPr lang="en-US" altLang="en-US" sz="1300" smtClean="0"/>
              <a:pPr>
                <a:spcBef>
                  <a:spcPct val="0"/>
                </a:spcBef>
              </a:pPr>
              <a:t>52</a:t>
            </a:fld>
            <a:endParaRPr lang="en-US" altLang="en-US" sz="1300" smtClean="0"/>
          </a:p>
        </p:txBody>
      </p:sp>
    </p:spTree>
    <p:extLst>
      <p:ext uri="{BB962C8B-B14F-4D97-AF65-F5344CB8AC3E}">
        <p14:creationId xmlns:p14="http://schemas.microsoft.com/office/powerpoint/2010/main" val="3565768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http://www.ready.gov/tsunamis</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AF3DE7-8BBB-4AD6-9FBF-A2EC37EAA6A8}" type="slidenum">
              <a:rPr lang="en-US" altLang="en-US" sz="1300" smtClean="0"/>
              <a:pPr>
                <a:spcBef>
                  <a:spcPct val="0"/>
                </a:spcBef>
              </a:pPr>
              <a:t>53</a:t>
            </a:fld>
            <a:endParaRPr lang="en-US" altLang="en-US" sz="1300" smtClean="0"/>
          </a:p>
        </p:txBody>
      </p:sp>
    </p:spTree>
    <p:extLst>
      <p:ext uri="{BB962C8B-B14F-4D97-AF65-F5344CB8AC3E}">
        <p14:creationId xmlns:p14="http://schemas.microsoft.com/office/powerpoint/2010/main" val="1016880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http://bestgamewallpapers.com/files/bad-day-la/tsunami.jpg</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56</a:t>
            </a:fld>
            <a:endParaRPr lang="en-US"/>
          </a:p>
        </p:txBody>
      </p:sp>
    </p:spTree>
    <p:extLst>
      <p:ext uri="{BB962C8B-B14F-4D97-AF65-F5344CB8AC3E}">
        <p14:creationId xmlns:p14="http://schemas.microsoft.com/office/powerpoint/2010/main" val="331761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D91E5B-012D-455C-8321-8E6B0BC83E43}" type="slidenum">
              <a:rPr lang="en-US" altLang="en-US" sz="1300" smtClean="0"/>
              <a:pPr>
                <a:spcBef>
                  <a:spcPct val="0"/>
                </a:spcBef>
              </a:pPr>
              <a:t>6</a:t>
            </a:fld>
            <a:endParaRPr lang="en-US" altLang="en-US" sz="1300" smtClean="0"/>
          </a:p>
        </p:txBody>
      </p:sp>
    </p:spTree>
    <p:extLst>
      <p:ext uri="{BB962C8B-B14F-4D97-AF65-F5344CB8AC3E}">
        <p14:creationId xmlns:p14="http://schemas.microsoft.com/office/powerpoint/2010/main" val="234895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A4845-CDD9-4622-9371-21F05D6F463E}" type="slidenum">
              <a:rPr lang="en-US" altLang="en-US" sz="1300" smtClean="0"/>
              <a:pPr>
                <a:spcBef>
                  <a:spcPct val="0"/>
                </a:spcBef>
              </a:pPr>
              <a:t>7</a:t>
            </a:fld>
            <a:endParaRPr lang="en-US" altLang="en-US" sz="1300" smtClean="0"/>
          </a:p>
        </p:txBody>
      </p:sp>
    </p:spTree>
    <p:extLst>
      <p:ext uri="{BB962C8B-B14F-4D97-AF65-F5344CB8AC3E}">
        <p14:creationId xmlns:p14="http://schemas.microsoft.com/office/powerpoint/2010/main" val="361086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2F608D-7C01-46FC-9F0A-59022DAE037A}" type="slidenum">
              <a:rPr lang="en-US" altLang="en-US" sz="1300" smtClean="0"/>
              <a:pPr>
                <a:spcBef>
                  <a:spcPct val="0"/>
                </a:spcBef>
              </a:pPr>
              <a:t>8</a:t>
            </a:fld>
            <a:endParaRPr lang="en-US" altLang="en-US" sz="1300" smtClean="0"/>
          </a:p>
        </p:txBody>
      </p:sp>
    </p:spTree>
    <p:extLst>
      <p:ext uri="{BB962C8B-B14F-4D97-AF65-F5344CB8AC3E}">
        <p14:creationId xmlns:p14="http://schemas.microsoft.com/office/powerpoint/2010/main" val="332631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B00B11-B620-4ECF-88FE-B1B3D0875700}" type="slidenum">
              <a:rPr lang="en-US" altLang="en-US" sz="1300" smtClean="0"/>
              <a:pPr>
                <a:spcBef>
                  <a:spcPct val="0"/>
                </a:spcBef>
              </a:pPr>
              <a:t>9</a:t>
            </a:fld>
            <a:endParaRPr lang="en-US" altLang="en-US" sz="13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http://www.srh.noaa.gov/srh/jetstream/tsunami/images/tsu_source_full.jpg</a:t>
            </a:r>
          </a:p>
        </p:txBody>
      </p:sp>
    </p:spTree>
    <p:extLst>
      <p:ext uri="{BB962C8B-B14F-4D97-AF65-F5344CB8AC3E}">
        <p14:creationId xmlns:p14="http://schemas.microsoft.com/office/powerpoint/2010/main" val="143018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http://www.meted.ucar.edu/tsunami/strike/media/graphics/comet_final_map.jpg</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4027681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title="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86E4626-0C24-4261-BE54-082C0986FD04}" type="datetime1">
              <a:rPr lang="en-US" smtClean="0"/>
              <a:t>7/14/2015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609600"/>
            <a:ext cx="19812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609600"/>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674DC18-B1C4-4D4C-AF6D-3C938E98FCED}" type="datetime1">
              <a:rPr lang="en-US" smtClean="0"/>
              <a:t>7/14/2015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5986"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39013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0F09E05-ED71-400F-841F-70FCD0609DB5}" type="datetime1">
              <a:rPr lang="en-US" smtClean="0"/>
              <a:t>7/14/2015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064240" y="6492240"/>
            <a:ext cx="1066802" cy="276228"/>
          </a:xfrm>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0A6113-1846-42A5-A7FF-B683161DC68C}" type="datetime1">
              <a:rPr lang="en-US" smtClean="0"/>
              <a:t>7/14/2015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Content Placeholder 2"/>
          <p:cNvSpPr>
            <a:spLocks noGrp="1"/>
          </p:cNvSpPr>
          <p:nvPr>
            <p:ph sz="half" idx="1"/>
          </p:nvPr>
        </p:nvSpPr>
        <p:spPr>
          <a:xfrm>
            <a:off x="1979613" y="1828800"/>
            <a:ext cx="4419599"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704015" y="1828800"/>
            <a:ext cx="441960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B64023B-E2D7-4C7D-A458-B9AC2FD301F3}" type="datetime1">
              <a:rPr lang="en-US" smtClean="0"/>
              <a:t>7/14/2015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smtClean="0"/>
              <a:t>Click to edit Master title style</a:t>
            </a:r>
            <a:endParaRPr dirty="0"/>
          </a:p>
        </p:txBody>
      </p:sp>
      <p:sp>
        <p:nvSpPr>
          <p:cNvPr id="3" name="Text Placeholder 2"/>
          <p:cNvSpPr>
            <a:spLocks noGrp="1"/>
          </p:cNvSpPr>
          <p:nvPr>
            <p:ph type="body" idx="1"/>
          </p:nvPr>
        </p:nvSpPr>
        <p:spPr>
          <a:xfrm>
            <a:off x="197802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7802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70547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47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E628BD7-D594-4BB7-8837-5F118378A483}" type="datetime1">
              <a:rPr lang="en-US" smtClean="0"/>
              <a:t>7/14/2015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fld id="{3C613C45-FE62-4A9E-B8DA-FFD351E81161}" type="datetime1">
              <a:rPr lang="en-US" smtClean="0"/>
              <a:t>7/14/2015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2" name="Date Placeholder 1"/>
          <p:cNvSpPr>
            <a:spLocks noGrp="1"/>
          </p:cNvSpPr>
          <p:nvPr>
            <p:ph type="dt" sz="half" idx="10"/>
          </p:nvPr>
        </p:nvSpPr>
        <p:spPr/>
        <p:txBody>
          <a:bodyPr/>
          <a:lstStyle/>
          <a:p>
            <a:fld id="{C3E70F57-D347-4B93-8777-0474BDAFBDFC}" type="datetime1">
              <a:rPr lang="en-US" smtClean="0"/>
              <a:t>7/14/2015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7"/>
          </a:xfrm>
        </p:spPr>
        <p:txBody>
          <a:bodyPr anchor="t">
            <a:noAutofit/>
          </a:bodyPr>
          <a:lstStyle>
            <a:lvl1pPr algn="l">
              <a:lnSpc>
                <a:spcPct val="80000"/>
              </a:lnSpc>
              <a:defRPr sz="3600" b="0">
                <a:solidFill>
                  <a:schemeClr val="tx1"/>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6094414" y="588963"/>
            <a:ext cx="5486400"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25243D-B8BE-447C-B588-4C6D9A6FBA07}" type="datetime1">
              <a:rPr lang="en-US" smtClean="0"/>
              <a:t>7/14/2015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6307494" y="805658"/>
            <a:ext cx="5060286"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979613" y="588963"/>
            <a:ext cx="3657600" cy="2840038"/>
          </a:xfrm>
        </p:spPr>
        <p:txBody>
          <a:bodyPr anchor="t">
            <a:normAutofit/>
          </a:bodyPr>
          <a:lstStyle>
            <a:lvl1pPr algn="l">
              <a:lnSpc>
                <a:spcPct val="80000"/>
              </a:lnSpc>
              <a:defRPr sz="3600" b="0" i="0" baseline="0">
                <a:solidFill>
                  <a:schemeClr val="tx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0AFAC-63AC-408B-BE04-7008F38813E3}" type="datetime1">
              <a:rPr lang="en-US" smtClean="0"/>
              <a:t>7/14/2015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Picture 9" descr="Large ocean wave" title="Ocean Wave"/>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C2B9E190-514C-4C2C-90B9-6D952E6D5CBD}" type="datetime1">
              <a:rPr lang="en-US" smtClean="0"/>
              <a:t>7/14/2015</a:t>
            </a:fld>
            <a:endParaRPr/>
          </a:p>
        </p:txBody>
      </p:sp>
      <p:sp>
        <p:nvSpPr>
          <p:cNvPr id="5" name="Footer Placeholder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1064240" y="6492240"/>
            <a:ext cx="1066802"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www.srh.noaa.gov/srh/jetstream/tsunami/twc.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DART-II_05x.swf"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www.meted.ucar.edu/tsunami/strike/media/graphics/noaa_DARTlocationsLEGEND.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pubs.usgs.gov/circ/c118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pubs.usgs.gov/circ/c118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www.srh.noaa.gov/srh/jetstream/tsunami/survive.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pubs.usgs.gov/circ/c118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pubs.usgs.gov/circ/c118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pubs.usgs.gov/circ/c118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www.srh.noaa.gov/srh/jetstream/tsunami/survive.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wcatwc.arh.noaa.gov/web_tsus/19600522/pictures.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srh.noaa.gov/srh/jetstream/tsunami/survive.ht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meted.ucar.edu/tsunami/strike/print_history.ht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srh.noaa.gov/srh/jetstream/tsunami/generation.ht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srh.noaa.gov/srh/jetstream/tsunami/plates.htm" TargetMode="External"/><Relationship Id="rId5" Type="http://schemas.openxmlformats.org/officeDocument/2006/relationships/hyperlink" Target="http://www.srh.noaa.gov/srh/jetstream/ocean/wave_max.htm"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SCn480_TUgY" TargetMode="Externa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hyperlink" Target="http://www.meted.ucar.edu/tsunami/strike/media/flash/pool_waves1.sw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meted.ucar.edu/tsunami/strike/media/flash/comet_meteor_ocean.sw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srh.noaa.gov/srh/jetstream/tsunami/tsunamiready.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hyperlink" Target="http://www.srh.noaa.gov/srh/jetstream/tsunami/ready_guidlines.ht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www.srh.noaa.gov/srh/jetstream/tsunami/tsunamiready.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srh.noaa.gov/srh/jetstream/tsunami/generation.ht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srh.noaa.gov/srh/jetstream/tsunami/tsunamiready.ht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hyperlink" Target="http://www.srh.noaa.gov/srh/jetstream/tsunami/tsunamiready.ht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hyperlink" Target="http://www.srh.noaa.gov/srh/jetstream/tsunami/survive.ht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ready.gov/tsunami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www.srh.noaa.gov/srh/jetstream/tsunami/generation.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srh.noaa.gov/srh/jetstream/tsunami/generation.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www.srh.noaa.gov/srh/jetstream/tsunami/generation.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60" y="19878"/>
            <a:ext cx="102363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p:cNvSpPr>
            <a:spLocks noGrp="1" noChangeArrowheads="1"/>
          </p:cNvSpPr>
          <p:nvPr>
            <p:ph type="ctrTitle" idx="4294967295"/>
          </p:nvPr>
        </p:nvSpPr>
        <p:spPr>
          <a:xfrm>
            <a:off x="6093934" y="1762539"/>
            <a:ext cx="5118174" cy="1447800"/>
          </a:xfrm>
        </p:spPr>
        <p:txBody>
          <a:bodyPr anchor="t">
            <a:normAutofit/>
          </a:bodyPr>
          <a:lstStyle/>
          <a:p>
            <a:pPr algn="ctr" eaLnBrk="1" hangingPunct="1"/>
            <a:r>
              <a:rPr lang="en-US" altLang="en-US" sz="4800" dirty="0" smtClean="0">
                <a:solidFill>
                  <a:schemeClr val="bg2"/>
                </a:solidFill>
              </a:rPr>
              <a:t>Tsunami!</a:t>
            </a:r>
          </a:p>
        </p:txBody>
      </p:sp>
      <p:sp>
        <p:nvSpPr>
          <p:cNvPr id="6150" name="Text Box 5"/>
          <p:cNvSpPr txBox="1">
            <a:spLocks noChangeArrowheads="1"/>
          </p:cNvSpPr>
          <p:nvPr/>
        </p:nvSpPr>
        <p:spPr bwMode="auto">
          <a:xfrm>
            <a:off x="975760" y="39757"/>
            <a:ext cx="71125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200" b="1" dirty="0">
                <a:solidFill>
                  <a:schemeClr val="bg2"/>
                </a:solidFill>
              </a:rPr>
              <a:t>Japanese painter </a:t>
            </a:r>
            <a:r>
              <a:rPr lang="en-US" altLang="en-US" sz="1200" b="1" dirty="0" err="1">
                <a:solidFill>
                  <a:schemeClr val="bg2"/>
                </a:solidFill>
              </a:rPr>
              <a:t>Katsushita</a:t>
            </a:r>
            <a:r>
              <a:rPr lang="en-US" altLang="en-US" sz="1200" b="1" dirty="0">
                <a:solidFill>
                  <a:schemeClr val="bg2"/>
                </a:solidFill>
              </a:rPr>
              <a:t> Hokusai painted the Tsunami wave off Kanagawa in 1829-1833 </a:t>
            </a:r>
          </a:p>
        </p:txBody>
      </p:sp>
    </p:spTree>
    <p:extLst>
      <p:ext uri="{BB962C8B-B14F-4D97-AF65-F5344CB8AC3E}">
        <p14:creationId xmlns:p14="http://schemas.microsoft.com/office/powerpoint/2010/main" val="98665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013F82-EE5E-44EE-A61D-E31C6657F26F}" type="slidenum">
              <a:rPr lang="en-US" smtClean="0"/>
              <a:t>10</a:t>
            </a:fld>
            <a:endParaRPr lang="en-US"/>
          </a:p>
        </p:txBody>
      </p:sp>
      <p:sp>
        <p:nvSpPr>
          <p:cNvPr id="3" name="AutoShape 2" descr="Map showing source locations for fatal tsunamis from 1900 to 2011"/>
          <p:cNvSpPr>
            <a:spLocks noChangeAspect="1" noChangeArrowheads="1"/>
          </p:cNvSpPr>
          <p:nvPr/>
        </p:nvSpPr>
        <p:spPr bwMode="auto">
          <a:xfrm>
            <a:off x="155575" y="-1638300"/>
            <a:ext cx="6096000" cy="341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0" y="0"/>
            <a:ext cx="12225965" cy="6858000"/>
          </a:xfrm>
          <a:prstGeom prst="rect">
            <a:avLst/>
          </a:prstGeom>
        </p:spPr>
      </p:pic>
    </p:spTree>
    <p:extLst>
      <p:ext uri="{BB962C8B-B14F-4D97-AF65-F5344CB8AC3E}">
        <p14:creationId xmlns:p14="http://schemas.microsoft.com/office/powerpoint/2010/main" val="9193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D5F2FF"/>
        </a:solidFill>
        <a:effectLst/>
      </p:bgPr>
    </p:bg>
    <p:spTree>
      <p:nvGrpSpPr>
        <p:cNvPr id="1" name=""/>
        <p:cNvGrpSpPr/>
        <p:nvPr/>
      </p:nvGrpSpPr>
      <p:grpSpPr>
        <a:xfrm>
          <a:off x="0" y="0"/>
          <a:ext cx="0" cy="0"/>
          <a:chOff x="0" y="0"/>
          <a:chExt cx="0" cy="0"/>
        </a:xfrm>
      </p:grpSpPr>
      <p:pic>
        <p:nvPicPr>
          <p:cNvPr id="573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194"/>
          <a:stretch/>
        </p:blipFill>
        <p:spPr bwMode="auto">
          <a:xfrm>
            <a:off x="8386" y="1143000"/>
            <a:ext cx="1218043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a:spLocks noGrp="1"/>
          </p:cNvSpPr>
          <p:nvPr>
            <p:ph type="title"/>
          </p:nvPr>
        </p:nvSpPr>
        <p:spPr/>
        <p:txBody>
          <a:bodyPr/>
          <a:lstStyle/>
          <a:p>
            <a:r>
              <a:rPr lang="en-US" altLang="en-US" dirty="0" smtClean="0">
                <a:solidFill>
                  <a:schemeClr val="bg2"/>
                </a:solidFill>
              </a:rPr>
              <a:t>Tsunami Warning Centers</a:t>
            </a:r>
          </a:p>
        </p:txBody>
      </p:sp>
      <p:sp>
        <p:nvSpPr>
          <p:cNvPr id="57348"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solidFill>
                  <a:schemeClr val="bg2"/>
                </a:solidFill>
              </a:rPr>
              <a:t>Sources</a:t>
            </a:r>
            <a:r>
              <a:rPr lang="en-US" altLang="en-US" sz="1400" dirty="0"/>
              <a:t>:  </a:t>
            </a:r>
            <a:r>
              <a:rPr lang="en-US" altLang="en-US" sz="1400" dirty="0">
                <a:hlinkClick r:id="rId4"/>
              </a:rPr>
              <a:t>1</a:t>
            </a:r>
            <a:endParaRPr lang="en-US" altLang="en-US" sz="1400" dirty="0"/>
          </a:p>
        </p:txBody>
      </p:sp>
      <p:sp>
        <p:nvSpPr>
          <p:cNvPr id="2" name="Slide Number Placeholder 1"/>
          <p:cNvSpPr>
            <a:spLocks noGrp="1"/>
          </p:cNvSpPr>
          <p:nvPr>
            <p:ph type="sldNum" sz="quarter" idx="12"/>
          </p:nvPr>
        </p:nvSpPr>
        <p:spPr/>
        <p:txBody>
          <a:bodyPr/>
          <a:lstStyle/>
          <a:p>
            <a:fld id="{2A013F82-EE5E-44EE-A61D-E31C6657F26F}" type="slidenum">
              <a:rPr lang="en-US" smtClean="0"/>
              <a:t>11</a:t>
            </a:fld>
            <a:endParaRPr lang="en-US"/>
          </a:p>
        </p:txBody>
      </p:sp>
    </p:spTree>
    <p:extLst>
      <p:ext uri="{BB962C8B-B14F-4D97-AF65-F5344CB8AC3E}">
        <p14:creationId xmlns:p14="http://schemas.microsoft.com/office/powerpoint/2010/main" val="187414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078037" y="3671888"/>
            <a:ext cx="3886200" cy="1143000"/>
          </a:xfrm>
        </p:spPr>
        <p:txBody>
          <a:bodyPr>
            <a:normAutofit fontScale="90000"/>
          </a:bodyPr>
          <a:lstStyle/>
          <a:p>
            <a:pPr algn="ctr" eaLnBrk="1" hangingPunct="1"/>
            <a:r>
              <a:rPr lang="en-US" altLang="en-US" smtClean="0"/>
              <a:t>NOAA</a:t>
            </a:r>
            <a:br>
              <a:rPr lang="en-US" altLang="en-US" smtClean="0"/>
            </a:br>
            <a:r>
              <a:rPr lang="en-US" altLang="en-US" smtClean="0"/>
              <a:t>Pacific Tsunami Warning Center </a:t>
            </a:r>
          </a:p>
        </p:txBody>
      </p:sp>
      <p:pic>
        <p:nvPicPr>
          <p:cNvPr id="59395" name="Picture 3" desc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61420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FG06_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2817814"/>
            <a:ext cx="45720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1 4"/>
          <p:cNvSpPr/>
          <p:nvPr/>
        </p:nvSpPr>
        <p:spPr>
          <a:xfrm>
            <a:off x="7608887" y="627063"/>
            <a:ext cx="2757488" cy="1079500"/>
          </a:xfrm>
          <a:prstGeom prst="borderCallout1">
            <a:avLst>
              <a:gd name="adj1" fmla="val 18750"/>
              <a:gd name="adj2" fmla="val -8333"/>
              <a:gd name="adj3" fmla="val 18829"/>
              <a:gd name="adj4" fmla="val -61105"/>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B0F0"/>
                </a:solidFill>
                <a:hlinkClick r:id="rId5" action="ppaction://hlinkfile"/>
              </a:rPr>
              <a:t>Dart Mooring System</a:t>
            </a:r>
            <a:endParaRPr lang="en-US" dirty="0">
              <a:solidFill>
                <a:srgbClr val="00B0F0"/>
              </a:solidFill>
            </a:endParaRPr>
          </a:p>
        </p:txBody>
      </p:sp>
      <p:sp>
        <p:nvSpPr>
          <p:cNvPr id="2" name="Slide Number Placeholder 1"/>
          <p:cNvSpPr>
            <a:spLocks noGrp="1"/>
          </p:cNvSpPr>
          <p:nvPr>
            <p:ph type="sldNum" sz="quarter" idx="12"/>
          </p:nvPr>
        </p:nvSpPr>
        <p:spPr/>
        <p:txBody>
          <a:bodyPr/>
          <a:lstStyle/>
          <a:p>
            <a:fld id="{2A013F82-EE5E-44EE-A61D-E31C6657F26F}" type="slidenum">
              <a:rPr lang="en-US" smtClean="0"/>
              <a:t>12</a:t>
            </a:fld>
            <a:endParaRPr lang="en-US"/>
          </a:p>
        </p:txBody>
      </p:sp>
    </p:spTree>
    <p:extLst>
      <p:ext uri="{BB962C8B-B14F-4D97-AF65-F5344CB8AC3E}">
        <p14:creationId xmlns:p14="http://schemas.microsoft.com/office/powerpoint/2010/main" val="170453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7212" y="939800"/>
            <a:ext cx="9753600" cy="5689600"/>
          </a:xfrm>
          <a:prstGeom prst="rect">
            <a:avLst/>
          </a:prstGeom>
        </p:spPr>
      </p:pic>
      <p:sp>
        <p:nvSpPr>
          <p:cNvPr id="61442" name="Title 1"/>
          <p:cNvSpPr>
            <a:spLocks noGrp="1"/>
          </p:cNvSpPr>
          <p:nvPr>
            <p:ph type="title"/>
          </p:nvPr>
        </p:nvSpPr>
        <p:spPr/>
        <p:txBody>
          <a:bodyPr/>
          <a:lstStyle/>
          <a:p>
            <a:r>
              <a:rPr lang="en-US" altLang="en-US" dirty="0" smtClean="0"/>
              <a:t>DART buoys</a:t>
            </a:r>
          </a:p>
        </p:txBody>
      </p:sp>
      <p:sp>
        <p:nvSpPr>
          <p:cNvPr id="61444" name="Text Box 4"/>
          <p:cNvSpPr txBox="1">
            <a:spLocks noChangeArrowheads="1"/>
          </p:cNvSpPr>
          <p:nvPr/>
        </p:nvSpPr>
        <p:spPr bwMode="auto">
          <a:xfrm>
            <a:off x="1963737" y="62484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solidFill>
                  <a:schemeClr val="bg2"/>
                </a:solidFill>
              </a:rPr>
              <a:t>Sources</a:t>
            </a:r>
            <a:r>
              <a:rPr lang="en-US" altLang="en-US" sz="1400" dirty="0"/>
              <a:t>:  </a:t>
            </a:r>
            <a:r>
              <a:rPr lang="en-US" altLang="en-US" sz="1400" dirty="0">
                <a:hlinkClick r:id="rId4"/>
              </a:rPr>
              <a:t>1</a:t>
            </a:r>
            <a:endParaRPr lang="en-US" altLang="en-US" sz="1400" dirty="0"/>
          </a:p>
        </p:txBody>
      </p:sp>
      <p:sp>
        <p:nvSpPr>
          <p:cNvPr id="2" name="Slide Number Placeholder 1"/>
          <p:cNvSpPr>
            <a:spLocks noGrp="1"/>
          </p:cNvSpPr>
          <p:nvPr>
            <p:ph type="sldNum" sz="quarter" idx="12"/>
          </p:nvPr>
        </p:nvSpPr>
        <p:spPr/>
        <p:txBody>
          <a:bodyPr/>
          <a:lstStyle/>
          <a:p>
            <a:fld id="{2A013F82-EE5E-44EE-A61D-E31C6657F26F}" type="slidenum">
              <a:rPr lang="en-US" smtClean="0"/>
              <a:t>13</a:t>
            </a:fld>
            <a:endParaRPr lang="en-US"/>
          </a:p>
        </p:txBody>
      </p:sp>
    </p:spTree>
    <p:extLst>
      <p:ext uri="{BB962C8B-B14F-4D97-AF65-F5344CB8AC3E}">
        <p14:creationId xmlns:p14="http://schemas.microsoft.com/office/powerpoint/2010/main" val="423326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800" dirty="0" smtClean="0">
                <a:solidFill>
                  <a:schemeClr val="tx1"/>
                </a:solidFill>
                <a:latin typeface="+mj-lt"/>
              </a:rPr>
              <a:t>Assessing the risk:</a:t>
            </a:r>
          </a:p>
        </p:txBody>
      </p:sp>
      <p:sp>
        <p:nvSpPr>
          <p:cNvPr id="7" name="Text Placeholder 6"/>
          <p:cNvSpPr>
            <a:spLocks noGrp="1"/>
          </p:cNvSpPr>
          <p:nvPr>
            <p:ph type="body" idx="1"/>
          </p:nvPr>
        </p:nvSpPr>
        <p:spPr/>
        <p:txBody>
          <a:bodyPr/>
          <a:lstStyle/>
          <a:p>
            <a:r>
              <a:rPr lang="en-US" smtClean="0"/>
              <a:t>What are the major causes of damage, destruction, death associated with this disaster?</a:t>
            </a:r>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pPr/>
              <a:t>14</a:t>
            </a:fld>
            <a:endParaRPr lang="en-US"/>
          </a:p>
        </p:txBody>
      </p:sp>
    </p:spTree>
    <p:extLst>
      <p:ext uri="{BB962C8B-B14F-4D97-AF65-F5344CB8AC3E}">
        <p14:creationId xmlns:p14="http://schemas.microsoft.com/office/powerpoint/2010/main" val="337397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risk</a:t>
            </a:r>
            <a:r>
              <a:rPr lang="en-US" dirty="0" smtClean="0"/>
              <a:t>:</a:t>
            </a:r>
            <a:br>
              <a:rPr lang="en-US" dirty="0" smtClean="0"/>
            </a:br>
            <a:r>
              <a:rPr lang="en-US" dirty="0" smtClean="0"/>
              <a:t>Earthquake generated tsunami</a:t>
            </a:r>
            <a:endParaRPr lang="en-US" dirty="0"/>
          </a:p>
        </p:txBody>
      </p:sp>
      <p:sp>
        <p:nvSpPr>
          <p:cNvPr id="5" name="Text Placeholder 4"/>
          <p:cNvSpPr>
            <a:spLocks noGrp="1"/>
          </p:cNvSpPr>
          <p:nvPr>
            <p:ph type="body" idx="1"/>
          </p:nvPr>
        </p:nvSpPr>
        <p:spPr/>
        <p:txBody>
          <a:bodyPr/>
          <a:lstStyle/>
          <a:p>
            <a:r>
              <a:rPr lang="en-US" dirty="0" smtClean="0"/>
              <a:t>Near epicenter</a:t>
            </a:r>
            <a:endParaRPr lang="en-US" dirty="0"/>
          </a:p>
        </p:txBody>
      </p:sp>
      <p:sp>
        <p:nvSpPr>
          <p:cNvPr id="6" name="Content Placeholder 5"/>
          <p:cNvSpPr>
            <a:spLocks noGrp="1"/>
          </p:cNvSpPr>
          <p:nvPr>
            <p:ph sz="half" idx="2"/>
          </p:nvPr>
        </p:nvSpPr>
        <p:spPr/>
        <p:txBody>
          <a:bodyPr>
            <a:noAutofit/>
          </a:bodyPr>
          <a:lstStyle/>
          <a:p>
            <a:pPr>
              <a:spcBef>
                <a:spcPts val="600"/>
              </a:spcBef>
            </a:pPr>
            <a:r>
              <a:rPr lang="en-US" dirty="0"/>
              <a:t>A strong earthquake lasting 20 seconds or more near the coast.</a:t>
            </a:r>
          </a:p>
          <a:p>
            <a:pPr>
              <a:spcBef>
                <a:spcPts val="600"/>
              </a:spcBef>
            </a:pPr>
            <a:r>
              <a:rPr lang="en-US" dirty="0"/>
              <a:t>First warning sign is the drawback of water</a:t>
            </a:r>
          </a:p>
          <a:p>
            <a:pPr lvl="1"/>
            <a:r>
              <a:rPr lang="en-US" dirty="0" smtClean="0"/>
              <a:t>Less than 20 minutes before the tsunami waves arrive</a:t>
            </a:r>
            <a:endParaRPr lang="en-US" dirty="0"/>
          </a:p>
          <a:p>
            <a:pPr lvl="1"/>
            <a:r>
              <a:rPr lang="en-US" dirty="0" smtClean="0"/>
              <a:t>Arrives </a:t>
            </a:r>
            <a:r>
              <a:rPr lang="en-US" dirty="0"/>
              <a:t>as a series of waves</a:t>
            </a:r>
          </a:p>
          <a:p>
            <a:pPr lvl="1"/>
            <a:r>
              <a:rPr lang="en-US" dirty="0" smtClean="0"/>
              <a:t>Rises </a:t>
            </a:r>
            <a:r>
              <a:rPr lang="en-US" dirty="0"/>
              <a:t>to maximum height as they rush into shallow water</a:t>
            </a:r>
          </a:p>
          <a:p>
            <a:pPr lvl="1"/>
            <a:r>
              <a:rPr lang="en-US" dirty="0" smtClean="0"/>
              <a:t>Floods flat coastal areas</a:t>
            </a:r>
            <a:endParaRPr lang="en-US" dirty="0"/>
          </a:p>
        </p:txBody>
      </p:sp>
      <p:sp>
        <p:nvSpPr>
          <p:cNvPr id="7" name="Text Placeholder 6"/>
          <p:cNvSpPr>
            <a:spLocks noGrp="1"/>
          </p:cNvSpPr>
          <p:nvPr>
            <p:ph type="body" sz="quarter" idx="3"/>
          </p:nvPr>
        </p:nvSpPr>
        <p:spPr/>
        <p:txBody>
          <a:bodyPr/>
          <a:lstStyle/>
          <a:p>
            <a:r>
              <a:rPr lang="en-US" dirty="0" smtClean="0"/>
              <a:t>Distal epicenter</a:t>
            </a:r>
            <a:endParaRPr lang="en-US" dirty="0"/>
          </a:p>
        </p:txBody>
      </p:sp>
      <p:sp>
        <p:nvSpPr>
          <p:cNvPr id="8" name="Content Placeholder 7"/>
          <p:cNvSpPr>
            <a:spLocks noGrp="1"/>
          </p:cNvSpPr>
          <p:nvPr>
            <p:ph sz="quarter" idx="4"/>
          </p:nvPr>
        </p:nvSpPr>
        <p:spPr>
          <a:xfrm>
            <a:off x="6705472" y="2743200"/>
            <a:ext cx="5180140" cy="3505200"/>
          </a:xfrm>
        </p:spPr>
        <p:txBody>
          <a:bodyPr>
            <a:noAutofit/>
          </a:bodyPr>
          <a:lstStyle/>
          <a:p>
            <a:pPr>
              <a:spcBef>
                <a:spcPts val="600"/>
              </a:spcBef>
            </a:pPr>
            <a:r>
              <a:rPr lang="en-US" dirty="0" smtClean="0"/>
              <a:t>Earthquake is too far away to be felt</a:t>
            </a:r>
          </a:p>
          <a:p>
            <a:pPr>
              <a:spcBef>
                <a:spcPts val="600"/>
              </a:spcBef>
            </a:pPr>
            <a:r>
              <a:rPr lang="en-US" dirty="0" smtClean="0"/>
              <a:t>Notification from tsunami warning center</a:t>
            </a:r>
          </a:p>
          <a:p>
            <a:pPr marL="223838" lvl="1" indent="-223838"/>
            <a:r>
              <a:rPr lang="en-US" sz="2000" dirty="0"/>
              <a:t>First warning sign is the drawback of water</a:t>
            </a:r>
          </a:p>
          <a:p>
            <a:pPr lvl="1"/>
            <a:r>
              <a:rPr lang="en-US" dirty="0" smtClean="0"/>
              <a:t>Travel </a:t>
            </a:r>
            <a:r>
              <a:rPr lang="en-US" dirty="0"/>
              <a:t>435 mph across the Pacific ocean </a:t>
            </a:r>
            <a:r>
              <a:rPr lang="en-US" dirty="0" smtClean="0"/>
              <a:t>basin</a:t>
            </a:r>
          </a:p>
          <a:p>
            <a:pPr lvl="1"/>
            <a:r>
              <a:rPr lang="en-US" dirty="0"/>
              <a:t>Arrives as a series of waves</a:t>
            </a:r>
          </a:p>
          <a:p>
            <a:pPr lvl="1"/>
            <a:r>
              <a:rPr lang="en-US" dirty="0"/>
              <a:t>Rises to maximum height as they rush into shallow water</a:t>
            </a:r>
          </a:p>
          <a:p>
            <a:pPr lvl="1"/>
            <a:r>
              <a:rPr lang="en-US" dirty="0"/>
              <a:t>Floods flat coastal areas</a:t>
            </a:r>
          </a:p>
          <a:p>
            <a:pPr>
              <a:spcBef>
                <a:spcPts val="600"/>
              </a:spcBef>
            </a:pP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15</a:t>
            </a:fld>
            <a:endParaRPr lang="en-US"/>
          </a:p>
        </p:txBody>
      </p:sp>
    </p:spTree>
    <p:extLst>
      <p:ext uri="{BB962C8B-B14F-4D97-AF65-F5344CB8AC3E}">
        <p14:creationId xmlns:p14="http://schemas.microsoft.com/office/powerpoint/2010/main" val="424471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smtClean="0"/>
              <a:t>May 22, 1960 “Chilean tsunami”</a:t>
            </a:r>
          </a:p>
        </p:txBody>
      </p:sp>
      <p:sp>
        <p:nvSpPr>
          <p:cNvPr id="77827" name="Rectangle 3"/>
          <p:cNvSpPr>
            <a:spLocks noGrp="1" noChangeArrowheads="1"/>
          </p:cNvSpPr>
          <p:nvPr>
            <p:ph type="body" idx="1"/>
          </p:nvPr>
        </p:nvSpPr>
        <p:spPr>
          <a:xfrm>
            <a:off x="1979612" y="1600201"/>
            <a:ext cx="5257800" cy="4530725"/>
          </a:xfrm>
        </p:spPr>
        <p:txBody>
          <a:bodyPr/>
          <a:lstStyle/>
          <a:p>
            <a:pPr eaLnBrk="1" hangingPunct="1"/>
            <a:r>
              <a:rPr lang="en-US" altLang="en-US" smtClean="0"/>
              <a:t>Result of the largest earthquake ever recorded:  9.5 M</a:t>
            </a:r>
          </a:p>
          <a:p>
            <a:pPr eaLnBrk="1" hangingPunct="1"/>
            <a:r>
              <a:rPr lang="en-US" altLang="en-US" smtClean="0"/>
              <a:t>2000 deaths</a:t>
            </a:r>
          </a:p>
          <a:p>
            <a:pPr eaLnBrk="1" hangingPunct="1"/>
            <a:r>
              <a:rPr lang="en-US" altLang="en-US" smtClean="0"/>
              <a:t>$550 million in damages (1960 USD)</a:t>
            </a:r>
          </a:p>
        </p:txBody>
      </p:sp>
      <p:sp>
        <p:nvSpPr>
          <p:cNvPr id="77828" name="Text Box 4"/>
          <p:cNvSpPr txBox="1">
            <a:spLocks noChangeArrowheads="1"/>
          </p:cNvSpPr>
          <p:nvPr/>
        </p:nvSpPr>
        <p:spPr bwMode="auto">
          <a:xfrm>
            <a:off x="1963737" y="6477000"/>
            <a:ext cx="1081088" cy="304800"/>
          </a:xfrm>
          <a:prstGeom prst="rect">
            <a:avLst/>
          </a:prstGeom>
          <a:noFill/>
          <a:ln>
            <a:noFill/>
          </a:ln>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77830" name="Picture 5"/>
          <p:cNvPicPr>
            <a:picLocks noChangeAspect="1" noChangeArrowheads="1"/>
          </p:cNvPicPr>
          <p:nvPr/>
        </p:nvPicPr>
        <p:blipFill>
          <a:blip r:embed="rId4">
            <a:extLst>
              <a:ext uri="{28A0092B-C50C-407E-A947-70E740481C1C}">
                <a14:useLocalDpi xmlns:a14="http://schemas.microsoft.com/office/drawing/2010/main" val="0"/>
              </a:ext>
            </a:extLst>
          </a:blip>
          <a:srcRect r="37585"/>
          <a:stretch>
            <a:fillRect/>
          </a:stretch>
        </p:blipFill>
        <p:spPr bwMode="auto">
          <a:xfrm>
            <a:off x="7381428" y="1676400"/>
            <a:ext cx="4580384"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16</a:t>
            </a:fld>
            <a:endParaRPr lang="en-US"/>
          </a:p>
        </p:txBody>
      </p:sp>
    </p:spTree>
    <p:extLst>
      <p:ext uri="{BB962C8B-B14F-4D97-AF65-F5344CB8AC3E}">
        <p14:creationId xmlns:p14="http://schemas.microsoft.com/office/powerpoint/2010/main" val="1950769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12" y="0"/>
            <a:ext cx="94251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227012" y="64008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17</a:t>
            </a:fld>
            <a:endParaRPr lang="en-US"/>
          </a:p>
        </p:txBody>
      </p:sp>
    </p:spTree>
    <p:extLst>
      <p:ext uri="{BB962C8B-B14F-4D97-AF65-F5344CB8AC3E}">
        <p14:creationId xmlns:p14="http://schemas.microsoft.com/office/powerpoint/2010/main" val="274219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141" y="0"/>
            <a:ext cx="11181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5"/>
          <p:cNvSpPr txBox="1">
            <a:spLocks noChangeArrowheads="1"/>
          </p:cNvSpPr>
          <p:nvPr/>
        </p:nvSpPr>
        <p:spPr bwMode="auto">
          <a:xfrm>
            <a:off x="1963737" y="6477000"/>
            <a:ext cx="1081088" cy="304800"/>
          </a:xfrm>
          <a:prstGeom prst="rect">
            <a:avLst/>
          </a:prstGeom>
          <a:noFill/>
          <a:ln>
            <a:noFill/>
          </a:ln>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Sources:  </a:t>
            </a:r>
            <a:r>
              <a:rPr lang="en-US" altLang="en-US" sz="1400" dirty="0">
                <a:hlinkClick r:id="rId4"/>
              </a:rPr>
              <a:t>1</a:t>
            </a:r>
            <a:endParaRPr lang="en-US" altLang="en-US" sz="1400" dirty="0"/>
          </a:p>
        </p:txBody>
      </p:sp>
      <p:sp>
        <p:nvSpPr>
          <p:cNvPr id="81925" name="Text Box 5"/>
          <p:cNvSpPr txBox="1">
            <a:spLocks noChangeArrowheads="1"/>
          </p:cNvSpPr>
          <p:nvPr/>
        </p:nvSpPr>
        <p:spPr bwMode="auto">
          <a:xfrm>
            <a:off x="3458087" y="5950803"/>
            <a:ext cx="8696325" cy="830997"/>
          </a:xfrm>
          <a:prstGeom prst="rect">
            <a:avLst/>
          </a:prstGeom>
          <a:solidFill>
            <a:srgbClr val="B8B8B8"/>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chemeClr val="bg2"/>
                </a:solidFill>
              </a:rPr>
              <a:t>Many houses in </a:t>
            </a:r>
            <a:r>
              <a:rPr lang="en-US" altLang="en-US" sz="1600" dirty="0" err="1">
                <a:solidFill>
                  <a:schemeClr val="bg2"/>
                </a:solidFill>
              </a:rPr>
              <a:t>Maullín</a:t>
            </a:r>
            <a:r>
              <a:rPr lang="en-US" altLang="en-US" sz="1600" dirty="0">
                <a:solidFill>
                  <a:schemeClr val="bg2"/>
                </a:solidFill>
              </a:rPr>
              <a:t>, Chile, withstood the magnitude 9.5 Chile earthquake of May 22, 1960. The tsunami generated by the quake caused most of the damage shown in this photo, taken between May 23 and June 3, 1960.</a:t>
            </a:r>
          </a:p>
        </p:txBody>
      </p:sp>
      <p:sp>
        <p:nvSpPr>
          <p:cNvPr id="81922" name="Title 1"/>
          <p:cNvSpPr>
            <a:spLocks noGrp="1"/>
          </p:cNvSpPr>
          <p:nvPr>
            <p:ph type="title"/>
          </p:nvPr>
        </p:nvSpPr>
        <p:spPr/>
        <p:txBody>
          <a:bodyPr/>
          <a:lstStyle/>
          <a:p>
            <a:pPr algn="r"/>
            <a:r>
              <a:rPr lang="en-US" altLang="en-US" dirty="0" err="1" smtClean="0">
                <a:solidFill>
                  <a:schemeClr val="bg2"/>
                </a:solidFill>
              </a:rPr>
              <a:t>Maullín</a:t>
            </a:r>
            <a:r>
              <a:rPr lang="en-US" altLang="en-US" dirty="0" smtClean="0">
                <a:solidFill>
                  <a:schemeClr val="bg2"/>
                </a:solidFill>
              </a:rPr>
              <a:t>, Chile - 1960</a:t>
            </a:r>
          </a:p>
        </p:txBody>
      </p:sp>
      <p:sp>
        <p:nvSpPr>
          <p:cNvPr id="2" name="Slide Number Placeholder 1"/>
          <p:cNvSpPr>
            <a:spLocks noGrp="1"/>
          </p:cNvSpPr>
          <p:nvPr>
            <p:ph type="sldNum" sz="quarter" idx="12"/>
          </p:nvPr>
        </p:nvSpPr>
        <p:spPr/>
        <p:txBody>
          <a:bodyPr/>
          <a:lstStyle/>
          <a:p>
            <a:fld id="{2A013F82-EE5E-44EE-A61D-E31C6657F26F}" type="slidenum">
              <a:rPr lang="en-US" smtClean="0"/>
              <a:t>18</a:t>
            </a:fld>
            <a:endParaRPr lang="en-US"/>
          </a:p>
        </p:txBody>
      </p:sp>
    </p:spTree>
    <p:extLst>
      <p:ext uri="{BB962C8B-B14F-4D97-AF65-F5344CB8AC3E}">
        <p14:creationId xmlns:p14="http://schemas.microsoft.com/office/powerpoint/2010/main" val="404406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2" y="0"/>
            <a:ext cx="10056813" cy="68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83973" name="Text Box 5"/>
          <p:cNvSpPr txBox="1">
            <a:spLocks noChangeArrowheads="1"/>
          </p:cNvSpPr>
          <p:nvPr/>
        </p:nvSpPr>
        <p:spPr bwMode="auto">
          <a:xfrm>
            <a:off x="1065212" y="5373689"/>
            <a:ext cx="9982199" cy="1077218"/>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chemeClr val="bg2"/>
                </a:solidFill>
              </a:rPr>
              <a:t>Though a mile from the sea, most of </a:t>
            </a:r>
            <a:r>
              <a:rPr lang="en-US" altLang="en-US" sz="1600" dirty="0" err="1">
                <a:solidFill>
                  <a:schemeClr val="bg2"/>
                </a:solidFill>
              </a:rPr>
              <a:t>Queule</a:t>
            </a:r>
            <a:r>
              <a:rPr lang="en-US" altLang="en-US" sz="1600" dirty="0">
                <a:solidFill>
                  <a:schemeClr val="bg2"/>
                </a:solidFill>
              </a:rPr>
              <a:t>, Chile, was overrun and washed away by the tsunami that followed the 1960 Chile earthquake. From the height of debris tangled in the branches of trees that remained standing after the 1960 tsunami, Wolfgang </a:t>
            </a:r>
            <a:r>
              <a:rPr lang="en-US" altLang="en-US" sz="1600" dirty="0" err="1">
                <a:solidFill>
                  <a:schemeClr val="bg2"/>
                </a:solidFill>
              </a:rPr>
              <a:t>Weischet</a:t>
            </a:r>
            <a:r>
              <a:rPr lang="en-US" altLang="en-US" sz="1600" dirty="0">
                <a:solidFill>
                  <a:schemeClr val="bg2"/>
                </a:solidFill>
              </a:rPr>
              <a:t>, then a geographer at the Universidad Austral de Chile in nearby Valdivia, estimated that water from the tsunami was as much as 13 feet deep in </a:t>
            </a:r>
            <a:r>
              <a:rPr lang="en-US" altLang="en-US" sz="1600" dirty="0" err="1">
                <a:solidFill>
                  <a:schemeClr val="bg2"/>
                </a:solidFill>
              </a:rPr>
              <a:t>Queule</a:t>
            </a:r>
            <a:r>
              <a:rPr lang="en-US" altLang="en-US" sz="1600" dirty="0">
                <a:solidFill>
                  <a:schemeClr val="bg2"/>
                </a:solidFill>
              </a:rPr>
              <a:t>. </a:t>
            </a:r>
          </a:p>
        </p:txBody>
      </p:sp>
      <p:sp>
        <p:nvSpPr>
          <p:cNvPr id="2" name="Slide Number Placeholder 1"/>
          <p:cNvSpPr>
            <a:spLocks noGrp="1"/>
          </p:cNvSpPr>
          <p:nvPr>
            <p:ph type="sldNum" sz="quarter" idx="12"/>
          </p:nvPr>
        </p:nvSpPr>
        <p:spPr/>
        <p:txBody>
          <a:bodyPr/>
          <a:lstStyle/>
          <a:p>
            <a:fld id="{2A013F82-EE5E-44EE-A61D-E31C6657F26F}" type="slidenum">
              <a:rPr lang="en-US" smtClean="0"/>
              <a:t>19</a:t>
            </a:fld>
            <a:endParaRPr lang="en-US"/>
          </a:p>
        </p:txBody>
      </p:sp>
    </p:spTree>
    <p:extLst>
      <p:ext uri="{BB962C8B-B14F-4D97-AF65-F5344CB8AC3E}">
        <p14:creationId xmlns:p14="http://schemas.microsoft.com/office/powerpoint/2010/main" val="28954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 </a:t>
            </a:r>
          </a:p>
        </p:txBody>
      </p:sp>
      <p:sp>
        <p:nvSpPr>
          <p:cNvPr id="3" name="Text Placeholder 2"/>
          <p:cNvSpPr>
            <a:spLocks noGrp="1"/>
          </p:cNvSpPr>
          <p:nvPr>
            <p:ph type="body" idx="1"/>
          </p:nvPr>
        </p:nvSpPr>
        <p:spPr/>
        <p:txBody>
          <a:bodyPr/>
          <a:lstStyle/>
          <a:p>
            <a:r>
              <a:rPr lang="en-US" dirty="0"/>
              <a:t>How common is this disaster and where does this disaster normally occur?</a:t>
            </a:r>
          </a:p>
        </p:txBody>
      </p:sp>
      <p:sp>
        <p:nvSpPr>
          <p:cNvPr id="4" name="Slide Number Placeholder 3"/>
          <p:cNvSpPr>
            <a:spLocks noGrp="1"/>
          </p:cNvSpPr>
          <p:nvPr>
            <p:ph type="sldNum" sz="quarter" idx="12"/>
          </p:nvPr>
        </p:nvSpPr>
        <p:spPr/>
        <p:txBody>
          <a:bodyPr/>
          <a:lstStyle/>
          <a:p>
            <a:fld id="{2A013F82-EE5E-44EE-A61D-E31C6657F26F}" type="slidenum">
              <a:rPr lang="en-US" smtClean="0"/>
              <a:t>2</a:t>
            </a:fld>
            <a:endParaRPr lang="en-US"/>
          </a:p>
        </p:txBody>
      </p:sp>
    </p:spTree>
    <p:extLst>
      <p:ext uri="{BB962C8B-B14F-4D97-AF65-F5344CB8AC3E}">
        <p14:creationId xmlns:p14="http://schemas.microsoft.com/office/powerpoint/2010/main" val="222646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2" y="0"/>
            <a:ext cx="10056548" cy="684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7" name="Text Box 5"/>
          <p:cNvSpPr txBox="1">
            <a:spLocks noChangeArrowheads="1"/>
          </p:cNvSpPr>
          <p:nvPr/>
        </p:nvSpPr>
        <p:spPr bwMode="auto">
          <a:xfrm>
            <a:off x="1065212" y="5373689"/>
            <a:ext cx="9982199" cy="1077218"/>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chemeClr val="bg2"/>
                </a:solidFill>
              </a:rPr>
              <a:t>Though a mile from the sea, most of </a:t>
            </a:r>
            <a:r>
              <a:rPr lang="en-US" altLang="en-US" sz="1600" dirty="0" err="1">
                <a:solidFill>
                  <a:schemeClr val="bg2"/>
                </a:solidFill>
              </a:rPr>
              <a:t>Queule</a:t>
            </a:r>
            <a:r>
              <a:rPr lang="en-US" altLang="en-US" sz="1600" dirty="0">
                <a:solidFill>
                  <a:schemeClr val="bg2"/>
                </a:solidFill>
              </a:rPr>
              <a:t>, Chile, was overrun and washed away by the tsunami that followed the 1960 Chile earthquake. From the height of debris tangled in the branches of trees that remained standing after the 1960 tsunami, Wolfgang </a:t>
            </a:r>
            <a:r>
              <a:rPr lang="en-US" altLang="en-US" sz="1600" dirty="0" err="1">
                <a:solidFill>
                  <a:schemeClr val="bg2"/>
                </a:solidFill>
              </a:rPr>
              <a:t>Weischet</a:t>
            </a:r>
            <a:r>
              <a:rPr lang="en-US" altLang="en-US" sz="1600" dirty="0">
                <a:solidFill>
                  <a:schemeClr val="bg2"/>
                </a:solidFill>
              </a:rPr>
              <a:t>, then a geographer at the Universidad Austral de Chile in nearby Valdivia, estimated that water from the tsunami was as much as 13 feet deep in </a:t>
            </a:r>
            <a:r>
              <a:rPr lang="en-US" altLang="en-US" sz="1600" dirty="0" err="1">
                <a:solidFill>
                  <a:schemeClr val="bg2"/>
                </a:solidFill>
              </a:rPr>
              <a:t>Queule</a:t>
            </a:r>
            <a:r>
              <a:rPr lang="en-US" altLang="en-US" sz="1600" dirty="0">
                <a:solidFill>
                  <a:schemeClr val="bg2"/>
                </a:solidFill>
              </a:rPr>
              <a:t>. </a:t>
            </a:r>
          </a:p>
        </p:txBody>
      </p:sp>
      <p:sp>
        <p:nvSpPr>
          <p:cNvPr id="2" name="Slide Number Placeholder 1"/>
          <p:cNvSpPr>
            <a:spLocks noGrp="1"/>
          </p:cNvSpPr>
          <p:nvPr>
            <p:ph type="sldNum" sz="quarter" idx="12"/>
          </p:nvPr>
        </p:nvSpPr>
        <p:spPr/>
        <p:txBody>
          <a:bodyPr/>
          <a:lstStyle/>
          <a:p>
            <a:fld id="{2A013F82-EE5E-44EE-A61D-E31C6657F26F}" type="slidenum">
              <a:rPr lang="en-US" smtClean="0"/>
              <a:t>20</a:t>
            </a:fld>
            <a:endParaRPr lang="en-US"/>
          </a:p>
        </p:txBody>
      </p:sp>
    </p:spTree>
    <p:extLst>
      <p:ext uri="{BB962C8B-B14F-4D97-AF65-F5344CB8AC3E}">
        <p14:creationId xmlns:p14="http://schemas.microsoft.com/office/powerpoint/2010/main" val="84783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r>
              <a:rPr lang="en-US" altLang="en-US" smtClean="0"/>
              <a:t>Hilo, Hawaii - 1960 </a:t>
            </a:r>
          </a:p>
        </p:txBody>
      </p:sp>
      <p:pic>
        <p:nvPicPr>
          <p:cNvPr id="88066"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78754" y="1578429"/>
            <a:ext cx="5525271" cy="4009524"/>
          </a:xfrm>
        </p:spPr>
      </p:pic>
      <p:sp>
        <p:nvSpPr>
          <p:cNvPr id="88068" name="Rectangle 5"/>
          <p:cNvSpPr>
            <a:spLocks noGrp="1" noChangeArrowheads="1"/>
          </p:cNvSpPr>
          <p:nvPr>
            <p:ph type="body" sz="half" idx="4294967295"/>
          </p:nvPr>
        </p:nvSpPr>
        <p:spPr>
          <a:xfrm>
            <a:off x="6805613" y="1600200"/>
            <a:ext cx="5383212" cy="4530725"/>
          </a:xfrm>
        </p:spPr>
        <p:txBody>
          <a:bodyPr/>
          <a:lstStyle/>
          <a:p>
            <a:r>
              <a:rPr lang="en-US" altLang="en-US" dirty="0" smtClean="0"/>
              <a:t>Warning issued</a:t>
            </a:r>
          </a:p>
          <a:p>
            <a:r>
              <a:rPr lang="en-US" altLang="en-US" dirty="0" smtClean="0"/>
              <a:t>Second wave unexpected</a:t>
            </a:r>
          </a:p>
          <a:p>
            <a:pPr lvl="1"/>
            <a:r>
              <a:rPr lang="en-US" altLang="en-US" dirty="0" smtClean="0"/>
              <a:t>61 deaths</a:t>
            </a:r>
          </a:p>
          <a:p>
            <a:pPr lvl="1"/>
            <a:r>
              <a:rPr lang="en-US" altLang="en-US" dirty="0" smtClean="0"/>
              <a:t>282 seriously injured</a:t>
            </a:r>
            <a:endParaRPr lang="en-US" altLang="en-US" dirty="0"/>
          </a:p>
        </p:txBody>
      </p:sp>
      <p:sp>
        <p:nvSpPr>
          <p:cNvPr id="88069" name="Text Box 7"/>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21</a:t>
            </a:fld>
            <a:endParaRPr lang="en-US"/>
          </a:p>
        </p:txBody>
      </p:sp>
    </p:spTree>
    <p:extLst>
      <p:ext uri="{BB962C8B-B14F-4D97-AF65-F5344CB8AC3E}">
        <p14:creationId xmlns:p14="http://schemas.microsoft.com/office/powerpoint/2010/main" val="161490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Hilo, Hawaii - 1960 </a:t>
            </a: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62" y="1131889"/>
            <a:ext cx="64516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5"/>
          <p:cNvSpPr txBox="1">
            <a:spLocks noChangeArrowheads="1"/>
          </p:cNvSpPr>
          <p:nvPr/>
        </p:nvSpPr>
        <p:spPr bwMode="auto">
          <a:xfrm>
            <a:off x="1963737" y="6477000"/>
            <a:ext cx="108108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22</a:t>
            </a:fld>
            <a:endParaRPr lang="en-US"/>
          </a:p>
        </p:txBody>
      </p:sp>
    </p:spTree>
    <p:extLst>
      <p:ext uri="{BB962C8B-B14F-4D97-AF65-F5344CB8AC3E}">
        <p14:creationId xmlns:p14="http://schemas.microsoft.com/office/powerpoint/2010/main" val="960512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tLang="en-US" smtClean="0"/>
              <a:t>Hilo, Hawaii - 1960 </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l="8627" r="7498"/>
          <a:stretch>
            <a:fillRect/>
          </a:stretch>
        </p:blipFill>
        <p:spPr bwMode="auto">
          <a:xfrm>
            <a:off x="2822576" y="923925"/>
            <a:ext cx="65246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23</a:t>
            </a:fld>
            <a:endParaRPr lang="en-US"/>
          </a:p>
        </p:txBody>
      </p:sp>
    </p:spTree>
    <p:extLst>
      <p:ext uri="{BB962C8B-B14F-4D97-AF65-F5344CB8AC3E}">
        <p14:creationId xmlns:p14="http://schemas.microsoft.com/office/powerpoint/2010/main" val="41129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54" y="26192"/>
            <a:ext cx="105788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p:txBody>
          <a:bodyPr/>
          <a:lstStyle/>
          <a:p>
            <a:pPr eaLnBrk="1" hangingPunct="1"/>
            <a:r>
              <a:rPr lang="en-US" altLang="en-US" smtClean="0"/>
              <a:t>Onagawa, Japan - 1960 </a:t>
            </a:r>
          </a:p>
        </p:txBody>
      </p:sp>
      <p:sp>
        <p:nvSpPr>
          <p:cNvPr id="94213" name="Text Box 6"/>
          <p:cNvSpPr txBox="1">
            <a:spLocks noChangeArrowheads="1"/>
          </p:cNvSpPr>
          <p:nvPr/>
        </p:nvSpPr>
        <p:spPr bwMode="auto">
          <a:xfrm>
            <a:off x="1217612" y="6248400"/>
            <a:ext cx="10173041" cy="584775"/>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None/>
            </a:pPr>
            <a:r>
              <a:rPr lang="en-US" altLang="en-US" sz="1600" i="1" dirty="0">
                <a:solidFill>
                  <a:schemeClr val="bg2"/>
                </a:solidFill>
              </a:rPr>
              <a:t>Some residents gathered on a hillside as the first large wave poured into town (photos A- C). Almost 3 hours later, crowds remained on this hillside as another wave arrived (D).</a:t>
            </a:r>
            <a:r>
              <a:rPr lang="en-US" altLang="en-US" sz="1600" dirty="0">
                <a:solidFill>
                  <a:schemeClr val="bg2"/>
                </a:solidFill>
              </a:rPr>
              <a:t> Sources</a:t>
            </a:r>
            <a:r>
              <a:rPr lang="en-US" altLang="en-US" sz="1600" dirty="0"/>
              <a:t>:  </a:t>
            </a:r>
            <a:r>
              <a:rPr lang="en-US" altLang="en-US" sz="1600" dirty="0" smtClean="0">
                <a:hlinkClick r:id="rId4"/>
              </a:rPr>
              <a:t>1</a:t>
            </a:r>
            <a:endParaRPr lang="en-US" altLang="en-US" sz="1600" dirty="0"/>
          </a:p>
        </p:txBody>
      </p:sp>
      <p:sp>
        <p:nvSpPr>
          <p:cNvPr id="2" name="Slide Number Placeholder 1"/>
          <p:cNvSpPr>
            <a:spLocks noGrp="1"/>
          </p:cNvSpPr>
          <p:nvPr>
            <p:ph type="sldNum" sz="quarter" idx="12"/>
          </p:nvPr>
        </p:nvSpPr>
        <p:spPr/>
        <p:txBody>
          <a:bodyPr/>
          <a:lstStyle/>
          <a:p>
            <a:fld id="{2A013F82-EE5E-44EE-A61D-E31C6657F26F}" type="slidenum">
              <a:rPr lang="en-US" smtClean="0"/>
              <a:t>24</a:t>
            </a:fld>
            <a:endParaRPr lang="en-US"/>
          </a:p>
        </p:txBody>
      </p:sp>
    </p:spTree>
    <p:extLst>
      <p:ext uri="{BB962C8B-B14F-4D97-AF65-F5344CB8AC3E}">
        <p14:creationId xmlns:p14="http://schemas.microsoft.com/office/powerpoint/2010/main" val="724265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 y="18143"/>
            <a:ext cx="109879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title"/>
          </p:nvPr>
        </p:nvSpPr>
        <p:spPr/>
        <p:txBody>
          <a:bodyPr/>
          <a:lstStyle/>
          <a:p>
            <a:pPr eaLnBrk="1" hangingPunct="1"/>
            <a:r>
              <a:rPr lang="en-US" altLang="en-US" smtClean="0"/>
              <a:t>Onagawa, Japan - 1960 </a:t>
            </a:r>
          </a:p>
        </p:txBody>
      </p:sp>
      <p:sp>
        <p:nvSpPr>
          <p:cNvPr id="6" name="Text Box 6"/>
          <p:cNvSpPr txBox="1">
            <a:spLocks noChangeArrowheads="1"/>
          </p:cNvSpPr>
          <p:nvPr/>
        </p:nvSpPr>
        <p:spPr bwMode="auto">
          <a:xfrm>
            <a:off x="1217612" y="6248400"/>
            <a:ext cx="10173041" cy="584775"/>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None/>
            </a:pPr>
            <a:r>
              <a:rPr lang="en-US" altLang="en-US" sz="1600" i="1" dirty="0">
                <a:solidFill>
                  <a:schemeClr val="bg2"/>
                </a:solidFill>
              </a:rPr>
              <a:t>Some residents gathered on a hillside as the first large wave poured into town (photos A- C). Almost 3 hours later, crowds remained on this hillside as another wave arrived (D).</a:t>
            </a:r>
            <a:r>
              <a:rPr lang="en-US" altLang="en-US" sz="1600" dirty="0">
                <a:solidFill>
                  <a:schemeClr val="bg2"/>
                </a:solidFill>
              </a:rPr>
              <a:t> Sources</a:t>
            </a:r>
            <a:r>
              <a:rPr lang="en-US" altLang="en-US" sz="1600" dirty="0"/>
              <a:t>:  </a:t>
            </a:r>
            <a:r>
              <a:rPr lang="en-US" altLang="en-US" sz="1600" dirty="0" smtClean="0">
                <a:hlinkClick r:id="rId4"/>
              </a:rPr>
              <a:t>1</a:t>
            </a:r>
            <a:endParaRPr lang="en-US" altLang="en-US" sz="1600" dirty="0"/>
          </a:p>
        </p:txBody>
      </p:sp>
      <p:sp>
        <p:nvSpPr>
          <p:cNvPr id="2" name="Slide Number Placeholder 1"/>
          <p:cNvSpPr>
            <a:spLocks noGrp="1"/>
          </p:cNvSpPr>
          <p:nvPr>
            <p:ph type="sldNum" sz="quarter" idx="12"/>
          </p:nvPr>
        </p:nvSpPr>
        <p:spPr/>
        <p:txBody>
          <a:bodyPr/>
          <a:lstStyle/>
          <a:p>
            <a:fld id="{2A013F82-EE5E-44EE-A61D-E31C6657F26F}" type="slidenum">
              <a:rPr lang="en-US" smtClean="0"/>
              <a:t>25</a:t>
            </a:fld>
            <a:endParaRPr lang="en-US"/>
          </a:p>
        </p:txBody>
      </p:sp>
    </p:spTree>
    <p:extLst>
      <p:ext uri="{BB962C8B-B14F-4D97-AF65-F5344CB8AC3E}">
        <p14:creationId xmlns:p14="http://schemas.microsoft.com/office/powerpoint/2010/main" val="1399222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69" y="32657"/>
            <a:ext cx="105228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2"/>
          <p:cNvSpPr>
            <a:spLocks noGrp="1" noChangeArrowheads="1"/>
          </p:cNvSpPr>
          <p:nvPr>
            <p:ph type="title"/>
          </p:nvPr>
        </p:nvSpPr>
        <p:spPr/>
        <p:txBody>
          <a:bodyPr/>
          <a:lstStyle/>
          <a:p>
            <a:pPr eaLnBrk="1" hangingPunct="1"/>
            <a:r>
              <a:rPr lang="en-US" altLang="en-US" smtClean="0"/>
              <a:t>Onagawa, Japan - 1960 </a:t>
            </a:r>
          </a:p>
        </p:txBody>
      </p:sp>
      <p:sp>
        <p:nvSpPr>
          <p:cNvPr id="6" name="Text Box 6"/>
          <p:cNvSpPr txBox="1">
            <a:spLocks noChangeArrowheads="1"/>
          </p:cNvSpPr>
          <p:nvPr/>
        </p:nvSpPr>
        <p:spPr bwMode="auto">
          <a:xfrm>
            <a:off x="1217612" y="6248400"/>
            <a:ext cx="10173041" cy="584775"/>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None/>
            </a:pPr>
            <a:r>
              <a:rPr lang="en-US" altLang="en-US" sz="1600" i="1" dirty="0">
                <a:solidFill>
                  <a:schemeClr val="bg2"/>
                </a:solidFill>
              </a:rPr>
              <a:t>Some residents gathered on a hillside as the first large wave poured into town (photos A- C). Almost 3 hours later, crowds remained on this hillside as another wave arrived (D).</a:t>
            </a:r>
            <a:r>
              <a:rPr lang="en-US" altLang="en-US" sz="1600" dirty="0">
                <a:solidFill>
                  <a:schemeClr val="bg2"/>
                </a:solidFill>
              </a:rPr>
              <a:t> Sources</a:t>
            </a:r>
            <a:r>
              <a:rPr lang="en-US" altLang="en-US" sz="1600" dirty="0"/>
              <a:t>:  </a:t>
            </a:r>
            <a:r>
              <a:rPr lang="en-US" altLang="en-US" sz="1600" dirty="0" smtClean="0">
                <a:hlinkClick r:id="rId4"/>
              </a:rPr>
              <a:t>1</a:t>
            </a:r>
            <a:endParaRPr lang="en-US" altLang="en-US" sz="1600" dirty="0"/>
          </a:p>
        </p:txBody>
      </p:sp>
      <p:sp>
        <p:nvSpPr>
          <p:cNvPr id="2" name="Slide Number Placeholder 1"/>
          <p:cNvSpPr>
            <a:spLocks noGrp="1"/>
          </p:cNvSpPr>
          <p:nvPr>
            <p:ph type="sldNum" sz="quarter" idx="12"/>
          </p:nvPr>
        </p:nvSpPr>
        <p:spPr/>
        <p:txBody>
          <a:bodyPr/>
          <a:lstStyle/>
          <a:p>
            <a:fld id="{2A013F82-EE5E-44EE-A61D-E31C6657F26F}" type="slidenum">
              <a:rPr lang="en-US" smtClean="0"/>
              <a:t>26</a:t>
            </a:fld>
            <a:endParaRPr lang="en-US"/>
          </a:p>
        </p:txBody>
      </p:sp>
    </p:spTree>
    <p:extLst>
      <p:ext uri="{BB962C8B-B14F-4D97-AF65-F5344CB8AC3E}">
        <p14:creationId xmlns:p14="http://schemas.microsoft.com/office/powerpoint/2010/main" val="93795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70" y="0"/>
            <a:ext cx="109576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p:nvPr>
        </p:nvSpPr>
        <p:spPr/>
        <p:txBody>
          <a:bodyPr/>
          <a:lstStyle/>
          <a:p>
            <a:pPr eaLnBrk="1" hangingPunct="1"/>
            <a:r>
              <a:rPr lang="en-US" altLang="en-US" smtClean="0"/>
              <a:t>Onagawa, Japan - 1960 </a:t>
            </a:r>
          </a:p>
        </p:txBody>
      </p:sp>
      <p:sp>
        <p:nvSpPr>
          <p:cNvPr id="6" name="Text Box 6"/>
          <p:cNvSpPr txBox="1">
            <a:spLocks noChangeArrowheads="1"/>
          </p:cNvSpPr>
          <p:nvPr/>
        </p:nvSpPr>
        <p:spPr bwMode="auto">
          <a:xfrm>
            <a:off x="1217612" y="6248400"/>
            <a:ext cx="10173041" cy="584775"/>
          </a:xfrm>
          <a:prstGeom prst="rect">
            <a:avLst/>
          </a:prstGeom>
          <a:solidFill>
            <a:srgbClr val="B8B8B8"/>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None/>
            </a:pPr>
            <a:r>
              <a:rPr lang="en-US" altLang="en-US" sz="1600" i="1" dirty="0">
                <a:solidFill>
                  <a:schemeClr val="bg2"/>
                </a:solidFill>
              </a:rPr>
              <a:t>Some residents gathered on a hillside as the first large wave poured into town (photos A- C). Almost 3 hours later, crowds remained on this hillside as another wave arrived (D).</a:t>
            </a:r>
            <a:r>
              <a:rPr lang="en-US" altLang="en-US" sz="1600" dirty="0">
                <a:solidFill>
                  <a:schemeClr val="bg2"/>
                </a:solidFill>
              </a:rPr>
              <a:t> Sources</a:t>
            </a:r>
            <a:r>
              <a:rPr lang="en-US" altLang="en-US" sz="1600" dirty="0"/>
              <a:t>:  </a:t>
            </a:r>
            <a:r>
              <a:rPr lang="en-US" altLang="en-US" sz="1600" dirty="0" smtClean="0">
                <a:hlinkClick r:id="rId4"/>
              </a:rPr>
              <a:t>1</a:t>
            </a:r>
            <a:endParaRPr lang="en-US" altLang="en-US" sz="1600" dirty="0"/>
          </a:p>
        </p:txBody>
      </p:sp>
      <p:sp>
        <p:nvSpPr>
          <p:cNvPr id="2" name="Slide Number Placeholder 1"/>
          <p:cNvSpPr>
            <a:spLocks noGrp="1"/>
          </p:cNvSpPr>
          <p:nvPr>
            <p:ph type="sldNum" sz="quarter" idx="12"/>
          </p:nvPr>
        </p:nvSpPr>
        <p:spPr/>
        <p:txBody>
          <a:bodyPr/>
          <a:lstStyle/>
          <a:p>
            <a:fld id="{2A013F82-EE5E-44EE-A61D-E31C6657F26F}" type="slidenum">
              <a:rPr lang="en-US" smtClean="0"/>
              <a:t>27</a:t>
            </a:fld>
            <a:endParaRPr lang="en-US"/>
          </a:p>
        </p:txBody>
      </p:sp>
    </p:spTree>
    <p:extLst>
      <p:ext uri="{BB962C8B-B14F-4D97-AF65-F5344CB8AC3E}">
        <p14:creationId xmlns:p14="http://schemas.microsoft.com/office/powerpoint/2010/main" val="1857390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Onagawa, Japan - 1960 </a:t>
            </a:r>
          </a:p>
        </p:txBody>
      </p:sp>
      <p:sp>
        <p:nvSpPr>
          <p:cNvPr id="102403" name="Text Box 5"/>
          <p:cNvSpPr txBox="1">
            <a:spLocks noChangeArrowheads="1"/>
          </p:cNvSpPr>
          <p:nvPr/>
        </p:nvSpPr>
        <p:spPr bwMode="auto">
          <a:xfrm>
            <a:off x="1963737" y="6477000"/>
            <a:ext cx="1081088" cy="304800"/>
          </a:xfrm>
          <a:prstGeom prst="rect">
            <a:avLst/>
          </a:prstGeom>
          <a:noFill/>
          <a:ln>
            <a:noFill/>
          </a:ln>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1024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1263920"/>
            <a:ext cx="10515600" cy="489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28</a:t>
            </a:fld>
            <a:endParaRPr lang="en-US"/>
          </a:p>
        </p:txBody>
      </p:sp>
    </p:spTree>
    <p:extLst>
      <p:ext uri="{BB962C8B-B14F-4D97-AF65-F5344CB8AC3E}">
        <p14:creationId xmlns:p14="http://schemas.microsoft.com/office/powerpoint/2010/main" val="2962907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2" y="2366"/>
            <a:ext cx="8229599" cy="685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title"/>
          </p:nvPr>
        </p:nvSpPr>
        <p:spPr/>
        <p:txBody>
          <a:bodyPr/>
          <a:lstStyle/>
          <a:p>
            <a:pPr eaLnBrk="1" hangingPunct="1"/>
            <a:r>
              <a:rPr lang="en-US" altLang="en-US" dirty="0" smtClean="0">
                <a:solidFill>
                  <a:schemeClr val="bg2"/>
                </a:solidFill>
              </a:rPr>
              <a:t>Crescent City, California - 1960 </a:t>
            </a:r>
          </a:p>
        </p:txBody>
      </p:sp>
      <p:sp>
        <p:nvSpPr>
          <p:cNvPr id="104452" name="Text Box 4"/>
          <p:cNvSpPr txBox="1">
            <a:spLocks noChangeArrowheads="1"/>
          </p:cNvSpPr>
          <p:nvPr/>
        </p:nvSpPr>
        <p:spPr bwMode="auto">
          <a:xfrm>
            <a:off x="1979612" y="5516940"/>
            <a:ext cx="8229599" cy="1323439"/>
          </a:xfrm>
          <a:prstGeom prst="rect">
            <a:avLst/>
          </a:prstGeom>
          <a:solidFill>
            <a:srgbClr val="969696"/>
          </a:solidFill>
          <a:ln>
            <a:noFill/>
          </a:ln>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None/>
            </a:pPr>
            <a:r>
              <a:rPr lang="en-US" altLang="en-US" sz="1600" i="1" dirty="0"/>
              <a:t>Waterfront area in Crescent City, California, flooded by the 1960 Chilean tsunami. Here, the tsunami caused more than $30,000 in damage, including the sinking of two boats. However, damage was much more severe 600 miles to the south in the Los Angeles area, where the tsunami killed one person and caused from $500,000 to $1,000,000 in damage, including the sinking of 30 boats.</a:t>
            </a:r>
            <a:r>
              <a:rPr lang="en-US" altLang="en-US" sz="1600" dirty="0"/>
              <a:t> Sources:  </a:t>
            </a:r>
            <a:r>
              <a:rPr lang="en-US" altLang="en-US" sz="1600" dirty="0" smtClean="0">
                <a:hlinkClick r:id="rId4"/>
              </a:rPr>
              <a:t>1</a:t>
            </a:r>
            <a:endParaRPr lang="en-US" altLang="en-US" sz="1600" dirty="0"/>
          </a:p>
        </p:txBody>
      </p:sp>
      <p:sp>
        <p:nvSpPr>
          <p:cNvPr id="2" name="Slide Number Placeholder 1"/>
          <p:cNvSpPr>
            <a:spLocks noGrp="1"/>
          </p:cNvSpPr>
          <p:nvPr>
            <p:ph type="sldNum" sz="quarter" idx="12"/>
          </p:nvPr>
        </p:nvSpPr>
        <p:spPr/>
        <p:txBody>
          <a:bodyPr/>
          <a:lstStyle/>
          <a:p>
            <a:fld id="{2A013F82-EE5E-44EE-A61D-E31C6657F26F}" type="slidenum">
              <a:rPr lang="en-US" smtClean="0"/>
              <a:t>29</a:t>
            </a:fld>
            <a:endParaRPr lang="en-US"/>
          </a:p>
        </p:txBody>
      </p:sp>
    </p:spTree>
    <p:extLst>
      <p:ext uri="{BB962C8B-B14F-4D97-AF65-F5344CB8AC3E}">
        <p14:creationId xmlns:p14="http://schemas.microsoft.com/office/powerpoint/2010/main" val="303092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What are Tsunami?</a:t>
            </a:r>
            <a:endParaRPr lang="en-US" dirty="0"/>
          </a:p>
        </p:txBody>
      </p:sp>
      <p:sp>
        <p:nvSpPr>
          <p:cNvPr id="14" name="Content Placeholder 13"/>
          <p:cNvSpPr>
            <a:spLocks noGrp="1"/>
          </p:cNvSpPr>
          <p:nvPr>
            <p:ph idx="1"/>
          </p:nvPr>
        </p:nvSpPr>
        <p:spPr/>
        <p:txBody>
          <a:bodyPr/>
          <a:lstStyle/>
          <a:p>
            <a:r>
              <a:rPr lang="en-US" dirty="0"/>
              <a:t>Are NOT “tidal waves” !</a:t>
            </a:r>
          </a:p>
          <a:p>
            <a:r>
              <a:rPr lang="en-US" dirty="0"/>
              <a:t>Caused major displacement of the ocean by:</a:t>
            </a:r>
          </a:p>
          <a:p>
            <a:pPr lvl="1"/>
            <a:r>
              <a:rPr lang="en-US" dirty="0"/>
              <a:t>Earthquakes, Volcanic </a:t>
            </a:r>
            <a:r>
              <a:rPr lang="en-US" dirty="0" smtClean="0"/>
              <a:t>Eruptions, Submarine landslides, &amp; Impact events</a:t>
            </a:r>
            <a:endParaRPr lang="en-US" dirty="0"/>
          </a:p>
        </p:txBody>
      </p:sp>
      <p:pic>
        <p:nvPicPr>
          <p:cNvPr id="4" name="Picture 4" descr="tsuna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3581400"/>
            <a:ext cx="9107432" cy="2868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en-US" smtClean="0"/>
              <a:t>3</a:t>
            </a:fld>
            <a:endParaRPr lang="en-US"/>
          </a:p>
        </p:txBody>
      </p:sp>
    </p:spTree>
    <p:extLst>
      <p:ext uri="{BB962C8B-B14F-4D97-AF65-F5344CB8AC3E}">
        <p14:creationId xmlns:p14="http://schemas.microsoft.com/office/powerpoint/2010/main" val="314370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r>
              <a:rPr lang="en-US" dirty="0" smtClean="0"/>
              <a:t>:</a:t>
            </a:r>
            <a:br>
              <a:rPr lang="en-US" dirty="0" smtClean="0"/>
            </a:br>
            <a:r>
              <a:rPr lang="en-US" dirty="0" smtClean="0"/>
              <a:t>Volcanic eruption generated tsunami</a:t>
            </a:r>
            <a:endParaRPr lang="en-US" dirty="0"/>
          </a:p>
        </p:txBody>
      </p:sp>
      <p:sp>
        <p:nvSpPr>
          <p:cNvPr id="7" name="Text Placeholder 6"/>
          <p:cNvSpPr>
            <a:spLocks noGrp="1"/>
          </p:cNvSpPr>
          <p:nvPr>
            <p:ph type="body" idx="1"/>
          </p:nvPr>
        </p:nvSpPr>
        <p:spPr/>
        <p:txBody>
          <a:bodyPr/>
          <a:lstStyle/>
          <a:p>
            <a:r>
              <a:rPr lang="en-US" dirty="0" smtClean="0"/>
              <a:t>Near eruption</a:t>
            </a:r>
            <a:endParaRPr lang="en-US" dirty="0"/>
          </a:p>
        </p:txBody>
      </p:sp>
      <p:sp>
        <p:nvSpPr>
          <p:cNvPr id="8" name="Content Placeholder 7"/>
          <p:cNvSpPr>
            <a:spLocks noGrp="1"/>
          </p:cNvSpPr>
          <p:nvPr>
            <p:ph sz="half" idx="2"/>
          </p:nvPr>
        </p:nvSpPr>
        <p:spPr/>
        <p:txBody>
          <a:bodyPr/>
          <a:lstStyle/>
          <a:p>
            <a:r>
              <a:rPr lang="en-US" dirty="0"/>
              <a:t>Recovery from </a:t>
            </a:r>
            <a:r>
              <a:rPr lang="en-US" dirty="0" smtClean="0"/>
              <a:t>eruption (</a:t>
            </a:r>
            <a:r>
              <a:rPr lang="en-US" dirty="0" err="1" smtClean="0"/>
              <a:t>ashfall</a:t>
            </a:r>
            <a:r>
              <a:rPr lang="en-US" dirty="0" smtClean="0"/>
              <a:t>, pumice, etc.)</a:t>
            </a:r>
            <a:endParaRPr lang="en-US" dirty="0"/>
          </a:p>
          <a:p>
            <a:r>
              <a:rPr lang="en-US" sz="2200" dirty="0"/>
              <a:t>Arrives as a series of waves</a:t>
            </a:r>
          </a:p>
          <a:p>
            <a:r>
              <a:rPr lang="en-US" sz="2200" dirty="0"/>
              <a:t>Rises to maximum height as they rush into shallow water</a:t>
            </a:r>
          </a:p>
          <a:p>
            <a:r>
              <a:rPr lang="en-US" sz="2200" dirty="0"/>
              <a:t>Floods flat coastal areas</a:t>
            </a:r>
          </a:p>
          <a:p>
            <a:r>
              <a:rPr lang="en-US" dirty="0" smtClean="0"/>
              <a:t>Flood </a:t>
            </a:r>
            <a:r>
              <a:rPr lang="en-US" dirty="0"/>
              <a:t>flat coastal areas</a:t>
            </a:r>
          </a:p>
          <a:p>
            <a:endParaRPr lang="en-US" dirty="0"/>
          </a:p>
        </p:txBody>
      </p:sp>
      <p:sp>
        <p:nvSpPr>
          <p:cNvPr id="9" name="Text Placeholder 8"/>
          <p:cNvSpPr>
            <a:spLocks noGrp="1"/>
          </p:cNvSpPr>
          <p:nvPr>
            <p:ph type="body" sz="quarter" idx="3"/>
          </p:nvPr>
        </p:nvSpPr>
        <p:spPr/>
        <p:txBody>
          <a:bodyPr/>
          <a:lstStyle/>
          <a:p>
            <a:r>
              <a:rPr lang="en-US" dirty="0" smtClean="0"/>
              <a:t>Distal eruption</a:t>
            </a:r>
            <a:endParaRPr lang="en-US" dirty="0"/>
          </a:p>
        </p:txBody>
      </p:sp>
      <p:sp>
        <p:nvSpPr>
          <p:cNvPr id="10" name="Content Placeholder 9"/>
          <p:cNvSpPr>
            <a:spLocks noGrp="1"/>
          </p:cNvSpPr>
          <p:nvPr>
            <p:ph sz="quarter" idx="4"/>
          </p:nvPr>
        </p:nvSpPr>
        <p:spPr/>
        <p:txBody>
          <a:bodyPr/>
          <a:lstStyle/>
          <a:p>
            <a:r>
              <a:rPr lang="en-US" dirty="0"/>
              <a:t>First warning sign is the drawback of water</a:t>
            </a:r>
          </a:p>
          <a:p>
            <a:r>
              <a:rPr lang="en-US" sz="2200" dirty="0"/>
              <a:t>Arrives as a series of waves</a:t>
            </a:r>
          </a:p>
          <a:p>
            <a:r>
              <a:rPr lang="en-US" sz="2200" dirty="0"/>
              <a:t>Rises to maximum height as they rush into shallow water</a:t>
            </a:r>
          </a:p>
          <a:p>
            <a:r>
              <a:rPr lang="en-US" sz="2200" dirty="0"/>
              <a:t>Floods flat coastal areas</a:t>
            </a:r>
          </a:p>
          <a:p>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30</a:t>
            </a:fld>
            <a:endParaRPr lang="en-US"/>
          </a:p>
        </p:txBody>
      </p:sp>
    </p:spTree>
    <p:extLst>
      <p:ext uri="{BB962C8B-B14F-4D97-AF65-F5344CB8AC3E}">
        <p14:creationId xmlns:p14="http://schemas.microsoft.com/office/powerpoint/2010/main" val="165992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a:t>
            </a:r>
            <a:br>
              <a:rPr lang="en-US" smtClean="0"/>
            </a:br>
            <a:r>
              <a:rPr lang="en-US" smtClean="0"/>
              <a:t>Volcanic eruption generated tsunami</a:t>
            </a:r>
            <a:endParaRPr lang="en-US" dirty="0"/>
          </a:p>
        </p:txBody>
      </p:sp>
      <p:sp>
        <p:nvSpPr>
          <p:cNvPr id="3" name="Content Placeholder 2"/>
          <p:cNvSpPr>
            <a:spLocks noGrp="1"/>
          </p:cNvSpPr>
          <p:nvPr>
            <p:ph idx="1"/>
          </p:nvPr>
        </p:nvSpPr>
        <p:spPr/>
        <p:txBody>
          <a:bodyPr/>
          <a:lstStyle/>
          <a:p>
            <a:r>
              <a:rPr lang="fi-FI" dirty="0" smtClean="0"/>
              <a:t>Krakatau - August 26-27, 1883</a:t>
            </a:r>
          </a:p>
          <a:p>
            <a:pPr lvl="1"/>
            <a:r>
              <a:rPr lang="fi-FI" dirty="0" smtClean="0"/>
              <a:t>Eruptions began in May 1883 &amp; intensified on August 26th</a:t>
            </a:r>
          </a:p>
          <a:p>
            <a:pPr lvl="1"/>
            <a:r>
              <a:rPr lang="fi-FI" dirty="0" smtClean="0"/>
              <a:t>August 27th eruptions:</a:t>
            </a:r>
          </a:p>
          <a:p>
            <a:pPr lvl="2"/>
            <a:r>
              <a:rPr lang="fi-FI" dirty="0" smtClean="0"/>
              <a:t>5:30 A.M. </a:t>
            </a:r>
            <a:r>
              <a:rPr lang="en-US" dirty="0" smtClean="0"/>
              <a:t>– </a:t>
            </a:r>
            <a:r>
              <a:rPr lang="fi-FI" dirty="0" smtClean="0"/>
              <a:t>Perboewatan volcano (tsunami generated)</a:t>
            </a:r>
          </a:p>
          <a:p>
            <a:pPr lvl="2"/>
            <a:r>
              <a:rPr lang="en-US" dirty="0" smtClean="0"/>
              <a:t>6:44 A.M. – </a:t>
            </a:r>
            <a:r>
              <a:rPr lang="en-US" dirty="0" err="1" smtClean="0"/>
              <a:t>Danan</a:t>
            </a:r>
            <a:r>
              <a:rPr lang="en-US" dirty="0" smtClean="0"/>
              <a:t> volcano</a:t>
            </a:r>
            <a:r>
              <a:rPr lang="fi-FI" dirty="0" smtClean="0"/>
              <a:t> (tsunami generated)</a:t>
            </a:r>
          </a:p>
          <a:p>
            <a:pPr lvl="2"/>
            <a:r>
              <a:rPr lang="en-US" dirty="0" smtClean="0"/>
              <a:t>10:02 A.M – largest eruption was heard 3,110 km away in Perth, Western Australia, and the Indian Ocean island of Rodrigues near Mauritius, 4,800 km away. </a:t>
            </a:r>
            <a:r>
              <a:rPr lang="fi-FI" dirty="0" smtClean="0"/>
              <a:t>(tsunami generated)</a:t>
            </a:r>
          </a:p>
          <a:p>
            <a:pPr lvl="2"/>
            <a:r>
              <a:rPr lang="en-US" dirty="0" smtClean="0"/>
              <a:t>10:41 A.M. – a landslide tore off half of </a:t>
            </a:r>
            <a:r>
              <a:rPr lang="en-US" dirty="0" err="1" smtClean="0"/>
              <a:t>Rakata</a:t>
            </a:r>
            <a:r>
              <a:rPr lang="en-US" dirty="0" smtClean="0"/>
              <a:t> volcano, causing the final explosion</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pPr/>
              <a:t>31</a:t>
            </a:fld>
            <a:endParaRPr lang="en-US"/>
          </a:p>
        </p:txBody>
      </p:sp>
      <p:sp>
        <p:nvSpPr>
          <p:cNvPr id="7" name="AutoShape 4" descr="Krakatoa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554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a:t>
            </a:r>
            <a:br>
              <a:rPr lang="en-US" smtClean="0"/>
            </a:br>
            <a:r>
              <a:rPr lang="en-US" smtClean="0"/>
              <a:t>Volcanic eruption generated tsunami</a:t>
            </a:r>
            <a:endParaRPr lang="en-US" dirty="0"/>
          </a:p>
        </p:txBody>
      </p:sp>
      <p:sp>
        <p:nvSpPr>
          <p:cNvPr id="3" name="Content Placeholder 2"/>
          <p:cNvSpPr>
            <a:spLocks noGrp="1"/>
          </p:cNvSpPr>
          <p:nvPr>
            <p:ph idx="1"/>
          </p:nvPr>
        </p:nvSpPr>
        <p:spPr/>
        <p:txBody>
          <a:bodyPr/>
          <a:lstStyle/>
          <a:p>
            <a:r>
              <a:rPr lang="fi-FI" smtClean="0"/>
              <a:t>Krakatau - August 26-27, 1883</a:t>
            </a:r>
          </a:p>
          <a:p>
            <a:pPr lvl="1"/>
            <a:r>
              <a:rPr lang="en-US" smtClean="0"/>
              <a:t>10:41 A.M. – a landslide tore off half of Rakata volcano, causing the final explosion</a:t>
            </a:r>
          </a:p>
          <a:p>
            <a:pPr lvl="2"/>
            <a:r>
              <a:rPr lang="en-US" smtClean="0"/>
              <a:t>“The pressure wave generated by the colossal fourth and final explosion radiated out from Krakatoa at 1,086 km/h (675 mph).[5]:248 It was so powerful that it ruptured the eardrums of sailors 64 km away on ships in the Sunda Strait, and caused a spike of more than 2 1⁄2 inches of mercury 160 km away in pressure gauges attached to gasometers in the Batavia gasworks, sending them off the scale.”</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pPr/>
              <a:t>32</a:t>
            </a:fld>
            <a:endParaRPr lang="en-US"/>
          </a:p>
        </p:txBody>
      </p:sp>
      <p:sp>
        <p:nvSpPr>
          <p:cNvPr id="7" name="AutoShape 4" descr="Krakatoa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88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a:t>
            </a:r>
            <a:br>
              <a:rPr lang="en-US" smtClean="0"/>
            </a:br>
            <a:r>
              <a:rPr lang="en-US" smtClean="0"/>
              <a:t>Volcanic eruption generated tsunami</a:t>
            </a:r>
            <a:endParaRPr lang="en-US" dirty="0"/>
          </a:p>
        </p:txBody>
      </p:sp>
      <p:sp>
        <p:nvSpPr>
          <p:cNvPr id="3" name="Content Placeholder 2"/>
          <p:cNvSpPr>
            <a:spLocks noGrp="1"/>
          </p:cNvSpPr>
          <p:nvPr>
            <p:ph idx="1"/>
          </p:nvPr>
        </p:nvSpPr>
        <p:spPr/>
        <p:txBody>
          <a:bodyPr/>
          <a:lstStyle/>
          <a:p>
            <a:r>
              <a:rPr lang="fi-FI" dirty="0" smtClean="0"/>
              <a:t>Krakatau - August 26-27, 1883</a:t>
            </a:r>
          </a:p>
          <a:p>
            <a:pPr lvl="1"/>
            <a:r>
              <a:rPr lang="en-US" dirty="0" smtClean="0"/>
              <a:t>Effects</a:t>
            </a:r>
          </a:p>
          <a:p>
            <a:pPr lvl="2"/>
            <a:r>
              <a:rPr lang="en-US" dirty="0" smtClean="0"/>
              <a:t>At least five tsunami were generated with each eruption</a:t>
            </a:r>
          </a:p>
          <a:p>
            <a:pPr lvl="2"/>
            <a:r>
              <a:rPr lang="en-US" dirty="0" smtClean="0"/>
              <a:t>Pyroclastic flows, hot </a:t>
            </a:r>
            <a:r>
              <a:rPr lang="en-US" dirty="0" err="1" smtClean="0"/>
              <a:t>ashfall</a:t>
            </a:r>
            <a:r>
              <a:rPr lang="en-US" dirty="0" smtClean="0"/>
              <a:t> and pumice rained down over the region</a:t>
            </a:r>
          </a:p>
          <a:p>
            <a:pPr lvl="2"/>
            <a:r>
              <a:rPr lang="en-US" dirty="0" smtClean="0"/>
              <a:t>Unusually large amount of sulfur dioxide (SO</a:t>
            </a:r>
            <a:r>
              <a:rPr lang="en-US" baseline="-25000" dirty="0" smtClean="0"/>
              <a:t>2</a:t>
            </a:r>
            <a:r>
              <a:rPr lang="en-US" dirty="0" smtClean="0"/>
              <a:t>) gas were erupted, causing</a:t>
            </a:r>
          </a:p>
          <a:p>
            <a:pPr lvl="3"/>
            <a:r>
              <a:rPr lang="en-US" dirty="0" smtClean="0"/>
              <a:t>1884 – the “year without a summer”</a:t>
            </a:r>
          </a:p>
          <a:p>
            <a:pPr lvl="3"/>
            <a:r>
              <a:rPr lang="en-US" dirty="0" smtClean="0"/>
              <a:t>Weather patterns continued to be chaotic until 1888</a:t>
            </a:r>
          </a:p>
          <a:p>
            <a:pPr lvl="2"/>
            <a:r>
              <a:rPr lang="en-US" dirty="0" smtClean="0"/>
              <a:t>Ash and gases in the atmosphere caused</a:t>
            </a:r>
          </a:p>
          <a:p>
            <a:pPr lvl="3"/>
            <a:r>
              <a:rPr lang="en-US" dirty="0" smtClean="0"/>
              <a:t>Darker skies</a:t>
            </a:r>
          </a:p>
          <a:p>
            <a:pPr lvl="3"/>
            <a:r>
              <a:rPr lang="en-US" dirty="0" smtClean="0"/>
              <a:t>Red sunsets</a:t>
            </a:r>
          </a:p>
          <a:p>
            <a:pPr lvl="2"/>
            <a:r>
              <a:rPr lang="en-US" dirty="0" smtClean="0"/>
              <a:t>Most of the island was blow apart during the final eruption</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pPr/>
              <a:t>33</a:t>
            </a:fld>
            <a:endParaRPr lang="en-US"/>
          </a:p>
        </p:txBody>
      </p:sp>
      <p:sp>
        <p:nvSpPr>
          <p:cNvPr id="7" name="AutoShape 4" descr="Krakatoa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331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br>
              <a:rPr lang="en-US" dirty="0"/>
            </a:br>
            <a:r>
              <a:rPr lang="en-US" dirty="0"/>
              <a:t>Volcanic eruption generated tsunami</a:t>
            </a:r>
          </a:p>
        </p:txBody>
      </p:sp>
      <p:sp>
        <p:nvSpPr>
          <p:cNvPr id="7" name="Content Placeholder 6"/>
          <p:cNvSpPr>
            <a:spLocks noGrp="1"/>
          </p:cNvSpPr>
          <p:nvPr>
            <p:ph idx="1"/>
          </p:nvPr>
        </p:nvSpPr>
        <p:spPr/>
        <p:txBody>
          <a:bodyPr/>
          <a:lstStyle/>
          <a:p>
            <a:r>
              <a:rPr lang="fi-FI" dirty="0"/>
              <a:t>Krakatau - August 27, </a:t>
            </a:r>
            <a:r>
              <a:rPr lang="fi-FI" dirty="0" smtClean="0"/>
              <a:t>1883</a:t>
            </a:r>
            <a:endParaRPr lang="en-US" dirty="0"/>
          </a:p>
        </p:txBody>
      </p:sp>
      <p:sp>
        <p:nvSpPr>
          <p:cNvPr id="3" name="Slide Number Placeholder 2"/>
          <p:cNvSpPr>
            <a:spLocks noGrp="1"/>
          </p:cNvSpPr>
          <p:nvPr>
            <p:ph type="sldNum" sz="quarter" idx="12"/>
          </p:nvPr>
        </p:nvSpPr>
        <p:spPr/>
        <p:txBody>
          <a:bodyPr/>
          <a:lstStyle/>
          <a:p>
            <a:fld id="{2A013F82-EE5E-44EE-A61D-E31C6657F26F}" type="slidenum">
              <a:rPr lang="en-US" smtClean="0"/>
              <a:t>34</a:t>
            </a:fld>
            <a:endParaRPr lang="en-US"/>
          </a:p>
        </p:txBody>
      </p:sp>
      <p:pic>
        <p:nvPicPr>
          <p:cNvPr id="4" name="Picture 3"/>
          <p:cNvPicPr>
            <a:picLocks noChangeAspect="1"/>
          </p:cNvPicPr>
          <p:nvPr/>
        </p:nvPicPr>
        <p:blipFill>
          <a:blip r:embed="rId3"/>
          <a:stretch>
            <a:fillRect/>
          </a:stretch>
        </p:blipFill>
        <p:spPr>
          <a:xfrm>
            <a:off x="1979612" y="2586228"/>
            <a:ext cx="3657600" cy="3657600"/>
          </a:xfrm>
          <a:prstGeom prst="rect">
            <a:avLst/>
          </a:prstGeom>
        </p:spPr>
      </p:pic>
      <p:pic>
        <p:nvPicPr>
          <p:cNvPr id="5" name="Picture 4"/>
          <p:cNvPicPr>
            <a:picLocks noChangeAspect="1"/>
          </p:cNvPicPr>
          <p:nvPr/>
        </p:nvPicPr>
        <p:blipFill>
          <a:blip r:embed="rId4"/>
          <a:stretch>
            <a:fillRect/>
          </a:stretch>
        </p:blipFill>
        <p:spPr>
          <a:xfrm>
            <a:off x="1978152" y="2590800"/>
            <a:ext cx="3657600" cy="3657600"/>
          </a:xfrm>
          <a:prstGeom prst="rect">
            <a:avLst/>
          </a:prstGeom>
        </p:spPr>
      </p:pic>
      <p:pic>
        <p:nvPicPr>
          <p:cNvPr id="6" name="Picture 5"/>
          <p:cNvPicPr>
            <a:picLocks noChangeAspect="1"/>
          </p:cNvPicPr>
          <p:nvPr/>
        </p:nvPicPr>
        <p:blipFill>
          <a:blip r:embed="rId5"/>
          <a:stretch>
            <a:fillRect/>
          </a:stretch>
        </p:blipFill>
        <p:spPr>
          <a:xfrm>
            <a:off x="7008812" y="2586228"/>
            <a:ext cx="3657600" cy="3657600"/>
          </a:xfrm>
          <a:prstGeom prst="rect">
            <a:avLst/>
          </a:prstGeom>
        </p:spPr>
      </p:pic>
    </p:spTree>
    <p:extLst>
      <p:ext uri="{BB962C8B-B14F-4D97-AF65-F5344CB8AC3E}">
        <p14:creationId xmlns:p14="http://schemas.microsoft.com/office/powerpoint/2010/main" val="2071719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br>
              <a:rPr lang="en-US" dirty="0"/>
            </a:br>
            <a:r>
              <a:rPr lang="en-US" dirty="0"/>
              <a:t>Volcanic eruption generated tsunami</a:t>
            </a:r>
          </a:p>
        </p:txBody>
      </p:sp>
      <p:sp>
        <p:nvSpPr>
          <p:cNvPr id="3" name="Content Placeholder 2"/>
          <p:cNvSpPr>
            <a:spLocks noGrp="1"/>
          </p:cNvSpPr>
          <p:nvPr>
            <p:ph idx="1"/>
          </p:nvPr>
        </p:nvSpPr>
        <p:spPr/>
        <p:txBody>
          <a:bodyPr/>
          <a:lstStyle/>
          <a:p>
            <a:r>
              <a:rPr lang="fi-FI" dirty="0" smtClean="0"/>
              <a:t>Krakatau - August </a:t>
            </a:r>
            <a:r>
              <a:rPr lang="fi-FI" dirty="0"/>
              <a:t>27, 1883</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35</a:t>
            </a:fld>
            <a:endParaRPr lang="en-US"/>
          </a:p>
        </p:txBody>
      </p:sp>
      <p:pic>
        <p:nvPicPr>
          <p:cNvPr id="6" name="Picture 5"/>
          <p:cNvPicPr>
            <a:picLocks noChangeAspect="1"/>
          </p:cNvPicPr>
          <p:nvPr/>
        </p:nvPicPr>
        <p:blipFill>
          <a:blip r:embed="rId3"/>
          <a:stretch>
            <a:fillRect/>
          </a:stretch>
        </p:blipFill>
        <p:spPr>
          <a:xfrm>
            <a:off x="8075612" y="1828800"/>
            <a:ext cx="3810000" cy="4572000"/>
          </a:xfrm>
          <a:prstGeom prst="rect">
            <a:avLst/>
          </a:prstGeom>
        </p:spPr>
      </p:pic>
    </p:spTree>
    <p:extLst>
      <p:ext uri="{BB962C8B-B14F-4D97-AF65-F5344CB8AC3E}">
        <p14:creationId xmlns:p14="http://schemas.microsoft.com/office/powerpoint/2010/main" val="2545251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r>
              <a:rPr lang="en-US" dirty="0" smtClean="0"/>
              <a:t>:</a:t>
            </a:r>
            <a:br>
              <a:rPr lang="en-US" dirty="0" smtClean="0"/>
            </a:br>
            <a:r>
              <a:rPr lang="en-US" dirty="0" smtClean="0"/>
              <a:t>Submarine landslide generated tsunami</a:t>
            </a:r>
            <a:endParaRPr lang="en-US" dirty="0"/>
          </a:p>
        </p:txBody>
      </p:sp>
      <p:sp>
        <p:nvSpPr>
          <p:cNvPr id="3" name="Content Placeholder 2"/>
          <p:cNvSpPr>
            <a:spLocks noGrp="1"/>
          </p:cNvSpPr>
          <p:nvPr>
            <p:ph idx="1"/>
          </p:nvPr>
        </p:nvSpPr>
        <p:spPr/>
        <p:txBody>
          <a:bodyPr/>
          <a:lstStyle/>
          <a:p>
            <a:r>
              <a:rPr lang="en-US" dirty="0" smtClean="0"/>
              <a:t>Tsunami generated by landslides are typically local events</a:t>
            </a:r>
          </a:p>
          <a:p>
            <a:r>
              <a:rPr lang="en-US" dirty="0" smtClean="0"/>
              <a:t>The size of the wave is dependent upon how large the landslide is</a:t>
            </a:r>
          </a:p>
          <a:p>
            <a:r>
              <a:rPr lang="en-US" dirty="0" smtClean="0"/>
              <a:t>The largest tsunami recorded is the Lituya Bay, Alaska tsunami</a:t>
            </a:r>
          </a:p>
          <a:p>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36</a:t>
            </a:fld>
            <a:endParaRPr lang="en-US"/>
          </a:p>
        </p:txBody>
      </p:sp>
    </p:spTree>
    <p:extLst>
      <p:ext uri="{BB962C8B-B14F-4D97-AF65-F5344CB8AC3E}">
        <p14:creationId xmlns:p14="http://schemas.microsoft.com/office/powerpoint/2010/main" val="425316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mtClean="0"/>
              <a:t>Assessing the risk:</a:t>
            </a:r>
            <a:br>
              <a:rPr lang="en-US" smtClean="0"/>
            </a:br>
            <a:r>
              <a:rPr lang="en-US" smtClean="0"/>
              <a:t>Submarine landslide generated tsunami</a:t>
            </a:r>
            <a:endParaRPr lang="en-US" altLang="en-US" dirty="0" smtClean="0"/>
          </a:p>
        </p:txBody>
      </p:sp>
      <p:sp>
        <p:nvSpPr>
          <p:cNvPr id="135171" name="Rectangle 3"/>
          <p:cNvSpPr>
            <a:spLocks noGrp="1" noChangeArrowheads="1"/>
          </p:cNvSpPr>
          <p:nvPr>
            <p:ph idx="1"/>
          </p:nvPr>
        </p:nvSpPr>
        <p:spPr/>
        <p:txBody>
          <a:bodyPr/>
          <a:lstStyle/>
          <a:p>
            <a:r>
              <a:rPr lang="en-US" altLang="en-US" dirty="0"/>
              <a:t>Strait of </a:t>
            </a:r>
            <a:r>
              <a:rPr lang="en-US" altLang="en-US" dirty="0" smtClean="0"/>
              <a:t>Messina, Italy </a:t>
            </a:r>
            <a:r>
              <a:rPr lang="en-US" altLang="en-US" dirty="0"/>
              <a:t>1908</a:t>
            </a:r>
          </a:p>
          <a:p>
            <a:pPr lvl="1"/>
            <a:r>
              <a:rPr lang="en-US" altLang="en-US" dirty="0" smtClean="0"/>
              <a:t>Cause</a:t>
            </a:r>
            <a:r>
              <a:rPr lang="en-US" altLang="en-US" dirty="0"/>
              <a:t>:  </a:t>
            </a:r>
            <a:r>
              <a:rPr lang="en-US" altLang="en-US" dirty="0" smtClean="0"/>
              <a:t>earthquake </a:t>
            </a:r>
            <a:r>
              <a:rPr lang="en-US" altLang="en-US" dirty="0"/>
              <a:t>generated a massive underwater </a:t>
            </a:r>
            <a:r>
              <a:rPr lang="en-US" altLang="en-US" dirty="0" smtClean="0"/>
              <a:t>landslide</a:t>
            </a:r>
          </a:p>
          <a:p>
            <a:pPr lvl="1"/>
            <a:r>
              <a:rPr lang="en-US" altLang="en-US" dirty="0"/>
              <a:t>220 lives lost</a:t>
            </a:r>
          </a:p>
          <a:p>
            <a:pPr lvl="1"/>
            <a:r>
              <a:rPr lang="en-US" altLang="en-US" dirty="0"/>
              <a:t>Over $25,000,000 in damages</a:t>
            </a:r>
          </a:p>
          <a:p>
            <a:pPr lvl="1"/>
            <a:endParaRPr lang="en-US" altLang="en-US" dirty="0" smtClean="0"/>
          </a:p>
          <a:p>
            <a:pPr lvl="1"/>
            <a:r>
              <a:rPr lang="en-US" altLang="en-US" dirty="0" smtClean="0"/>
              <a:t>Italy:</a:t>
            </a:r>
          </a:p>
          <a:p>
            <a:pPr lvl="2"/>
            <a:r>
              <a:rPr lang="en-US" altLang="en-US" dirty="0" smtClean="0"/>
              <a:t>Eight minutes after the quake a 3 m high wave struck the coast.</a:t>
            </a:r>
          </a:p>
          <a:p>
            <a:pPr lvl="2"/>
            <a:r>
              <a:rPr lang="en-US" altLang="en-US" dirty="0" smtClean="0"/>
              <a:t>“…</a:t>
            </a:r>
            <a:r>
              <a:rPr lang="en-US" dirty="0" smtClean="0"/>
              <a:t>the </a:t>
            </a:r>
            <a:r>
              <a:rPr lang="en-US" dirty="0"/>
              <a:t>strongest waves moved an iron bridge over 98 feet (30 meters) </a:t>
            </a:r>
            <a:r>
              <a:rPr lang="en-US" dirty="0" smtClean="0"/>
              <a:t>and </a:t>
            </a:r>
            <a:r>
              <a:rPr lang="en-US" dirty="0"/>
              <a:t>completely destroyed Reggio Calabria</a:t>
            </a:r>
            <a:r>
              <a:rPr lang="en-US" altLang="en-US" dirty="0" smtClean="0"/>
              <a:t>” </a:t>
            </a:r>
            <a:r>
              <a:rPr lang="en-US" altLang="en-US" dirty="0" smtClean="0">
                <a:hlinkClick r:id="rId3"/>
              </a:rPr>
              <a:t>source</a:t>
            </a:r>
            <a:endParaRPr lang="en-US" altLang="en-US" dirty="0" smtClean="0"/>
          </a:p>
          <a:p>
            <a:pPr lvl="1"/>
            <a:r>
              <a:rPr lang="en-US" altLang="en-US" dirty="0" smtClean="0"/>
              <a:t>Sicily:</a:t>
            </a:r>
          </a:p>
          <a:p>
            <a:pPr lvl="2"/>
            <a:r>
              <a:rPr lang="en-US" altLang="en-US" dirty="0" smtClean="0"/>
              <a:t>The waves struck without warning</a:t>
            </a:r>
          </a:p>
          <a:p>
            <a:pPr lvl="2"/>
            <a:r>
              <a:rPr lang="en-US" altLang="en-US" dirty="0" smtClean="0"/>
              <a:t>Boats were moved </a:t>
            </a:r>
            <a:r>
              <a:rPr lang="en-US" altLang="en-US" dirty="0"/>
              <a:t>inland and </a:t>
            </a:r>
            <a:r>
              <a:rPr lang="en-US" altLang="en-US" dirty="0" smtClean="0"/>
              <a:t>the </a:t>
            </a:r>
            <a:r>
              <a:rPr lang="en-US" altLang="en-US" dirty="0"/>
              <a:t>Port of </a:t>
            </a:r>
            <a:r>
              <a:rPr lang="en-US" altLang="en-US" dirty="0" smtClean="0"/>
              <a:t>Messina was destroyed</a:t>
            </a:r>
          </a:p>
        </p:txBody>
      </p:sp>
      <p:sp>
        <p:nvSpPr>
          <p:cNvPr id="2" name="Slide Number Placeholder 1"/>
          <p:cNvSpPr>
            <a:spLocks noGrp="1"/>
          </p:cNvSpPr>
          <p:nvPr>
            <p:ph type="sldNum" sz="quarter" idx="12"/>
          </p:nvPr>
        </p:nvSpPr>
        <p:spPr/>
        <p:txBody>
          <a:bodyPr/>
          <a:lstStyle/>
          <a:p>
            <a:fld id="{2A013F82-EE5E-44EE-A61D-E31C6657F26F}" type="slidenum">
              <a:rPr lang="en-US" smtClean="0"/>
              <a:t>37</a:t>
            </a:fld>
            <a:endParaRPr lang="en-US"/>
          </a:p>
        </p:txBody>
      </p:sp>
    </p:spTree>
    <p:extLst>
      <p:ext uri="{BB962C8B-B14F-4D97-AF65-F5344CB8AC3E}">
        <p14:creationId xmlns:p14="http://schemas.microsoft.com/office/powerpoint/2010/main" val="187669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br>
              <a:rPr lang="en-US" dirty="0"/>
            </a:br>
            <a:r>
              <a:rPr lang="en-US" dirty="0"/>
              <a:t>Submarine landslide generated tsunami</a:t>
            </a:r>
          </a:p>
        </p:txBody>
      </p:sp>
      <p:sp>
        <p:nvSpPr>
          <p:cNvPr id="3" name="Slide Number Placeholder 2"/>
          <p:cNvSpPr>
            <a:spLocks noGrp="1"/>
          </p:cNvSpPr>
          <p:nvPr>
            <p:ph type="sldNum" sz="quarter" idx="12"/>
          </p:nvPr>
        </p:nvSpPr>
        <p:spPr/>
        <p:txBody>
          <a:bodyPr/>
          <a:lstStyle/>
          <a:p>
            <a:fld id="{2A013F82-EE5E-44EE-A61D-E31C6657F26F}" type="slidenum">
              <a:rPr lang="en-US" smtClean="0"/>
              <a:t>38</a:t>
            </a:fld>
            <a:endParaRPr lang="en-US"/>
          </a:p>
        </p:txBody>
      </p:sp>
      <p:pic>
        <p:nvPicPr>
          <p:cNvPr id="4" name="Picture 3"/>
          <p:cNvPicPr>
            <a:picLocks noChangeAspect="1"/>
          </p:cNvPicPr>
          <p:nvPr/>
        </p:nvPicPr>
        <p:blipFill>
          <a:blip r:embed="rId2"/>
          <a:stretch>
            <a:fillRect/>
          </a:stretch>
        </p:blipFill>
        <p:spPr>
          <a:xfrm>
            <a:off x="1522412" y="2053771"/>
            <a:ext cx="10207462" cy="4194629"/>
          </a:xfrm>
          <a:prstGeom prst="rect">
            <a:avLst/>
          </a:prstGeom>
        </p:spPr>
      </p:pic>
      <p:sp>
        <p:nvSpPr>
          <p:cNvPr id="5" name="TextBox 4"/>
          <p:cNvSpPr txBox="1"/>
          <p:nvPr/>
        </p:nvSpPr>
        <p:spPr>
          <a:xfrm>
            <a:off x="1522412" y="6378805"/>
            <a:ext cx="10207462" cy="646331"/>
          </a:xfrm>
          <a:prstGeom prst="rect">
            <a:avLst/>
          </a:prstGeom>
          <a:noFill/>
        </p:spPr>
        <p:txBody>
          <a:bodyPr wrap="square" rtlCol="0">
            <a:spAutoFit/>
          </a:bodyPr>
          <a:lstStyle/>
          <a:p>
            <a:pPr algn="ctr"/>
            <a:r>
              <a:rPr lang="en-US" altLang="en-US" dirty="0" smtClean="0"/>
              <a:t>Italy </a:t>
            </a:r>
            <a:r>
              <a:rPr lang="en-US" altLang="en-US" dirty="0"/>
              <a:t>1908</a:t>
            </a:r>
          </a:p>
          <a:p>
            <a:pPr algn="ctr"/>
            <a:endParaRPr lang="en-US" dirty="0"/>
          </a:p>
        </p:txBody>
      </p:sp>
    </p:spTree>
    <p:extLst>
      <p:ext uri="{BB962C8B-B14F-4D97-AF65-F5344CB8AC3E}">
        <p14:creationId xmlns:p14="http://schemas.microsoft.com/office/powerpoint/2010/main" val="1967598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br>
              <a:rPr lang="en-US" dirty="0"/>
            </a:br>
            <a:r>
              <a:rPr lang="en-US" dirty="0"/>
              <a:t>Submarine landslide generated tsunami</a:t>
            </a:r>
          </a:p>
        </p:txBody>
      </p:sp>
      <p:sp>
        <p:nvSpPr>
          <p:cNvPr id="3" name="Slide Number Placeholder 2"/>
          <p:cNvSpPr>
            <a:spLocks noGrp="1"/>
          </p:cNvSpPr>
          <p:nvPr>
            <p:ph type="sldNum" sz="quarter" idx="12"/>
          </p:nvPr>
        </p:nvSpPr>
        <p:spPr/>
        <p:txBody>
          <a:bodyPr/>
          <a:lstStyle/>
          <a:p>
            <a:fld id="{2A013F82-EE5E-44EE-A61D-E31C6657F26F}" type="slidenum">
              <a:rPr lang="en-US" smtClean="0"/>
              <a:t>39</a:t>
            </a:fld>
            <a:endParaRPr lang="en-US"/>
          </a:p>
        </p:txBody>
      </p:sp>
      <p:sp>
        <p:nvSpPr>
          <p:cNvPr id="5" name="TextBox 4"/>
          <p:cNvSpPr txBox="1"/>
          <p:nvPr/>
        </p:nvSpPr>
        <p:spPr>
          <a:xfrm>
            <a:off x="1522412" y="6378805"/>
            <a:ext cx="10207462" cy="646331"/>
          </a:xfrm>
          <a:prstGeom prst="rect">
            <a:avLst/>
          </a:prstGeom>
          <a:noFill/>
        </p:spPr>
        <p:txBody>
          <a:bodyPr wrap="square" rtlCol="0">
            <a:spAutoFit/>
          </a:bodyPr>
          <a:lstStyle/>
          <a:p>
            <a:pPr algn="ctr"/>
            <a:r>
              <a:rPr lang="en-US" altLang="en-US" dirty="0" smtClean="0"/>
              <a:t>Italy </a:t>
            </a:r>
            <a:r>
              <a:rPr lang="en-US" altLang="en-US" dirty="0"/>
              <a:t>1908</a:t>
            </a:r>
          </a:p>
          <a:p>
            <a:pPr algn="ctr"/>
            <a:endParaRPr lang="en-US" dirty="0"/>
          </a:p>
        </p:txBody>
      </p:sp>
      <p:pic>
        <p:nvPicPr>
          <p:cNvPr id="6" name="Picture 5"/>
          <p:cNvPicPr>
            <a:picLocks noChangeAspect="1"/>
          </p:cNvPicPr>
          <p:nvPr/>
        </p:nvPicPr>
        <p:blipFill>
          <a:blip r:embed="rId2"/>
          <a:stretch>
            <a:fillRect/>
          </a:stretch>
        </p:blipFill>
        <p:spPr>
          <a:xfrm>
            <a:off x="2741612" y="1600200"/>
            <a:ext cx="7620000" cy="4762500"/>
          </a:xfrm>
          <a:prstGeom prst="rect">
            <a:avLst/>
          </a:prstGeom>
        </p:spPr>
      </p:pic>
      <p:sp>
        <p:nvSpPr>
          <p:cNvPr id="7" name="TextBox 6"/>
          <p:cNvSpPr txBox="1"/>
          <p:nvPr/>
        </p:nvSpPr>
        <p:spPr>
          <a:xfrm>
            <a:off x="5408612" y="3601232"/>
            <a:ext cx="1088760" cy="369332"/>
          </a:xfrm>
          <a:prstGeom prst="rect">
            <a:avLst/>
          </a:prstGeom>
          <a:noFill/>
        </p:spPr>
        <p:txBody>
          <a:bodyPr wrap="none" rtlCol="0">
            <a:spAutoFit/>
          </a:bodyPr>
          <a:lstStyle/>
          <a:p>
            <a:r>
              <a:rPr lang="en-US" b="1" dirty="0" smtClean="0">
                <a:solidFill>
                  <a:schemeClr val="bg2"/>
                </a:solidFill>
              </a:rPr>
              <a:t>Messina</a:t>
            </a:r>
            <a:endParaRPr lang="en-US" b="1" dirty="0">
              <a:solidFill>
                <a:schemeClr val="bg2"/>
              </a:solidFill>
            </a:endParaRPr>
          </a:p>
        </p:txBody>
      </p:sp>
      <p:sp>
        <p:nvSpPr>
          <p:cNvPr id="8" name="TextBox 7"/>
          <p:cNvSpPr txBox="1"/>
          <p:nvPr/>
        </p:nvSpPr>
        <p:spPr>
          <a:xfrm>
            <a:off x="6704012" y="3804836"/>
            <a:ext cx="1219200" cy="646331"/>
          </a:xfrm>
          <a:prstGeom prst="rect">
            <a:avLst/>
          </a:prstGeom>
          <a:noFill/>
        </p:spPr>
        <p:txBody>
          <a:bodyPr wrap="square" rtlCol="0">
            <a:spAutoFit/>
          </a:bodyPr>
          <a:lstStyle/>
          <a:p>
            <a:r>
              <a:rPr lang="en-US" b="1" dirty="0">
                <a:solidFill>
                  <a:schemeClr val="bg2"/>
                </a:solidFill>
              </a:rPr>
              <a:t>Reggio Calabria</a:t>
            </a:r>
          </a:p>
        </p:txBody>
      </p:sp>
    </p:spTree>
    <p:extLst>
      <p:ext uri="{BB962C8B-B14F-4D97-AF65-F5344CB8AC3E}">
        <p14:creationId xmlns:p14="http://schemas.microsoft.com/office/powerpoint/2010/main" val="2924646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p:txBody>
          <a:bodyPr/>
          <a:lstStyle/>
          <a:p>
            <a:r>
              <a:rPr lang="en-US" altLang="en-US" smtClean="0"/>
              <a:t>Generation of a Tsunami</a:t>
            </a:r>
            <a:endParaRPr lang="en-US" altLang="en-US" smtClean="0"/>
          </a:p>
        </p:txBody>
      </p:sp>
      <p:sp>
        <p:nvSpPr>
          <p:cNvPr id="2" name="Slide Number Placeholder 1"/>
          <p:cNvSpPr>
            <a:spLocks noGrp="1"/>
          </p:cNvSpPr>
          <p:nvPr>
            <p:ph type="sldNum" sz="quarter" idx="12"/>
          </p:nvPr>
        </p:nvSpPr>
        <p:spPr/>
        <p:txBody>
          <a:bodyPr/>
          <a:lstStyle/>
          <a:p>
            <a:fld id="{2A013F82-EE5E-44EE-A61D-E31C6657F26F}" type="slidenum">
              <a:rPr lang="en-US" smtClean="0"/>
              <a:pPr/>
              <a:t>4</a:t>
            </a:fld>
            <a:endParaRPr lang="en-US"/>
          </a:p>
        </p:txBody>
      </p:sp>
      <p:sp>
        <p:nvSpPr>
          <p:cNvPr id="12291"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3026" y="1587501"/>
            <a:ext cx="694848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6"/>
          <p:cNvSpPr txBox="1">
            <a:spLocks noChangeArrowheads="1"/>
          </p:cNvSpPr>
          <p:nvPr/>
        </p:nvSpPr>
        <p:spPr bwMode="auto">
          <a:xfrm>
            <a:off x="1522412" y="4587875"/>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t>Unlike normal ocean waves where </a:t>
            </a:r>
            <a:r>
              <a:rPr lang="en-US" altLang="en-US" sz="1600">
                <a:hlinkClick r:id="rId5"/>
              </a:rPr>
              <a:t>their energy dissipates with increasing depths</a:t>
            </a:r>
            <a:r>
              <a:rPr lang="en-US" altLang="en-US" sz="1600"/>
              <a:t>, a tsunami consists of a series of waves that move through the entire water column. Reverse faults are the primary cause of the largest tsunamis. </a:t>
            </a:r>
            <a:r>
              <a:rPr lang="en-US" altLang="en-US" sz="1600">
                <a:hlinkClick r:id="rId6"/>
              </a:rPr>
              <a:t>Reverse faults</a:t>
            </a:r>
            <a:r>
              <a:rPr lang="en-US" altLang="en-US" sz="1600"/>
              <a:t> are where two plates collide and one plate is lifted over the other plate. While these plates are generally in constant motion it is at the junction of their boundaries where the plates are locked together and the stress between them begins to build (1).</a:t>
            </a:r>
          </a:p>
        </p:txBody>
      </p:sp>
    </p:spTree>
    <p:extLst>
      <p:ext uri="{BB962C8B-B14F-4D97-AF65-F5344CB8AC3E}">
        <p14:creationId xmlns:p14="http://schemas.microsoft.com/office/powerpoint/2010/main" val="15202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mtClean="0"/>
              <a:t>Assessing the risk:</a:t>
            </a:r>
            <a:br>
              <a:rPr lang="en-US" smtClean="0"/>
            </a:br>
            <a:r>
              <a:rPr lang="en-US" smtClean="0"/>
              <a:t>Submarine landslide generated tsunami</a:t>
            </a:r>
            <a:endParaRPr lang="en-US" altLang="en-US" dirty="0" smtClean="0"/>
          </a:p>
        </p:txBody>
      </p:sp>
      <p:sp>
        <p:nvSpPr>
          <p:cNvPr id="135171" name="Rectangle 3"/>
          <p:cNvSpPr>
            <a:spLocks noGrp="1" noChangeArrowheads="1"/>
          </p:cNvSpPr>
          <p:nvPr>
            <p:ph idx="1"/>
          </p:nvPr>
        </p:nvSpPr>
        <p:spPr/>
        <p:txBody>
          <a:bodyPr/>
          <a:lstStyle/>
          <a:p>
            <a:r>
              <a:rPr lang="en-US" altLang="en-US" dirty="0"/>
              <a:t>Lituya Bay </a:t>
            </a:r>
            <a:r>
              <a:rPr lang="en-US" altLang="en-US" dirty="0" err="1" smtClean="0"/>
              <a:t>megatsunami</a:t>
            </a:r>
            <a:r>
              <a:rPr lang="en-US" altLang="en-US" dirty="0" smtClean="0"/>
              <a:t> (07/09/58)</a:t>
            </a:r>
          </a:p>
          <a:p>
            <a:pPr lvl="1"/>
            <a:r>
              <a:rPr lang="en-US" altLang="en-US" dirty="0" smtClean="0"/>
              <a:t>Cause:  A 7.8 </a:t>
            </a:r>
            <a:r>
              <a:rPr lang="en-US" altLang="en-US" dirty="0"/>
              <a:t>Mw earthquake on </a:t>
            </a:r>
            <a:r>
              <a:rPr lang="en-US" altLang="en-US" dirty="0" smtClean="0"/>
              <a:t/>
            </a:r>
            <a:br>
              <a:rPr lang="en-US" altLang="en-US" dirty="0" smtClean="0"/>
            </a:br>
            <a:r>
              <a:rPr lang="en-US" altLang="en-US" dirty="0" smtClean="0"/>
              <a:t>the </a:t>
            </a:r>
            <a:r>
              <a:rPr lang="en-US" altLang="en-US" dirty="0"/>
              <a:t>Fairweather </a:t>
            </a:r>
            <a:r>
              <a:rPr lang="en-US" altLang="en-US" dirty="0" smtClean="0"/>
              <a:t>Fault</a:t>
            </a:r>
            <a:br>
              <a:rPr lang="en-US" altLang="en-US" dirty="0" smtClean="0"/>
            </a:br>
            <a:r>
              <a:rPr lang="en-US" altLang="en-US" dirty="0" smtClean="0"/>
              <a:t>triggered </a:t>
            </a:r>
            <a:r>
              <a:rPr lang="en-US" altLang="en-US" dirty="0"/>
              <a:t>a landslide that caused </a:t>
            </a:r>
            <a:r>
              <a:rPr lang="en-US" altLang="en-US" dirty="0" smtClean="0"/>
              <a:t/>
            </a:r>
            <a:br>
              <a:rPr lang="en-US" altLang="en-US" dirty="0" smtClean="0"/>
            </a:br>
            <a:r>
              <a:rPr lang="en-US" altLang="en-US" dirty="0" smtClean="0"/>
              <a:t>30 </a:t>
            </a:r>
            <a:r>
              <a:rPr lang="en-US" altLang="en-US" dirty="0"/>
              <a:t>million cubic </a:t>
            </a:r>
            <a:r>
              <a:rPr lang="en-US" altLang="en-US" dirty="0" smtClean="0"/>
              <a:t>meters </a:t>
            </a:r>
            <a:r>
              <a:rPr lang="en-US" altLang="en-US" dirty="0"/>
              <a:t>of rock </a:t>
            </a:r>
            <a:r>
              <a:rPr lang="en-US" altLang="en-US" dirty="0" smtClean="0"/>
              <a:t/>
            </a:r>
            <a:br>
              <a:rPr lang="en-US" altLang="en-US" dirty="0" smtClean="0"/>
            </a:br>
            <a:r>
              <a:rPr lang="en-US" altLang="en-US" dirty="0" smtClean="0"/>
              <a:t>and </a:t>
            </a:r>
            <a:r>
              <a:rPr lang="en-US" altLang="en-US" dirty="0"/>
              <a:t>ice to fall into the narrow </a:t>
            </a:r>
            <a:r>
              <a:rPr lang="en-US" altLang="en-US" dirty="0" smtClean="0"/>
              <a:t/>
            </a:r>
            <a:br>
              <a:rPr lang="en-US" altLang="en-US" dirty="0" smtClean="0"/>
            </a:br>
            <a:r>
              <a:rPr lang="en-US" altLang="en-US" dirty="0" smtClean="0"/>
              <a:t>inlet </a:t>
            </a:r>
            <a:r>
              <a:rPr lang="en-US" altLang="en-US" dirty="0"/>
              <a:t>of Lituya Bay, Alaska</a:t>
            </a:r>
            <a:endParaRPr lang="en-US" altLang="en-US" dirty="0" smtClean="0"/>
          </a:p>
          <a:p>
            <a:pPr lvl="1"/>
            <a:r>
              <a:rPr lang="en-US" altLang="en-US" dirty="0" smtClean="0"/>
              <a:t>Stripped vegetation up to 525 m </a:t>
            </a:r>
            <a:br>
              <a:rPr lang="en-US" altLang="en-US" dirty="0" smtClean="0"/>
            </a:br>
            <a:r>
              <a:rPr lang="en-US" altLang="en-US" dirty="0" smtClean="0"/>
              <a:t>above the water level.</a:t>
            </a:r>
          </a:p>
          <a:p>
            <a:pPr lvl="1"/>
            <a:r>
              <a:rPr lang="en-US" altLang="en-US" dirty="0" smtClean="0"/>
              <a:t>Wave height estimated to be </a:t>
            </a:r>
            <a:br>
              <a:rPr lang="en-US" altLang="en-US" dirty="0" smtClean="0"/>
            </a:br>
            <a:r>
              <a:rPr lang="en-US" altLang="en-US" dirty="0" smtClean="0"/>
              <a:t>30 m</a:t>
            </a:r>
          </a:p>
        </p:txBody>
      </p:sp>
      <p:pic>
        <p:nvPicPr>
          <p:cNvPr id="35842" name="Picture 2" descr="http://c85c7a.medialib.glogster.com/media/b3/b34b29c327f443298f09054999f5d33d8cfd24164765b8a7cfecf2889c9b9245/lituya-bay-megatsunam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2" y="2286000"/>
            <a:ext cx="5010150" cy="32004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en-US" smtClean="0"/>
              <a:t>40</a:t>
            </a:fld>
            <a:endParaRPr lang="en-US"/>
          </a:p>
        </p:txBody>
      </p:sp>
    </p:spTree>
    <p:extLst>
      <p:ext uri="{BB962C8B-B14F-4D97-AF65-F5344CB8AC3E}">
        <p14:creationId xmlns:p14="http://schemas.microsoft.com/office/powerpoint/2010/main" val="203937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dirty="0" smtClean="0"/>
              <a:t>Assessing the risk:</a:t>
            </a:r>
            <a:br>
              <a:rPr lang="en-US" dirty="0" smtClean="0"/>
            </a:br>
            <a:r>
              <a:rPr lang="en-US" dirty="0" smtClean="0"/>
              <a:t>Submarine landslide generated tsunami</a:t>
            </a:r>
            <a:endParaRPr lang="en-US" altLang="en-US" dirty="0" smtClean="0"/>
          </a:p>
        </p:txBody>
      </p:sp>
      <p:pic>
        <p:nvPicPr>
          <p:cNvPr id="3" name="SCn480_TUgY"/>
          <p:cNvPicPr>
            <a:picLocks noGrp="1" noRot="1" noChangeAspect="1"/>
          </p:cNvPicPr>
          <p:nvPr>
            <p:ph idx="1"/>
            <a:videoFile r:link="rId1"/>
          </p:nvPr>
        </p:nvPicPr>
        <p:blipFill>
          <a:blip r:embed="rId4"/>
          <a:stretch>
            <a:fillRect/>
          </a:stretch>
        </p:blipFill>
        <p:spPr>
          <a:xfrm>
            <a:off x="1827212" y="1524000"/>
            <a:ext cx="9296401" cy="5229226"/>
          </a:xfrm>
          <a:prstGeom prst="rect">
            <a:avLst/>
          </a:prstGeom>
        </p:spPr>
      </p:pic>
      <p:sp>
        <p:nvSpPr>
          <p:cNvPr id="2" name="Slide Number Placeholder 1"/>
          <p:cNvSpPr>
            <a:spLocks noGrp="1"/>
          </p:cNvSpPr>
          <p:nvPr>
            <p:ph type="sldNum" sz="quarter" idx="12"/>
          </p:nvPr>
        </p:nvSpPr>
        <p:spPr/>
        <p:txBody>
          <a:bodyPr/>
          <a:lstStyle/>
          <a:p>
            <a:fld id="{2A013F82-EE5E-44EE-A61D-E31C6657F26F}" type="slidenum">
              <a:rPr lang="en-US" smtClean="0"/>
              <a:t>41</a:t>
            </a:fld>
            <a:endParaRPr lang="en-US"/>
          </a:p>
        </p:txBody>
      </p:sp>
    </p:spTree>
    <p:extLst>
      <p:ext uri="{BB962C8B-B14F-4D97-AF65-F5344CB8AC3E}">
        <p14:creationId xmlns:p14="http://schemas.microsoft.com/office/powerpoint/2010/main" val="315174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r>
              <a:rPr lang="en-US" dirty="0" smtClean="0"/>
              <a:t>:</a:t>
            </a:r>
            <a:br>
              <a:rPr lang="en-US" dirty="0" smtClean="0"/>
            </a:br>
            <a:r>
              <a:rPr lang="en-US" dirty="0" smtClean="0"/>
              <a:t>Impact event generated tsunami</a:t>
            </a:r>
            <a:endParaRPr lang="en-US" dirty="0"/>
          </a:p>
        </p:txBody>
      </p:sp>
      <p:sp>
        <p:nvSpPr>
          <p:cNvPr id="3" name="Content Placeholder 2"/>
          <p:cNvSpPr>
            <a:spLocks noGrp="1"/>
          </p:cNvSpPr>
          <p:nvPr>
            <p:ph idx="1"/>
          </p:nvPr>
        </p:nvSpPr>
        <p:spPr>
          <a:xfrm>
            <a:off x="1979612" y="1828800"/>
            <a:ext cx="9601200" cy="4419600"/>
          </a:xfrm>
        </p:spPr>
        <p:txBody>
          <a:bodyPr/>
          <a:lstStyle/>
          <a:p>
            <a:r>
              <a:rPr lang="en-US" dirty="0" smtClean="0"/>
              <a:t>Impact events are rare</a:t>
            </a:r>
          </a:p>
          <a:p>
            <a:r>
              <a:rPr lang="en-US" dirty="0" smtClean="0"/>
              <a:t>A tsunami will only be generated if the event occurs in the ocean</a:t>
            </a:r>
          </a:p>
          <a:p>
            <a:r>
              <a:rPr lang="en-US" dirty="0" smtClean="0"/>
              <a:t>The wave is formed similar to a person </a:t>
            </a:r>
            <a:r>
              <a:rPr lang="en-US" dirty="0" smtClean="0">
                <a:hlinkClick r:id="rId3"/>
              </a:rPr>
              <a:t>jumping into the water</a:t>
            </a:r>
            <a:r>
              <a:rPr lang="en-US" dirty="0" smtClean="0"/>
              <a:t> - the size of the wave is dependent upon the size of the impact object</a:t>
            </a:r>
          </a:p>
          <a:p>
            <a:r>
              <a:rPr lang="en-US" dirty="0" smtClean="0"/>
              <a:t>Shockwave animation of a meteor hitting the ocean’s surface: </a:t>
            </a:r>
            <a:r>
              <a:rPr lang="en-US" dirty="0"/>
              <a:t> </a:t>
            </a:r>
            <a:r>
              <a:rPr lang="en-US" dirty="0">
                <a:hlinkClick r:id="rId4"/>
              </a:rPr>
              <a:t>http://www.meted.ucar.edu/tsunami/strike/media/flash/comet_meteor_ocean.swf</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42</a:t>
            </a:fld>
            <a:endParaRPr lang="en-US"/>
          </a:p>
        </p:txBody>
      </p:sp>
    </p:spTree>
    <p:extLst>
      <p:ext uri="{BB962C8B-B14F-4D97-AF65-F5344CB8AC3E}">
        <p14:creationId xmlns:p14="http://schemas.microsoft.com/office/powerpoint/2010/main" val="403662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a:t>
            </a:r>
            <a:r>
              <a:rPr lang="en-US" dirty="0" smtClean="0"/>
              <a:t>:  Force </a:t>
            </a:r>
            <a:r>
              <a:rPr lang="en-US" dirty="0"/>
              <a:t>of a Tsunami</a:t>
            </a:r>
          </a:p>
        </p:txBody>
      </p:sp>
      <p:sp>
        <p:nvSpPr>
          <p:cNvPr id="3" name="Content Placeholder 2"/>
          <p:cNvSpPr>
            <a:spLocks noGrp="1"/>
          </p:cNvSpPr>
          <p:nvPr>
            <p:ph idx="1"/>
          </p:nvPr>
        </p:nvSpPr>
        <p:spPr>
          <a:xfrm>
            <a:off x="1979612" y="1828800"/>
            <a:ext cx="9601200" cy="4419600"/>
          </a:xfrm>
        </p:spPr>
        <p:txBody>
          <a:bodyPr/>
          <a:lstStyle/>
          <a:p>
            <a:r>
              <a:rPr lang="en-US" dirty="0"/>
              <a:t>Dynamic vs. Hydrostatic Force</a:t>
            </a:r>
          </a:p>
          <a:p>
            <a:r>
              <a:rPr lang="en-US" dirty="0"/>
              <a:t>Buoyancy and </a:t>
            </a:r>
            <a:r>
              <a:rPr lang="en-US" dirty="0" smtClean="0"/>
              <a:t>Funneling</a:t>
            </a:r>
          </a:p>
          <a:p>
            <a:r>
              <a:rPr lang="en-US" dirty="0" smtClean="0"/>
              <a:t>Momentum</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43</a:t>
            </a:fld>
            <a:endParaRPr lang="en-US"/>
          </a:p>
        </p:txBody>
      </p:sp>
    </p:spTree>
    <p:extLst>
      <p:ext uri="{BB962C8B-B14F-4D97-AF65-F5344CB8AC3E}">
        <p14:creationId xmlns:p14="http://schemas.microsoft.com/office/powerpoint/2010/main" val="390273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risk</a:t>
            </a:r>
            <a:r>
              <a:rPr lang="en-US" dirty="0" smtClean="0"/>
              <a:t>:  Force </a:t>
            </a:r>
            <a:r>
              <a:rPr lang="en-US" dirty="0"/>
              <a:t>of a </a:t>
            </a:r>
            <a:r>
              <a:rPr lang="en-US" dirty="0" smtClean="0"/>
              <a:t>Tsunami</a:t>
            </a:r>
            <a:br>
              <a:rPr lang="en-US" dirty="0" smtClean="0"/>
            </a:br>
            <a:r>
              <a:rPr lang="en-US" dirty="0"/>
              <a:t>Dynamic vs. Hydrostatic </a:t>
            </a:r>
            <a:r>
              <a:rPr lang="en-US" dirty="0" smtClean="0"/>
              <a:t>Force</a:t>
            </a:r>
            <a:endParaRPr lang="en-US" dirty="0"/>
          </a:p>
        </p:txBody>
      </p:sp>
      <p:sp>
        <p:nvSpPr>
          <p:cNvPr id="3" name="Content Placeholder 2"/>
          <p:cNvSpPr>
            <a:spLocks noGrp="1"/>
          </p:cNvSpPr>
          <p:nvPr>
            <p:ph idx="1"/>
          </p:nvPr>
        </p:nvSpPr>
        <p:spPr/>
        <p:txBody>
          <a:bodyPr/>
          <a:lstStyle/>
          <a:p>
            <a:r>
              <a:rPr lang="en-US" dirty="0" smtClean="0"/>
              <a:t>Dynamic force – the force pushing on you</a:t>
            </a:r>
          </a:p>
          <a:p>
            <a:pPr lvl="1"/>
            <a:r>
              <a:rPr lang="en-US" dirty="0" smtClean="0"/>
              <a:t>Tsunamis </a:t>
            </a:r>
            <a:r>
              <a:rPr lang="en-US" dirty="0"/>
              <a:t>move at about 48 </a:t>
            </a:r>
            <a:r>
              <a:rPr lang="en-US" dirty="0" err="1" smtClean="0"/>
              <a:t>kph</a:t>
            </a:r>
            <a:r>
              <a:rPr lang="en-US" dirty="0" smtClean="0"/>
              <a:t> (30 mph) as they come onshore</a:t>
            </a:r>
          </a:p>
          <a:p>
            <a:pPr lvl="1"/>
            <a:endParaRPr lang="en-US" dirty="0"/>
          </a:p>
          <a:p>
            <a:r>
              <a:rPr lang="en-US" dirty="0" smtClean="0"/>
              <a:t>Hydrostatic pressure – pressure increases with depth</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44</a:t>
            </a:fld>
            <a:endParaRPr lang="en-US"/>
          </a:p>
        </p:txBody>
      </p:sp>
      <p:pic>
        <p:nvPicPr>
          <p:cNvPr id="7" name="Content Placeholder 6"/>
          <p:cNvPicPr>
            <a:picLocks noGrp="1" noChangeAspect="1"/>
          </p:cNvPicPr>
          <p:nvPr>
            <p:ph sz="half" idx="4294967295"/>
          </p:nvPr>
        </p:nvPicPr>
        <p:blipFill rotWithShape="1">
          <a:blip r:embed="rId3"/>
          <a:srcRect l="3070" t="17544" r="2193" b="19298"/>
          <a:stretch/>
        </p:blipFill>
        <p:spPr>
          <a:xfrm>
            <a:off x="3503612" y="3626985"/>
            <a:ext cx="5791200" cy="2895600"/>
          </a:xfrm>
          <a:prstGeom prst="rect">
            <a:avLst/>
          </a:prstGeom>
        </p:spPr>
      </p:pic>
    </p:spTree>
    <p:extLst>
      <p:ext uri="{BB962C8B-B14F-4D97-AF65-F5344CB8AC3E}">
        <p14:creationId xmlns:p14="http://schemas.microsoft.com/office/powerpoint/2010/main" val="3679938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risk</a:t>
            </a:r>
            <a:r>
              <a:rPr lang="en-US" dirty="0" smtClean="0"/>
              <a:t>:  Force </a:t>
            </a:r>
            <a:r>
              <a:rPr lang="en-US" dirty="0"/>
              <a:t>of a </a:t>
            </a:r>
            <a:r>
              <a:rPr lang="en-US" dirty="0" smtClean="0"/>
              <a:t>Tsunami</a:t>
            </a:r>
            <a:r>
              <a:rPr lang="en-US" dirty="0"/>
              <a:t/>
            </a:r>
            <a:br>
              <a:rPr lang="en-US" dirty="0"/>
            </a:br>
            <a:r>
              <a:rPr lang="en-US" dirty="0"/>
              <a:t>Buoyancy and Funneling</a:t>
            </a:r>
          </a:p>
        </p:txBody>
      </p:sp>
      <p:sp>
        <p:nvSpPr>
          <p:cNvPr id="3" name="Content Placeholder 2"/>
          <p:cNvSpPr>
            <a:spLocks noGrp="1"/>
          </p:cNvSpPr>
          <p:nvPr>
            <p:ph idx="1"/>
          </p:nvPr>
        </p:nvSpPr>
        <p:spPr>
          <a:xfrm>
            <a:off x="1979613" y="1828800"/>
            <a:ext cx="4267200" cy="4419600"/>
          </a:xfrm>
        </p:spPr>
        <p:txBody>
          <a:bodyPr/>
          <a:lstStyle/>
          <a:p>
            <a:r>
              <a:rPr lang="en-US" dirty="0" smtClean="0"/>
              <a:t>Buoyancy – water can lift up and carry objects</a:t>
            </a:r>
          </a:p>
          <a:p>
            <a:pPr lvl="1"/>
            <a:endParaRPr lang="en-US" dirty="0"/>
          </a:p>
          <a:p>
            <a:r>
              <a:rPr lang="en-US" dirty="0" smtClean="0"/>
              <a:t>Funneling – the force of the water increases as it moves in-between buildings, increasing erosion.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45</a:t>
            </a:fld>
            <a:endParaRPr lang="en-US"/>
          </a:p>
        </p:txBody>
      </p:sp>
      <p:pic>
        <p:nvPicPr>
          <p:cNvPr id="6" name="Picture 5"/>
          <p:cNvPicPr>
            <a:picLocks noChangeAspect="1"/>
          </p:cNvPicPr>
          <p:nvPr/>
        </p:nvPicPr>
        <p:blipFill>
          <a:blip r:embed="rId3"/>
          <a:stretch>
            <a:fillRect/>
          </a:stretch>
        </p:blipFill>
        <p:spPr>
          <a:xfrm>
            <a:off x="6246813" y="1803400"/>
            <a:ext cx="5638802" cy="4229102"/>
          </a:xfrm>
          <a:prstGeom prst="rect">
            <a:avLst/>
          </a:prstGeom>
        </p:spPr>
      </p:pic>
    </p:spTree>
    <p:extLst>
      <p:ext uri="{BB962C8B-B14F-4D97-AF65-F5344CB8AC3E}">
        <p14:creationId xmlns:p14="http://schemas.microsoft.com/office/powerpoint/2010/main" val="164454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risk</a:t>
            </a:r>
            <a:r>
              <a:rPr lang="en-US" dirty="0" smtClean="0"/>
              <a:t>:  Force </a:t>
            </a:r>
            <a:r>
              <a:rPr lang="en-US" dirty="0"/>
              <a:t>of a </a:t>
            </a:r>
            <a:r>
              <a:rPr lang="en-US" dirty="0" smtClean="0"/>
              <a:t>Tsunami</a:t>
            </a:r>
            <a:r>
              <a:rPr lang="en-US" dirty="0"/>
              <a:t/>
            </a:r>
            <a:br>
              <a:rPr lang="en-US" dirty="0"/>
            </a:br>
            <a:r>
              <a:rPr lang="en-US" dirty="0" smtClean="0"/>
              <a:t>Momentum</a:t>
            </a:r>
            <a:endParaRPr lang="en-US" dirty="0"/>
          </a:p>
        </p:txBody>
      </p:sp>
      <p:sp>
        <p:nvSpPr>
          <p:cNvPr id="3" name="Content Placeholder 2"/>
          <p:cNvSpPr>
            <a:spLocks noGrp="1"/>
          </p:cNvSpPr>
          <p:nvPr>
            <p:ph idx="1"/>
          </p:nvPr>
        </p:nvSpPr>
        <p:spPr/>
        <p:txBody>
          <a:bodyPr/>
          <a:lstStyle/>
          <a:p>
            <a:r>
              <a:rPr lang="en-US" dirty="0"/>
              <a:t>Momentum </a:t>
            </a:r>
            <a:r>
              <a:rPr lang="en-US" dirty="0" smtClean="0"/>
              <a:t>– the </a:t>
            </a:r>
            <a:r>
              <a:rPr lang="en-US" dirty="0"/>
              <a:t>power of a moving </a:t>
            </a:r>
            <a:r>
              <a:rPr lang="en-US" dirty="0" smtClean="0"/>
              <a:t>object</a:t>
            </a:r>
          </a:p>
          <a:p>
            <a:pPr lvl="1"/>
            <a:r>
              <a:rPr lang="en-US" dirty="0" smtClean="0"/>
              <a:t>Momentum = mass x velocity</a:t>
            </a:r>
          </a:p>
          <a:p>
            <a:pPr lvl="1"/>
            <a:endParaRPr lang="en-US" dirty="0" smtClean="0"/>
          </a:p>
          <a:p>
            <a:r>
              <a:rPr lang="en-US" dirty="0"/>
              <a:t>If you run faster, will you change your momentum? (Choose the best answer.)</a:t>
            </a:r>
          </a:p>
          <a:p>
            <a:pPr marL="914400" lvl="1" indent="-457200">
              <a:buFont typeface="+mj-lt"/>
              <a:buAutoNum type="alphaLcParenR"/>
            </a:pPr>
            <a:r>
              <a:rPr lang="en-US" dirty="0" smtClean="0"/>
              <a:t>No</a:t>
            </a:r>
            <a:r>
              <a:rPr lang="en-US" dirty="0"/>
              <a:t>, momentum is always the same.</a:t>
            </a:r>
          </a:p>
          <a:p>
            <a:pPr marL="914400" lvl="1" indent="-457200">
              <a:buFont typeface="+mj-lt"/>
              <a:buAutoNum type="alphaLcParenR"/>
            </a:pPr>
            <a:r>
              <a:rPr lang="en-US" dirty="0" smtClean="0"/>
              <a:t>Yes</a:t>
            </a:r>
            <a:r>
              <a:rPr lang="en-US" dirty="0"/>
              <a:t>, it would increase.</a:t>
            </a:r>
          </a:p>
          <a:p>
            <a:pPr marL="914400" lvl="1" indent="-457200">
              <a:buFont typeface="+mj-lt"/>
              <a:buAutoNum type="alphaLcParenR"/>
            </a:pPr>
            <a:r>
              <a:rPr lang="en-US" dirty="0" smtClean="0"/>
              <a:t>Yes</a:t>
            </a:r>
            <a:r>
              <a:rPr lang="en-US" dirty="0"/>
              <a:t>, it would decrease. </a:t>
            </a:r>
            <a:endParaRPr lang="en-US" dirty="0" smtClean="0"/>
          </a:p>
          <a:p>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46</a:t>
            </a:fld>
            <a:endParaRPr lang="en-US"/>
          </a:p>
        </p:txBody>
      </p:sp>
      <p:sp>
        <p:nvSpPr>
          <p:cNvPr id="8" name="Right Arrow 7"/>
          <p:cNvSpPr/>
          <p:nvPr/>
        </p:nvSpPr>
        <p:spPr>
          <a:xfrm>
            <a:off x="989012" y="3962400"/>
            <a:ext cx="15240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Correct!</a:t>
            </a:r>
            <a:endParaRPr lang="en-US" dirty="0"/>
          </a:p>
        </p:txBody>
      </p:sp>
    </p:spTree>
    <p:extLst>
      <p:ext uri="{BB962C8B-B14F-4D97-AF65-F5344CB8AC3E}">
        <p14:creationId xmlns:p14="http://schemas.microsoft.com/office/powerpoint/2010/main" val="70347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Respond, &amp; </a:t>
            </a:r>
            <a:r>
              <a:rPr lang="en-US" dirty="0" smtClean="0"/>
              <a:t>Recover</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47</a:t>
            </a:fld>
            <a:endParaRPr lang="en-US"/>
          </a:p>
        </p:txBody>
      </p:sp>
    </p:spTree>
    <p:extLst>
      <p:ext uri="{BB962C8B-B14F-4D97-AF65-F5344CB8AC3E}">
        <p14:creationId xmlns:p14="http://schemas.microsoft.com/office/powerpoint/2010/main" val="19828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979612" y="381000"/>
            <a:ext cx="9525000" cy="1219200"/>
          </a:xfrm>
        </p:spPr>
        <p:txBody>
          <a:bodyPr/>
          <a:lstStyle/>
          <a:p>
            <a:r>
              <a:rPr lang="en-US" dirty="0" smtClean="0"/>
              <a:t>PREPARE:  </a:t>
            </a:r>
            <a:r>
              <a:rPr lang="en-US" altLang="en-US" dirty="0" smtClean="0"/>
              <a:t>Are YOU Ready for a Tsunami?</a:t>
            </a:r>
          </a:p>
        </p:txBody>
      </p:sp>
      <p:sp>
        <p:nvSpPr>
          <p:cNvPr id="63491" name="Content Placeholder 4"/>
          <p:cNvSpPr>
            <a:spLocks noGrp="1"/>
          </p:cNvSpPr>
          <p:nvPr>
            <p:ph idx="1"/>
          </p:nvPr>
        </p:nvSpPr>
        <p:spPr/>
        <p:txBody>
          <a:bodyPr/>
          <a:lstStyle/>
          <a:p>
            <a:r>
              <a:rPr lang="en-US" altLang="en-US" dirty="0" smtClean="0"/>
              <a:t>Before the threat appears... </a:t>
            </a:r>
          </a:p>
          <a:p>
            <a:pPr lvl="1"/>
            <a:r>
              <a:rPr lang="en-US" altLang="en-US" dirty="0" smtClean="0"/>
              <a:t>Learn about tsunami risk in your community or the coastal area you plan to visit. </a:t>
            </a:r>
          </a:p>
        </p:txBody>
      </p:sp>
      <p:sp>
        <p:nvSpPr>
          <p:cNvPr id="63492"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634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975" y="5272088"/>
            <a:ext cx="2381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48</a:t>
            </a:fld>
            <a:endParaRPr lang="en-US"/>
          </a:p>
        </p:txBody>
      </p:sp>
    </p:spTree>
    <p:extLst>
      <p:ext uri="{BB962C8B-B14F-4D97-AF65-F5344CB8AC3E}">
        <p14:creationId xmlns:p14="http://schemas.microsoft.com/office/powerpoint/2010/main" val="30749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979612" y="381000"/>
            <a:ext cx="9525000" cy="1219200"/>
          </a:xfrm>
        </p:spPr>
        <p:txBody>
          <a:bodyPr/>
          <a:lstStyle/>
          <a:p>
            <a:r>
              <a:rPr lang="en-US" dirty="0"/>
              <a:t>PREPARE:  </a:t>
            </a:r>
            <a:r>
              <a:rPr lang="en-US" altLang="en-US" dirty="0"/>
              <a:t>Are YOU Ready for a Tsunami?</a:t>
            </a:r>
            <a:endParaRPr lang="en-US" altLang="en-US" dirty="0" smtClean="0"/>
          </a:p>
        </p:txBody>
      </p:sp>
      <p:sp>
        <p:nvSpPr>
          <p:cNvPr id="69635" name="Content Placeholder 4"/>
          <p:cNvSpPr>
            <a:spLocks noGrp="1"/>
          </p:cNvSpPr>
          <p:nvPr>
            <p:ph idx="1"/>
          </p:nvPr>
        </p:nvSpPr>
        <p:spPr/>
        <p:txBody>
          <a:bodyPr/>
          <a:lstStyle/>
          <a:p>
            <a:r>
              <a:rPr lang="en-US" altLang="en-US" dirty="0" smtClean="0"/>
              <a:t>                                     Communities </a:t>
            </a:r>
          </a:p>
          <a:p>
            <a:pPr lvl="1"/>
            <a:r>
              <a:rPr lang="en-US" altLang="en-US" dirty="0" smtClean="0"/>
              <a:t>Establish a 24-hour warning point and emergency operations center.</a:t>
            </a:r>
          </a:p>
          <a:p>
            <a:pPr lvl="1"/>
            <a:r>
              <a:rPr lang="en-US" altLang="en-US" dirty="0" smtClean="0"/>
              <a:t>Have more than one way to receive tsunami warnings and to alert the public.</a:t>
            </a:r>
          </a:p>
          <a:p>
            <a:pPr lvl="1"/>
            <a:r>
              <a:rPr lang="en-US" altLang="en-US" dirty="0" smtClean="0"/>
              <a:t>Promote public readiness through community education and the distribution of information</a:t>
            </a:r>
          </a:p>
          <a:p>
            <a:pPr lvl="1"/>
            <a:r>
              <a:rPr lang="en-US" altLang="en-US" dirty="0" smtClean="0"/>
              <a:t>Develop a formal tsunami plan, which includes holding emergency exercises.</a:t>
            </a:r>
          </a:p>
          <a:p>
            <a:pPr lvl="1"/>
            <a:r>
              <a:rPr lang="en-US" altLang="en-US" dirty="0" smtClean="0">
                <a:hlinkClick r:id="rId3"/>
              </a:rPr>
              <a:t>Read the specific </a:t>
            </a:r>
            <a:r>
              <a:rPr lang="en-US" altLang="en-US" dirty="0" err="1" smtClean="0">
                <a:hlinkClick r:id="rId3"/>
              </a:rPr>
              <a:t>TsunamiReady</a:t>
            </a:r>
            <a:r>
              <a:rPr lang="en-US" altLang="en-US" dirty="0" smtClean="0">
                <a:hlinkClick r:id="rId3"/>
              </a:rPr>
              <a:t> guidelines</a:t>
            </a:r>
            <a:r>
              <a:rPr lang="en-US" altLang="en-US" dirty="0" smtClean="0"/>
              <a:t>.</a:t>
            </a:r>
          </a:p>
        </p:txBody>
      </p:sp>
      <p:sp>
        <p:nvSpPr>
          <p:cNvPr id="69636"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pic>
        <p:nvPicPr>
          <p:cNvPr id="696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281" y="1282700"/>
            <a:ext cx="2768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49</a:t>
            </a:fld>
            <a:endParaRPr lang="en-US"/>
          </a:p>
        </p:txBody>
      </p:sp>
    </p:spTree>
    <p:extLst>
      <p:ext uri="{BB962C8B-B14F-4D97-AF65-F5344CB8AC3E}">
        <p14:creationId xmlns:p14="http://schemas.microsoft.com/office/powerpoint/2010/main" val="3561789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p:txBody>
          <a:bodyPr/>
          <a:lstStyle/>
          <a:p>
            <a:r>
              <a:rPr lang="en-US" altLang="en-US" smtClean="0"/>
              <a:t>Generation of a Tsunami</a:t>
            </a:r>
          </a:p>
        </p:txBody>
      </p:sp>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6" y="1587501"/>
            <a:ext cx="69500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p:cNvSpPr txBox="1">
            <a:spLocks noChangeArrowheads="1"/>
          </p:cNvSpPr>
          <p:nvPr/>
        </p:nvSpPr>
        <p:spPr bwMode="auto">
          <a:xfrm>
            <a:off x="1522412" y="4587875"/>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t>As the two plates remain locked together stress continues to build at their intersection. As a result, the sea floor is pulled down (2) with a corresponding rise on the continental side of the fault (3).</a:t>
            </a:r>
          </a:p>
        </p:txBody>
      </p:sp>
      <p:sp>
        <p:nvSpPr>
          <p:cNvPr id="14341"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5</a:t>
            </a:fld>
            <a:endParaRPr lang="en-US"/>
          </a:p>
        </p:txBody>
      </p:sp>
    </p:spTree>
    <p:extLst>
      <p:ext uri="{BB962C8B-B14F-4D97-AF65-F5344CB8AC3E}">
        <p14:creationId xmlns:p14="http://schemas.microsoft.com/office/powerpoint/2010/main" val="183969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79612" y="381000"/>
            <a:ext cx="9296400" cy="1219200"/>
          </a:xfrm>
        </p:spPr>
        <p:txBody>
          <a:bodyPr/>
          <a:lstStyle/>
          <a:p>
            <a:r>
              <a:rPr lang="en-US" dirty="0"/>
              <a:t>RESPOND:  </a:t>
            </a:r>
            <a:r>
              <a:rPr lang="en-US" altLang="en-US" dirty="0"/>
              <a:t>Surviving a Tsunami</a:t>
            </a:r>
            <a:endParaRPr lang="en-US" altLang="en-US" dirty="0" smtClean="0"/>
          </a:p>
        </p:txBody>
      </p:sp>
      <p:sp>
        <p:nvSpPr>
          <p:cNvPr id="65539" name="Content Placeholder 4"/>
          <p:cNvSpPr>
            <a:spLocks noGrp="1"/>
          </p:cNvSpPr>
          <p:nvPr>
            <p:ph idx="1"/>
          </p:nvPr>
        </p:nvSpPr>
        <p:spPr/>
        <p:txBody>
          <a:bodyPr/>
          <a:lstStyle/>
          <a:p>
            <a:r>
              <a:rPr lang="en-US" altLang="en-US" smtClean="0"/>
              <a:t>If on the beach or near the shoreline and you feel a strong earthquake... </a:t>
            </a:r>
          </a:p>
          <a:p>
            <a:pPr lvl="1"/>
            <a:r>
              <a:rPr lang="en-US" altLang="en-US" smtClean="0"/>
              <a:t>EVACUATE TO HIGHER GROUND IMMEDIATELY! Do not wait for a formal warning. </a:t>
            </a:r>
          </a:p>
        </p:txBody>
      </p:sp>
      <p:sp>
        <p:nvSpPr>
          <p:cNvPr id="65540"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655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975" y="5272088"/>
            <a:ext cx="2381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50</a:t>
            </a:fld>
            <a:endParaRPr lang="en-US"/>
          </a:p>
        </p:txBody>
      </p:sp>
    </p:spTree>
    <p:extLst>
      <p:ext uri="{BB962C8B-B14F-4D97-AF65-F5344CB8AC3E}">
        <p14:creationId xmlns:p14="http://schemas.microsoft.com/office/powerpoint/2010/main" val="134061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RESPOND:  </a:t>
            </a:r>
            <a:r>
              <a:rPr lang="en-US" altLang="en-US" smtClean="0"/>
              <a:t>Surviving a Tsunami</a:t>
            </a:r>
            <a:endParaRPr lang="en-US" altLang="en-US" dirty="0" smtClean="0"/>
          </a:p>
        </p:txBody>
      </p:sp>
      <p:sp>
        <p:nvSpPr>
          <p:cNvPr id="67587" name="Content Placeholder 4"/>
          <p:cNvSpPr>
            <a:spLocks noGrp="1"/>
          </p:cNvSpPr>
          <p:nvPr>
            <p:ph idx="1"/>
          </p:nvPr>
        </p:nvSpPr>
        <p:spPr/>
        <p:txBody>
          <a:bodyPr/>
          <a:lstStyle/>
          <a:p>
            <a:r>
              <a:rPr lang="en-US" altLang="en-US" dirty="0" smtClean="0"/>
              <a:t>If a tsunami warning is issued... </a:t>
            </a:r>
          </a:p>
          <a:p>
            <a:pPr lvl="1"/>
            <a:r>
              <a:rPr lang="en-US" altLang="en-US" dirty="0" smtClean="0"/>
              <a:t>If you are in school, follow the advice of teachers and other school personnel. </a:t>
            </a:r>
          </a:p>
          <a:p>
            <a:pPr lvl="1"/>
            <a:r>
              <a:rPr lang="en-US" altLang="en-US" dirty="0" smtClean="0"/>
              <a:t>If you are at home, make sure your entire family is aware of the warning.</a:t>
            </a:r>
          </a:p>
          <a:p>
            <a:pPr lvl="1"/>
            <a:r>
              <a:rPr lang="en-US" altLang="en-US" dirty="0" smtClean="0"/>
              <a:t>Your family should evacuate your house if you live in a tsunami </a:t>
            </a:r>
            <a:br>
              <a:rPr lang="en-US" altLang="en-US" dirty="0" smtClean="0"/>
            </a:br>
            <a:r>
              <a:rPr lang="en-US" altLang="en-US" dirty="0" smtClean="0"/>
              <a:t>evacuation zone. </a:t>
            </a:r>
          </a:p>
        </p:txBody>
      </p:sp>
      <p:sp>
        <p:nvSpPr>
          <p:cNvPr id="2" name="Slide Number Placeholder 1"/>
          <p:cNvSpPr>
            <a:spLocks noGrp="1"/>
          </p:cNvSpPr>
          <p:nvPr>
            <p:ph type="sldNum" sz="quarter" idx="12"/>
          </p:nvPr>
        </p:nvSpPr>
        <p:spPr/>
        <p:txBody>
          <a:bodyPr/>
          <a:lstStyle/>
          <a:p>
            <a:fld id="{2A013F82-EE5E-44EE-A61D-E31C6657F26F}" type="slidenum">
              <a:rPr lang="en-US" smtClean="0"/>
              <a:pPr/>
              <a:t>51</a:t>
            </a:fld>
            <a:endParaRPr lang="en-US"/>
          </a:p>
        </p:txBody>
      </p:sp>
      <p:sp>
        <p:nvSpPr>
          <p:cNvPr id="67588"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3"/>
              </a:rPr>
              <a:t>1</a:t>
            </a:r>
            <a:endParaRPr lang="en-US" altLang="en-US" sz="1400"/>
          </a:p>
        </p:txBody>
      </p:sp>
      <p:pic>
        <p:nvPicPr>
          <p:cNvPr id="675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975" y="5272088"/>
            <a:ext cx="2381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80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979612" y="381000"/>
            <a:ext cx="9525000" cy="1219200"/>
          </a:xfrm>
        </p:spPr>
        <p:txBody>
          <a:bodyPr/>
          <a:lstStyle/>
          <a:p>
            <a:r>
              <a:rPr lang="en-US" dirty="0" smtClean="0"/>
              <a:t>RESPOND:  </a:t>
            </a:r>
            <a:r>
              <a:rPr lang="en-US" altLang="en-US" dirty="0"/>
              <a:t>Surviving a Tsunami</a:t>
            </a:r>
            <a:endParaRPr lang="en-US" altLang="en-US" dirty="0" smtClean="0"/>
          </a:p>
        </p:txBody>
      </p:sp>
      <p:sp>
        <p:nvSpPr>
          <p:cNvPr id="69635" name="Content Placeholder 4"/>
          <p:cNvSpPr>
            <a:spLocks noGrp="1"/>
          </p:cNvSpPr>
          <p:nvPr>
            <p:ph idx="1"/>
          </p:nvPr>
        </p:nvSpPr>
        <p:spPr/>
        <p:txBody>
          <a:bodyPr>
            <a:normAutofit fontScale="92500" lnSpcReduction="10000"/>
          </a:bodyPr>
          <a:lstStyle/>
          <a:p>
            <a:pPr>
              <a:spcBef>
                <a:spcPts val="600"/>
              </a:spcBef>
            </a:pPr>
            <a:r>
              <a:rPr lang="en-US" altLang="en-US" dirty="0"/>
              <a:t>Heed Natural Warnings</a:t>
            </a:r>
          </a:p>
          <a:p>
            <a:pPr>
              <a:spcBef>
                <a:spcPts val="600"/>
              </a:spcBef>
            </a:pPr>
            <a:r>
              <a:rPr lang="en-US" altLang="en-US" dirty="0"/>
              <a:t>Heed Official Warnings</a:t>
            </a:r>
          </a:p>
          <a:p>
            <a:pPr>
              <a:spcBef>
                <a:spcPts val="600"/>
              </a:spcBef>
            </a:pPr>
            <a:r>
              <a:rPr lang="en-US" altLang="en-US" dirty="0"/>
              <a:t>Expect Many Waves</a:t>
            </a:r>
          </a:p>
          <a:p>
            <a:pPr>
              <a:spcBef>
                <a:spcPts val="600"/>
              </a:spcBef>
            </a:pPr>
            <a:r>
              <a:rPr lang="en-US" altLang="en-US" dirty="0"/>
              <a:t>Head for High Ground and Stay There</a:t>
            </a:r>
          </a:p>
          <a:p>
            <a:pPr>
              <a:spcBef>
                <a:spcPts val="600"/>
              </a:spcBef>
            </a:pPr>
            <a:r>
              <a:rPr lang="en-US" altLang="en-US" dirty="0"/>
              <a:t>Abandon Belongings</a:t>
            </a:r>
          </a:p>
          <a:p>
            <a:pPr>
              <a:spcBef>
                <a:spcPts val="600"/>
              </a:spcBef>
            </a:pPr>
            <a:r>
              <a:rPr lang="en-US" altLang="en-US" dirty="0"/>
              <a:t>Don't Count on the Roads</a:t>
            </a:r>
          </a:p>
          <a:p>
            <a:pPr>
              <a:spcBef>
                <a:spcPts val="600"/>
              </a:spcBef>
            </a:pPr>
            <a:r>
              <a:rPr lang="en-US" altLang="en-US" dirty="0"/>
              <a:t>Go to an Upper Floor or Roof of a Building</a:t>
            </a:r>
          </a:p>
          <a:p>
            <a:pPr>
              <a:spcBef>
                <a:spcPts val="600"/>
              </a:spcBef>
            </a:pPr>
            <a:r>
              <a:rPr lang="en-US" altLang="en-US" dirty="0"/>
              <a:t>Climb a Tree</a:t>
            </a:r>
          </a:p>
          <a:p>
            <a:pPr>
              <a:spcBef>
                <a:spcPts val="600"/>
              </a:spcBef>
            </a:pPr>
            <a:r>
              <a:rPr lang="en-US" altLang="en-US" dirty="0"/>
              <a:t>Climb onto Something that Floats</a:t>
            </a:r>
          </a:p>
          <a:p>
            <a:pPr>
              <a:spcBef>
                <a:spcPts val="600"/>
              </a:spcBef>
            </a:pPr>
            <a:r>
              <a:rPr lang="en-US" altLang="en-US" dirty="0"/>
              <a:t>Expect the Waves to Leave Debris</a:t>
            </a:r>
          </a:p>
          <a:p>
            <a:pPr>
              <a:spcBef>
                <a:spcPts val="600"/>
              </a:spcBef>
            </a:pPr>
            <a:r>
              <a:rPr lang="en-US" altLang="en-US" dirty="0"/>
              <a:t>Expect Quakes to Lower Coastal Land</a:t>
            </a:r>
          </a:p>
          <a:p>
            <a:pPr>
              <a:spcBef>
                <a:spcPts val="600"/>
              </a:spcBef>
            </a:pPr>
            <a:r>
              <a:rPr lang="en-US" altLang="en-US" dirty="0"/>
              <a:t>Expect Company</a:t>
            </a:r>
            <a:endParaRPr lang="en-US" altLang="en-US" dirty="0" smtClean="0"/>
          </a:p>
        </p:txBody>
      </p:sp>
      <p:sp>
        <p:nvSpPr>
          <p:cNvPr id="69636"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Sources:  </a:t>
            </a:r>
            <a:r>
              <a:rPr lang="en-US" altLang="en-US" sz="1400" dirty="0">
                <a:hlinkClick r:id="rId3"/>
              </a:rPr>
              <a:t>1</a:t>
            </a:r>
            <a:endParaRPr lang="en-US" altLang="en-US" sz="1400" dirty="0"/>
          </a:p>
        </p:txBody>
      </p:sp>
      <p:sp>
        <p:nvSpPr>
          <p:cNvPr id="2" name="Slide Number Placeholder 1"/>
          <p:cNvSpPr>
            <a:spLocks noGrp="1"/>
          </p:cNvSpPr>
          <p:nvPr>
            <p:ph type="sldNum" sz="quarter" idx="12"/>
          </p:nvPr>
        </p:nvSpPr>
        <p:spPr/>
        <p:txBody>
          <a:bodyPr/>
          <a:lstStyle/>
          <a:p>
            <a:fld id="{2A013F82-EE5E-44EE-A61D-E31C6657F26F}" type="slidenum">
              <a:rPr lang="en-US" smtClean="0"/>
              <a:t>52</a:t>
            </a:fld>
            <a:endParaRPr lang="en-US"/>
          </a:p>
        </p:txBody>
      </p:sp>
    </p:spTree>
    <p:extLst>
      <p:ext uri="{BB962C8B-B14F-4D97-AF65-F5344CB8AC3E}">
        <p14:creationId xmlns:p14="http://schemas.microsoft.com/office/powerpoint/2010/main" val="317660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RECOVER:  </a:t>
            </a:r>
            <a:r>
              <a:rPr lang="en-US" altLang="en-US" smtClean="0"/>
              <a:t>After a Tsunami</a:t>
            </a:r>
            <a:endParaRPr lang="en-US" altLang="en-US" dirty="0" smtClean="0"/>
          </a:p>
        </p:txBody>
      </p:sp>
      <p:sp>
        <p:nvSpPr>
          <p:cNvPr id="69635" name="Content Placeholder 4"/>
          <p:cNvSpPr>
            <a:spLocks noGrp="1"/>
          </p:cNvSpPr>
          <p:nvPr>
            <p:ph idx="1"/>
          </p:nvPr>
        </p:nvSpPr>
        <p:spPr>
          <a:xfrm>
            <a:off x="1979612" y="1828800"/>
            <a:ext cx="9906000" cy="4419600"/>
          </a:xfrm>
        </p:spPr>
        <p:txBody>
          <a:bodyPr>
            <a:noAutofit/>
          </a:bodyPr>
          <a:lstStyle/>
          <a:p>
            <a:r>
              <a:rPr lang="en-US" dirty="0" smtClean="0"/>
              <a:t>Return home only after local officials tell you it is safe</a:t>
            </a:r>
          </a:p>
          <a:p>
            <a:r>
              <a:rPr lang="en-US" altLang="en-US" dirty="0" smtClean="0"/>
              <a:t>Go to a designated public shelter if you need to evacuate or you feel it is unsafe to remain in your home. Text SHELTER + your ZIP code to 43362.</a:t>
            </a:r>
          </a:p>
          <a:p>
            <a:r>
              <a:rPr lang="en-US" altLang="en-US" dirty="0" smtClean="0"/>
              <a:t>Avoid disaster areas</a:t>
            </a:r>
          </a:p>
          <a:p>
            <a:r>
              <a:rPr lang="en-US" altLang="en-US" dirty="0" smtClean="0"/>
              <a:t>Stay away from debris/critters in the water</a:t>
            </a:r>
          </a:p>
          <a:p>
            <a:r>
              <a:rPr lang="en-US" altLang="en-US" dirty="0" smtClean="0"/>
              <a:t>Use caution when re-entering buildings or homes &amp; stay out of any building that has water around it.</a:t>
            </a:r>
          </a:p>
          <a:p>
            <a:r>
              <a:rPr lang="en-US" altLang="en-US" dirty="0" smtClean="0"/>
              <a:t>Check yourself for injuries and get first aid as needed before helping injured or trapped persons.</a:t>
            </a:r>
          </a:p>
        </p:txBody>
      </p:sp>
      <p:sp>
        <p:nvSpPr>
          <p:cNvPr id="2" name="Slide Number Placeholder 1"/>
          <p:cNvSpPr>
            <a:spLocks noGrp="1"/>
          </p:cNvSpPr>
          <p:nvPr>
            <p:ph type="sldNum" sz="quarter" idx="12"/>
          </p:nvPr>
        </p:nvSpPr>
        <p:spPr/>
        <p:txBody>
          <a:bodyPr/>
          <a:lstStyle/>
          <a:p>
            <a:fld id="{2A013F82-EE5E-44EE-A61D-E31C6657F26F}" type="slidenum">
              <a:rPr lang="en-US" smtClean="0"/>
              <a:pPr/>
              <a:t>53</a:t>
            </a:fld>
            <a:endParaRPr lang="en-US"/>
          </a:p>
        </p:txBody>
      </p:sp>
      <p:sp>
        <p:nvSpPr>
          <p:cNvPr id="69636"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Sources:  </a:t>
            </a:r>
            <a:r>
              <a:rPr lang="en-US" altLang="en-US" sz="1400" dirty="0">
                <a:hlinkClick r:id="rId3"/>
              </a:rPr>
              <a:t>1</a:t>
            </a:r>
            <a:endParaRPr lang="en-US" altLang="en-US" sz="1400" dirty="0"/>
          </a:p>
        </p:txBody>
      </p:sp>
    </p:spTree>
    <p:extLst>
      <p:ext uri="{BB962C8B-B14F-4D97-AF65-F5344CB8AC3E}">
        <p14:creationId xmlns:p14="http://schemas.microsoft.com/office/powerpoint/2010/main" val="72264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type="body" idx="1"/>
          </p:nvPr>
        </p:nvSpPr>
        <p:spPr/>
        <p:txBody>
          <a:bodyPr/>
          <a:lstStyle/>
          <a:p>
            <a:r>
              <a:rPr lang="en-US" dirty="0"/>
              <a:t>What, if anything, can be done to prevent this disaster from occurring</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54</a:t>
            </a:fld>
            <a:endParaRPr lang="en-US"/>
          </a:p>
        </p:txBody>
      </p:sp>
    </p:spTree>
    <p:extLst>
      <p:ext uri="{BB962C8B-B14F-4D97-AF65-F5344CB8AC3E}">
        <p14:creationId xmlns:p14="http://schemas.microsoft.com/office/powerpoint/2010/main" val="4266043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type="body" idx="1"/>
          </p:nvPr>
        </p:nvSpPr>
        <p:spPr/>
        <p:txBody>
          <a:bodyPr/>
          <a:lstStyle/>
          <a:p>
            <a:r>
              <a:rPr lang="en-US" dirty="0" smtClean="0"/>
              <a:t>What </a:t>
            </a:r>
            <a:r>
              <a:rPr lang="en-US" dirty="0"/>
              <a:t>can be done to reduce the damages caused by this </a:t>
            </a:r>
            <a:r>
              <a:rPr lang="en-US" dirty="0" smtClean="0"/>
              <a:t>disaster?</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55</a:t>
            </a:fld>
            <a:endParaRPr lang="en-US"/>
          </a:p>
        </p:txBody>
      </p:sp>
    </p:spTree>
    <p:extLst>
      <p:ext uri="{BB962C8B-B14F-4D97-AF65-F5344CB8AC3E}">
        <p14:creationId xmlns:p14="http://schemas.microsoft.com/office/powerpoint/2010/main" val="3316423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4825" y="0"/>
            <a:ext cx="9144000" cy="6858000"/>
          </a:xfrm>
          <a:prstGeom prst="rect">
            <a:avLst/>
          </a:prstGeom>
        </p:spPr>
      </p:pic>
      <p:sp>
        <p:nvSpPr>
          <p:cNvPr id="5" name="Title 4"/>
          <p:cNvSpPr>
            <a:spLocks noGrp="1"/>
          </p:cNvSpPr>
          <p:nvPr>
            <p:ph type="title"/>
          </p:nvPr>
        </p:nvSpPr>
        <p:spPr/>
        <p:txBody>
          <a:bodyPr/>
          <a:lstStyle/>
          <a:p>
            <a:r>
              <a:rPr lang="en-US" dirty="0" smtClean="0"/>
              <a:t>~ end! ~</a:t>
            </a:r>
            <a:endParaRPr lang="en-US" dirty="0"/>
          </a:p>
        </p:txBody>
      </p:sp>
      <p:sp>
        <p:nvSpPr>
          <p:cNvPr id="6" name="Text Placeholder 5"/>
          <p:cNvSpPr>
            <a:spLocks noGrp="1"/>
          </p:cNvSpPr>
          <p:nvPr>
            <p:ph type="body" idx="1"/>
          </p:nvPr>
        </p:nvSpPr>
        <p:spPr>
          <a:xfrm>
            <a:off x="3044824" y="993775"/>
            <a:ext cx="6707187" cy="1673225"/>
          </a:xfrm>
        </p:spPr>
        <p:txBody>
          <a:bodyPr>
            <a:normAutofit/>
          </a:bodyPr>
          <a:lstStyle/>
          <a:p>
            <a:r>
              <a:rPr lang="en-US" sz="4000" dirty="0" smtClean="0"/>
              <a:t> . . . The end?</a:t>
            </a:r>
            <a:endParaRPr lang="en-US" sz="4000" dirty="0"/>
          </a:p>
        </p:txBody>
      </p:sp>
      <p:sp>
        <p:nvSpPr>
          <p:cNvPr id="4" name="Slide Number Placeholder 3"/>
          <p:cNvSpPr>
            <a:spLocks noGrp="1"/>
          </p:cNvSpPr>
          <p:nvPr>
            <p:ph type="sldNum" sz="quarter" idx="12"/>
          </p:nvPr>
        </p:nvSpPr>
        <p:spPr/>
        <p:txBody>
          <a:bodyPr/>
          <a:lstStyle/>
          <a:p>
            <a:fld id="{F36C87F6-986D-49E6-AF40-1B3A1EE8064D}" type="slidenum">
              <a:rPr lang="en-US" smtClean="0"/>
              <a:pPr/>
              <a:t>56</a:t>
            </a:fld>
            <a:endParaRPr lang="en-US"/>
          </a:p>
        </p:txBody>
      </p:sp>
      <p:sp>
        <p:nvSpPr>
          <p:cNvPr id="9" name="Rectangle 8"/>
          <p:cNvSpPr/>
          <p:nvPr/>
        </p:nvSpPr>
        <p:spPr>
          <a:xfrm>
            <a:off x="0" y="6583680"/>
            <a:ext cx="3044824" cy="274320"/>
          </a:xfrm>
          <a:prstGeom prst="rect">
            <a:avLst/>
          </a:prstGeom>
          <a:gradFill flip="none" rotWithShape="1">
            <a:gsLst>
              <a:gs pos="10000">
                <a:srgbClr val="8F8F91"/>
              </a:gs>
              <a:gs pos="100000">
                <a:srgbClr val="A5A5A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005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lstStyle/>
          <a:p>
            <a:r>
              <a:rPr lang="en-US" altLang="en-US" smtClean="0"/>
              <a:t>Generation of a Tsunami</a:t>
            </a: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1" y="1587501"/>
            <a:ext cx="695007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p:cNvSpPr txBox="1">
            <a:spLocks noChangeArrowheads="1"/>
          </p:cNvSpPr>
          <p:nvPr/>
        </p:nvSpPr>
        <p:spPr bwMode="auto">
          <a:xfrm>
            <a:off x="1522412" y="4587875"/>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t>Increasing stress between the two locked plates further deepens the sea floor (4) and enhances the bulge on the continental side of the fault (5).</a:t>
            </a:r>
          </a:p>
        </p:txBody>
      </p:sp>
      <p:sp>
        <p:nvSpPr>
          <p:cNvPr id="16389"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6</a:t>
            </a:fld>
            <a:endParaRPr lang="en-US"/>
          </a:p>
        </p:txBody>
      </p:sp>
    </p:spTree>
    <p:extLst>
      <p:ext uri="{BB962C8B-B14F-4D97-AF65-F5344CB8AC3E}">
        <p14:creationId xmlns:p14="http://schemas.microsoft.com/office/powerpoint/2010/main" val="2794939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p:txBody>
          <a:bodyPr/>
          <a:lstStyle/>
          <a:p>
            <a:r>
              <a:rPr lang="en-US" altLang="en-US" smtClean="0"/>
              <a:t>Generation of a Tsunami</a:t>
            </a:r>
          </a:p>
        </p:txBody>
      </p:sp>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6" y="1587501"/>
            <a:ext cx="694848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6"/>
          <p:cNvSpPr txBox="1">
            <a:spLocks noChangeArrowheads="1"/>
          </p:cNvSpPr>
          <p:nvPr/>
        </p:nvSpPr>
        <p:spPr bwMode="auto">
          <a:xfrm>
            <a:off x="1522412" y="4587876"/>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t>At some point, the stress between the two plates becomes too much and the earth between the two plates move releasing the pressure (6). This is felt as an earthquake. As the earth moves it lifts the entire column of water above the fault (7). Conversely, the bulge on the continental side of the fault subsides (8) causing the entire column of water to sink as well (9).</a:t>
            </a:r>
          </a:p>
        </p:txBody>
      </p:sp>
      <p:sp>
        <p:nvSpPr>
          <p:cNvPr id="18437"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7</a:t>
            </a:fld>
            <a:endParaRPr lang="en-US"/>
          </a:p>
        </p:txBody>
      </p:sp>
    </p:spTree>
    <p:extLst>
      <p:ext uri="{BB962C8B-B14F-4D97-AF65-F5344CB8AC3E}">
        <p14:creationId xmlns:p14="http://schemas.microsoft.com/office/powerpoint/2010/main" val="737883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p:txBody>
          <a:bodyPr/>
          <a:lstStyle/>
          <a:p>
            <a:r>
              <a:rPr lang="en-US" altLang="en-US" smtClean="0"/>
              <a:t>Generation of a Tsunami</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2" y="1587501"/>
            <a:ext cx="70167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6"/>
          <p:cNvSpPr txBox="1">
            <a:spLocks noChangeArrowheads="1"/>
          </p:cNvSpPr>
          <p:nvPr/>
        </p:nvSpPr>
        <p:spPr bwMode="auto">
          <a:xfrm>
            <a:off x="1522412" y="4587876"/>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t>As the water seeks to return to a common level waves of rising and lowering water heights through the entire water column (the tsunami) radiate out from source of the earthquake. The depth of water directly effects tsunami waves as they move faster and have much longer wave lengths and periods in deep water (10).</a:t>
            </a:r>
          </a:p>
          <a:p>
            <a:pPr eaLnBrk="1" hangingPunct="1">
              <a:spcBef>
                <a:spcPct val="0"/>
              </a:spcBef>
              <a:buClrTx/>
              <a:buSzTx/>
              <a:buFontTx/>
              <a:buNone/>
            </a:pPr>
            <a:r>
              <a:rPr lang="en-US" altLang="en-US" sz="1600"/>
              <a:t>As the tsunami moves into more shallow water the speed of the tsunami diminishes and height of the waves grow (11). When a tsunami finally reaches shore, it may appear as a rapidly rising or falling tide, a series of breaking waves, or even a bore which a step-like wave with a steep breaking front. </a:t>
            </a:r>
          </a:p>
        </p:txBody>
      </p:sp>
      <p:sp>
        <p:nvSpPr>
          <p:cNvPr id="20485"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Sources:  </a:t>
            </a:r>
            <a:r>
              <a:rPr lang="en-US" altLang="en-US" sz="1400">
                <a:hlinkClick r:id="rId4"/>
              </a:rPr>
              <a:t>1</a:t>
            </a:r>
            <a:endParaRPr lang="en-US" altLang="en-US" sz="1400"/>
          </a:p>
        </p:txBody>
      </p:sp>
      <p:sp>
        <p:nvSpPr>
          <p:cNvPr id="2" name="Slide Number Placeholder 1"/>
          <p:cNvSpPr>
            <a:spLocks noGrp="1"/>
          </p:cNvSpPr>
          <p:nvPr>
            <p:ph type="sldNum" sz="quarter" idx="12"/>
          </p:nvPr>
        </p:nvSpPr>
        <p:spPr/>
        <p:txBody>
          <a:bodyPr/>
          <a:lstStyle/>
          <a:p>
            <a:fld id="{2A013F82-EE5E-44EE-A61D-E31C6657F26F}" type="slidenum">
              <a:rPr lang="en-US" smtClean="0"/>
              <a:t>8</a:t>
            </a:fld>
            <a:endParaRPr lang="en-US"/>
          </a:p>
        </p:txBody>
      </p:sp>
    </p:spTree>
    <p:extLst>
      <p:ext uri="{BB962C8B-B14F-4D97-AF65-F5344CB8AC3E}">
        <p14:creationId xmlns:p14="http://schemas.microsoft.com/office/powerpoint/2010/main" val="1006566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222"/>
          <a:stretch/>
        </p:blipFill>
        <p:spPr bwMode="auto">
          <a:xfrm>
            <a:off x="332240" y="0"/>
            <a:ext cx="1154225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A013F82-EE5E-44EE-A61D-E31C6657F26F}" type="slidenum">
              <a:rPr lang="en-US" smtClean="0"/>
              <a:t>9</a:t>
            </a:fld>
            <a:endParaRPr lang="en-US"/>
          </a:p>
        </p:txBody>
      </p:sp>
    </p:spTree>
    <p:extLst>
      <p:ext uri="{BB962C8B-B14F-4D97-AF65-F5344CB8AC3E}">
        <p14:creationId xmlns:p14="http://schemas.microsoft.com/office/powerpoint/2010/main" val="223380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664D9D-6EFF-43CB-87EB-95CB91A04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waves nature presentation (widescreen)</Template>
  <TotalTime>0</TotalTime>
  <Words>2454</Words>
  <Application>Microsoft Office PowerPoint</Application>
  <PresentationFormat>Custom</PresentationFormat>
  <Paragraphs>347</Paragraphs>
  <Slides>56</Slides>
  <Notes>46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Century Gothic</vt:lpstr>
      <vt:lpstr>Wingdings</vt:lpstr>
      <vt:lpstr>Ocean Waves 16x9</vt:lpstr>
      <vt:lpstr>Tsunami!</vt:lpstr>
      <vt:lpstr>Assessing the risk: </vt:lpstr>
      <vt:lpstr>What are Tsunami?</vt:lpstr>
      <vt:lpstr>Generation of a Tsunami</vt:lpstr>
      <vt:lpstr>Generation of a Tsunami</vt:lpstr>
      <vt:lpstr>Generation of a Tsunami</vt:lpstr>
      <vt:lpstr>Generation of a Tsunami</vt:lpstr>
      <vt:lpstr>Generation of a Tsunami</vt:lpstr>
      <vt:lpstr>PowerPoint Presentation</vt:lpstr>
      <vt:lpstr>PowerPoint Presentation</vt:lpstr>
      <vt:lpstr>Tsunami Warning Centers</vt:lpstr>
      <vt:lpstr>NOAA Pacific Tsunami Warning Center </vt:lpstr>
      <vt:lpstr>DART buoys</vt:lpstr>
      <vt:lpstr>Assessing the risk:</vt:lpstr>
      <vt:lpstr>Assessing the risk: Earthquake generated tsunami</vt:lpstr>
      <vt:lpstr>May 22, 1960 “Chilean tsunami”</vt:lpstr>
      <vt:lpstr>PowerPoint Presentation</vt:lpstr>
      <vt:lpstr>Maullín, Chile - 1960</vt:lpstr>
      <vt:lpstr>PowerPoint Presentation</vt:lpstr>
      <vt:lpstr>PowerPoint Presentation</vt:lpstr>
      <vt:lpstr>Hilo, Hawaii - 1960 </vt:lpstr>
      <vt:lpstr>Hilo, Hawaii - 1960 </vt:lpstr>
      <vt:lpstr>Hilo, Hawaii - 1960 </vt:lpstr>
      <vt:lpstr>Onagawa, Japan - 1960 </vt:lpstr>
      <vt:lpstr>Onagawa, Japan - 1960 </vt:lpstr>
      <vt:lpstr>Onagawa, Japan - 1960 </vt:lpstr>
      <vt:lpstr>Onagawa, Japan - 1960 </vt:lpstr>
      <vt:lpstr>Onagawa, Japan - 1960 </vt:lpstr>
      <vt:lpstr>Crescent City, California - 1960 </vt:lpstr>
      <vt:lpstr>Assessing the risk: Volcanic eruption generated tsunami</vt:lpstr>
      <vt:lpstr>Assessing the risk: Volcanic eruption generated tsunami</vt:lpstr>
      <vt:lpstr>Assessing the risk: Volcanic eruption generated tsunami</vt:lpstr>
      <vt:lpstr>Assessing the risk: Volcanic eruption generated tsunami</vt:lpstr>
      <vt:lpstr>Assessing the risk: Volcanic eruption generated tsunami</vt:lpstr>
      <vt:lpstr>Assessing the risk: Volcanic eruption generated tsunami</vt:lpstr>
      <vt:lpstr>Assessing the risk: Submarine landslide generated tsunami</vt:lpstr>
      <vt:lpstr>Assessing the risk: Submarine landslide generated tsunami</vt:lpstr>
      <vt:lpstr>Assessing the risk: Submarine landslide generated tsunami</vt:lpstr>
      <vt:lpstr>Assessing the risk: Submarine landslide generated tsunami</vt:lpstr>
      <vt:lpstr>Assessing the risk: Submarine landslide generated tsunami</vt:lpstr>
      <vt:lpstr>Assessing the risk: Submarine landslide generated tsunami</vt:lpstr>
      <vt:lpstr>Assessing the risk: Impact event generated tsunami</vt:lpstr>
      <vt:lpstr>Assessing the risk:  Force of a Tsunami</vt:lpstr>
      <vt:lpstr>Assessing the risk:  Force of a Tsunami Dynamic vs. Hydrostatic Force</vt:lpstr>
      <vt:lpstr>Assessing the risk:  Force of a Tsunami Buoyancy and Funneling</vt:lpstr>
      <vt:lpstr>Assessing the risk:  Force of a Tsunami Momentum</vt:lpstr>
      <vt:lpstr>Prepare, Respond, &amp; Recover</vt:lpstr>
      <vt:lpstr>PREPARE:  Are YOU Ready for a Tsunami?</vt:lpstr>
      <vt:lpstr>PREPARE:  Are YOU Ready for a Tsunami?</vt:lpstr>
      <vt:lpstr>RESPOND:  Surviving a Tsunami</vt:lpstr>
      <vt:lpstr>RESPOND:  Surviving a Tsunami</vt:lpstr>
      <vt:lpstr>RESPOND:  Surviving a Tsunami</vt:lpstr>
      <vt:lpstr>RECOVER:  After a Tsunami</vt:lpstr>
      <vt:lpstr>Reducing the risk</vt:lpstr>
      <vt:lpstr>Reducing the risk</vt:lpstr>
      <vt:lpstr>~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2015-07-14T23:22:23Z</dcterms:created>
  <dcterms:modified xsi:type="dcterms:W3CDTF">2015-07-15T05:22:35Z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TC029010259991</vt:lpwstr>
  </property>
</Properties>
</file>