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3" r:id="rId1"/>
  </p:sldMasterIdLst>
  <p:notesMasterIdLst>
    <p:notesMasterId r:id="rId140"/>
  </p:notesMasterIdLst>
  <p:handoutMasterIdLst>
    <p:handoutMasterId r:id="rId141"/>
  </p:handoutMasterIdLst>
  <p:sldIdLst>
    <p:sldId id="256" r:id="rId2"/>
    <p:sldId id="257" r:id="rId3"/>
    <p:sldId id="264" r:id="rId4"/>
    <p:sldId id="265"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58" r:id="rId23"/>
    <p:sldId id="284" r:id="rId24"/>
    <p:sldId id="419" r:id="rId25"/>
    <p:sldId id="285" r:id="rId26"/>
    <p:sldId id="286" r:id="rId27"/>
    <p:sldId id="287" r:id="rId28"/>
    <p:sldId id="288" r:id="rId29"/>
    <p:sldId id="289" r:id="rId30"/>
    <p:sldId id="290" r:id="rId31"/>
    <p:sldId id="296" r:id="rId32"/>
    <p:sldId id="443" r:id="rId33"/>
    <p:sldId id="444" r:id="rId34"/>
    <p:sldId id="297" r:id="rId35"/>
    <p:sldId id="298" r:id="rId36"/>
    <p:sldId id="299" r:id="rId37"/>
    <p:sldId id="300" r:id="rId38"/>
    <p:sldId id="301" r:id="rId39"/>
    <p:sldId id="302" r:id="rId40"/>
    <p:sldId id="303" r:id="rId41"/>
    <p:sldId id="304" r:id="rId42"/>
    <p:sldId id="305" r:id="rId43"/>
    <p:sldId id="306" r:id="rId44"/>
    <p:sldId id="308" r:id="rId45"/>
    <p:sldId id="309" r:id="rId46"/>
    <p:sldId id="423" r:id="rId47"/>
    <p:sldId id="424" r:id="rId48"/>
    <p:sldId id="425" r:id="rId49"/>
    <p:sldId id="426" r:id="rId50"/>
    <p:sldId id="427" r:id="rId51"/>
    <p:sldId id="316" r:id="rId52"/>
    <p:sldId id="322" r:id="rId53"/>
    <p:sldId id="318" r:id="rId54"/>
    <p:sldId id="319" r:id="rId55"/>
    <p:sldId id="320" r:id="rId56"/>
    <p:sldId id="321" r:id="rId57"/>
    <p:sldId id="259" r:id="rId58"/>
    <p:sldId id="260" r:id="rId59"/>
    <p:sldId id="323" r:id="rId60"/>
    <p:sldId id="325" r:id="rId61"/>
    <p:sldId id="326" r:id="rId62"/>
    <p:sldId id="327" r:id="rId63"/>
    <p:sldId id="328" r:id="rId64"/>
    <p:sldId id="329" r:id="rId65"/>
    <p:sldId id="330" r:id="rId66"/>
    <p:sldId id="332" r:id="rId67"/>
    <p:sldId id="261" r:id="rId68"/>
    <p:sldId id="450" r:id="rId69"/>
    <p:sldId id="354" r:id="rId70"/>
    <p:sldId id="421" r:id="rId71"/>
    <p:sldId id="357" r:id="rId72"/>
    <p:sldId id="358" r:id="rId73"/>
    <p:sldId id="359" r:id="rId74"/>
    <p:sldId id="360" r:id="rId75"/>
    <p:sldId id="361" r:id="rId76"/>
    <p:sldId id="362" r:id="rId77"/>
    <p:sldId id="363" r:id="rId78"/>
    <p:sldId id="365" r:id="rId79"/>
    <p:sldId id="364" r:id="rId80"/>
    <p:sldId id="366" r:id="rId81"/>
    <p:sldId id="367" r:id="rId82"/>
    <p:sldId id="368" r:id="rId83"/>
    <p:sldId id="370" r:id="rId84"/>
    <p:sldId id="371" r:id="rId85"/>
    <p:sldId id="374" r:id="rId86"/>
    <p:sldId id="383" r:id="rId87"/>
    <p:sldId id="382" r:id="rId88"/>
    <p:sldId id="384" r:id="rId89"/>
    <p:sldId id="385" r:id="rId90"/>
    <p:sldId id="386" r:id="rId91"/>
    <p:sldId id="387" r:id="rId92"/>
    <p:sldId id="388" r:id="rId93"/>
    <p:sldId id="389" r:id="rId94"/>
    <p:sldId id="390" r:id="rId95"/>
    <p:sldId id="391" r:id="rId96"/>
    <p:sldId id="392" r:id="rId97"/>
    <p:sldId id="393" r:id="rId98"/>
    <p:sldId id="375" r:id="rId99"/>
    <p:sldId id="417" r:id="rId100"/>
    <p:sldId id="422" r:id="rId101"/>
    <p:sldId id="429" r:id="rId102"/>
    <p:sldId id="420" r:id="rId103"/>
    <p:sldId id="428" r:id="rId104"/>
    <p:sldId id="333" r:id="rId105"/>
    <p:sldId id="430" r:id="rId106"/>
    <p:sldId id="335" r:id="rId107"/>
    <p:sldId id="394" r:id="rId108"/>
    <p:sldId id="334" r:id="rId109"/>
    <p:sldId id="397" r:id="rId110"/>
    <p:sldId id="398" r:id="rId111"/>
    <p:sldId id="399" r:id="rId112"/>
    <p:sldId id="400" r:id="rId113"/>
    <p:sldId id="431" r:id="rId114"/>
    <p:sldId id="402" r:id="rId115"/>
    <p:sldId id="432" r:id="rId116"/>
    <p:sldId id="433" r:id="rId117"/>
    <p:sldId id="434" r:id="rId118"/>
    <p:sldId id="407" r:id="rId119"/>
    <p:sldId id="408" r:id="rId120"/>
    <p:sldId id="410" r:id="rId121"/>
    <p:sldId id="411" r:id="rId122"/>
    <p:sldId id="413" r:id="rId123"/>
    <p:sldId id="414" r:id="rId124"/>
    <p:sldId id="415" r:id="rId125"/>
    <p:sldId id="416" r:id="rId126"/>
    <p:sldId id="435" r:id="rId127"/>
    <p:sldId id="436" r:id="rId128"/>
    <p:sldId id="442" r:id="rId129"/>
    <p:sldId id="437" r:id="rId130"/>
    <p:sldId id="438" r:id="rId131"/>
    <p:sldId id="439" r:id="rId132"/>
    <p:sldId id="440" r:id="rId133"/>
    <p:sldId id="445" r:id="rId134"/>
    <p:sldId id="446" r:id="rId135"/>
    <p:sldId id="447" r:id="rId136"/>
    <p:sldId id="263" r:id="rId137"/>
    <p:sldId id="448" r:id="rId138"/>
    <p:sldId id="449" r:id="rId13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360A"/>
    <a:srgbClr val="FFB02F"/>
    <a:srgbClr val="9CD1D8"/>
    <a:srgbClr val="484572"/>
    <a:srgbClr val="545082"/>
    <a:srgbClr val="393939"/>
    <a:srgbClr val="E1E6E0"/>
    <a:srgbClr val="000002"/>
    <a:srgbClr val="918673"/>
    <a:srgbClr val="0205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4533" autoAdjust="0"/>
  </p:normalViewPr>
  <p:slideViewPr>
    <p:cSldViewPr snapToGrid="0">
      <p:cViewPr varScale="1">
        <p:scale>
          <a:sx n="68" d="100"/>
          <a:sy n="68" d="100"/>
        </p:scale>
        <p:origin x="612" y="66"/>
      </p:cViewPr>
      <p:guideLst/>
    </p:cSldViewPr>
  </p:slideViewPr>
  <p:notesTextViewPr>
    <p:cViewPr>
      <p:scale>
        <a:sx n="1" d="1"/>
        <a:sy n="1" d="1"/>
      </p:scale>
      <p:origin x="0" y="0"/>
    </p:cViewPr>
  </p:notesTextViewPr>
  <p:sorterViewPr>
    <p:cViewPr varScale="1">
      <p:scale>
        <a:sx n="100" d="100"/>
        <a:sy n="100" d="100"/>
      </p:scale>
      <p:origin x="0" y="-708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23816081-A634-40CB-A410-F42E7FFCB4B2}" type="datetimeFigureOut">
              <a:rPr lang="en-US" smtClean="0"/>
              <a:t>7/20/2015</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20D4F2E-8091-4CE2-8219-B23F0EE5AA1B}" type="slidenum">
              <a:rPr lang="en-US" smtClean="0"/>
              <a:t>‹#›</a:t>
            </a:fld>
            <a:endParaRPr lang="en-US"/>
          </a:p>
        </p:txBody>
      </p:sp>
    </p:spTree>
    <p:extLst>
      <p:ext uri="{BB962C8B-B14F-4D97-AF65-F5344CB8AC3E}">
        <p14:creationId xmlns:p14="http://schemas.microsoft.com/office/powerpoint/2010/main" val="3198713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ED971C0-2A2A-43D2-8B20-A3CB433380ED}" type="datetimeFigureOut">
              <a:rPr lang="en-US" smtClean="0"/>
              <a:t>7/20/2015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B3C2B70-1014-42DB-9333-D532E71DCA33}" type="slidenum">
              <a:rPr lang="en-US" smtClean="0"/>
              <a:t>‹#›</a:t>
            </a:fld>
            <a:endParaRPr lang="en-US"/>
          </a:p>
        </p:txBody>
      </p:sp>
    </p:spTree>
    <p:extLst>
      <p:ext uri="{BB962C8B-B14F-4D97-AF65-F5344CB8AC3E}">
        <p14:creationId xmlns:p14="http://schemas.microsoft.com/office/powerpoint/2010/main" val="2690495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en.wikipedia.org/wiki/File:Volcanic_eruption_map.sv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38D0739B-80EA-4C8E-AC36-3BD8ACD8D4FD}" type="slidenum">
              <a:rPr lang="en-US" altLang="en-US" sz="1400"/>
              <a:pPr>
                <a:spcBef>
                  <a:spcPct val="0"/>
                </a:spcBef>
              </a:pPr>
              <a:t>3</a:t>
            </a:fld>
            <a:endParaRPr lang="en-US" altLang="en-US" sz="140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xfrm>
            <a:off x="1039707" y="4788933"/>
            <a:ext cx="5723467" cy="4535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723564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B1A40DED-A8A7-4ED7-9BE1-6A1409D6422B}" type="slidenum">
              <a:rPr lang="en-US" altLang="en-US" sz="1400"/>
              <a:pPr>
                <a:spcBef>
                  <a:spcPct val="0"/>
                </a:spcBef>
              </a:pPr>
              <a:t>17</a:t>
            </a:fld>
            <a:endParaRPr lang="en-US" altLang="en-US" sz="14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7226548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5A9754DE-50F4-47E7-B75F-C7DE10E39DCC}" type="slidenum">
              <a:rPr lang="en-US" altLang="en-US" sz="1400">
                <a:latin typeface="Times New Roman" panose="02020603050405020304" pitchFamily="18" charset="0"/>
              </a:rPr>
              <a:pPr>
                <a:spcBef>
                  <a:spcPct val="0"/>
                </a:spcBef>
              </a:pPr>
              <a:t>123</a:t>
            </a:fld>
            <a:endParaRPr lang="en-US" altLang="en-US" sz="1400">
              <a:latin typeface="Times New Roman" panose="02020603050405020304" pitchFamily="18" charset="0"/>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6175527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http://en.wikipedia.org/wiki/Lake_Nyos</a:t>
            </a:r>
          </a:p>
        </p:txBody>
      </p:sp>
      <p:sp>
        <p:nvSpPr>
          <p:cNvPr id="268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85372" indent="-302066">
              <a:defRPr b="1">
                <a:solidFill>
                  <a:schemeClr val="tx1"/>
                </a:solidFill>
                <a:latin typeface="Arial" panose="020B0604020202020204" pitchFamily="34" charset="0"/>
              </a:defRPr>
            </a:lvl2pPr>
            <a:lvl3pPr marL="1208265" indent="-241653">
              <a:defRPr b="1">
                <a:solidFill>
                  <a:schemeClr val="tx1"/>
                </a:solidFill>
                <a:latin typeface="Arial" panose="020B0604020202020204" pitchFamily="34" charset="0"/>
              </a:defRPr>
            </a:lvl3pPr>
            <a:lvl4pPr marL="1691571" indent="-241653">
              <a:defRPr b="1">
                <a:solidFill>
                  <a:schemeClr val="tx1"/>
                </a:solidFill>
                <a:latin typeface="Arial" panose="020B0604020202020204" pitchFamily="34" charset="0"/>
              </a:defRPr>
            </a:lvl4pPr>
            <a:lvl5pPr marL="2174878" indent="-241653">
              <a:defRPr b="1">
                <a:solidFill>
                  <a:schemeClr val="tx1"/>
                </a:solidFill>
                <a:latin typeface="Arial" panose="020B0604020202020204" pitchFamily="34" charset="0"/>
              </a:defRPr>
            </a:lvl5pPr>
            <a:lvl6pPr marL="2658184" indent="-241653" eaLnBrk="0" fontAlgn="base" hangingPunct="0">
              <a:spcBef>
                <a:spcPct val="0"/>
              </a:spcBef>
              <a:spcAft>
                <a:spcPct val="0"/>
              </a:spcAft>
              <a:defRPr b="1">
                <a:solidFill>
                  <a:schemeClr val="tx1"/>
                </a:solidFill>
                <a:latin typeface="Arial" panose="020B0604020202020204" pitchFamily="34" charset="0"/>
              </a:defRPr>
            </a:lvl6pPr>
            <a:lvl7pPr marL="3141490" indent="-241653" eaLnBrk="0" fontAlgn="base" hangingPunct="0">
              <a:spcBef>
                <a:spcPct val="0"/>
              </a:spcBef>
              <a:spcAft>
                <a:spcPct val="0"/>
              </a:spcAft>
              <a:defRPr b="1">
                <a:solidFill>
                  <a:schemeClr val="tx1"/>
                </a:solidFill>
                <a:latin typeface="Arial" panose="020B0604020202020204" pitchFamily="34" charset="0"/>
              </a:defRPr>
            </a:lvl7pPr>
            <a:lvl8pPr marL="3624796" indent="-241653" eaLnBrk="0" fontAlgn="base" hangingPunct="0">
              <a:spcBef>
                <a:spcPct val="0"/>
              </a:spcBef>
              <a:spcAft>
                <a:spcPct val="0"/>
              </a:spcAft>
              <a:defRPr b="1">
                <a:solidFill>
                  <a:schemeClr val="tx1"/>
                </a:solidFill>
                <a:latin typeface="Arial" panose="020B0604020202020204" pitchFamily="34" charset="0"/>
              </a:defRPr>
            </a:lvl8pPr>
            <a:lvl9pPr marL="4108102" indent="-241653" eaLnBrk="0" fontAlgn="base" hangingPunct="0">
              <a:spcBef>
                <a:spcPct val="0"/>
              </a:spcBef>
              <a:spcAft>
                <a:spcPct val="0"/>
              </a:spcAft>
              <a:defRPr b="1">
                <a:solidFill>
                  <a:schemeClr val="tx1"/>
                </a:solidFill>
                <a:latin typeface="Arial" panose="020B0604020202020204" pitchFamily="34" charset="0"/>
              </a:defRPr>
            </a:lvl9pPr>
          </a:lstStyle>
          <a:p>
            <a:fld id="{BA119998-A9D9-49C9-9796-AEFAA9918C9A}" type="slidenum">
              <a:rPr lang="en-US" altLang="en-US" b="0" smtClean="0"/>
              <a:pPr/>
              <a:t>124</a:t>
            </a:fld>
            <a:endParaRPr lang="en-US" altLang="en-US" b="0" smtClean="0"/>
          </a:p>
        </p:txBody>
      </p:sp>
    </p:spTree>
    <p:extLst>
      <p:ext uri="{BB962C8B-B14F-4D97-AF65-F5344CB8AC3E}">
        <p14:creationId xmlns:p14="http://schemas.microsoft.com/office/powerpoint/2010/main" val="11069059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http://pagesperso-orange.fr/mhalb/nyos/</a:t>
            </a:r>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85372" indent="-302066">
              <a:defRPr b="1">
                <a:solidFill>
                  <a:schemeClr val="tx1"/>
                </a:solidFill>
                <a:latin typeface="Arial" panose="020B0604020202020204" pitchFamily="34" charset="0"/>
              </a:defRPr>
            </a:lvl2pPr>
            <a:lvl3pPr marL="1208265" indent="-241653">
              <a:defRPr b="1">
                <a:solidFill>
                  <a:schemeClr val="tx1"/>
                </a:solidFill>
                <a:latin typeface="Arial" panose="020B0604020202020204" pitchFamily="34" charset="0"/>
              </a:defRPr>
            </a:lvl3pPr>
            <a:lvl4pPr marL="1691571" indent="-241653">
              <a:defRPr b="1">
                <a:solidFill>
                  <a:schemeClr val="tx1"/>
                </a:solidFill>
                <a:latin typeface="Arial" panose="020B0604020202020204" pitchFamily="34" charset="0"/>
              </a:defRPr>
            </a:lvl4pPr>
            <a:lvl5pPr marL="2174878" indent="-241653">
              <a:defRPr b="1">
                <a:solidFill>
                  <a:schemeClr val="tx1"/>
                </a:solidFill>
                <a:latin typeface="Arial" panose="020B0604020202020204" pitchFamily="34" charset="0"/>
              </a:defRPr>
            </a:lvl5pPr>
            <a:lvl6pPr marL="2658184" indent="-241653" eaLnBrk="0" fontAlgn="base" hangingPunct="0">
              <a:spcBef>
                <a:spcPct val="0"/>
              </a:spcBef>
              <a:spcAft>
                <a:spcPct val="0"/>
              </a:spcAft>
              <a:defRPr b="1">
                <a:solidFill>
                  <a:schemeClr val="tx1"/>
                </a:solidFill>
                <a:latin typeface="Arial" panose="020B0604020202020204" pitchFamily="34" charset="0"/>
              </a:defRPr>
            </a:lvl6pPr>
            <a:lvl7pPr marL="3141490" indent="-241653" eaLnBrk="0" fontAlgn="base" hangingPunct="0">
              <a:spcBef>
                <a:spcPct val="0"/>
              </a:spcBef>
              <a:spcAft>
                <a:spcPct val="0"/>
              </a:spcAft>
              <a:defRPr b="1">
                <a:solidFill>
                  <a:schemeClr val="tx1"/>
                </a:solidFill>
                <a:latin typeface="Arial" panose="020B0604020202020204" pitchFamily="34" charset="0"/>
              </a:defRPr>
            </a:lvl7pPr>
            <a:lvl8pPr marL="3624796" indent="-241653" eaLnBrk="0" fontAlgn="base" hangingPunct="0">
              <a:spcBef>
                <a:spcPct val="0"/>
              </a:spcBef>
              <a:spcAft>
                <a:spcPct val="0"/>
              </a:spcAft>
              <a:defRPr b="1">
                <a:solidFill>
                  <a:schemeClr val="tx1"/>
                </a:solidFill>
                <a:latin typeface="Arial" panose="020B0604020202020204" pitchFamily="34" charset="0"/>
              </a:defRPr>
            </a:lvl8pPr>
            <a:lvl9pPr marL="4108102" indent="-241653" eaLnBrk="0" fontAlgn="base" hangingPunct="0">
              <a:spcBef>
                <a:spcPct val="0"/>
              </a:spcBef>
              <a:spcAft>
                <a:spcPct val="0"/>
              </a:spcAft>
              <a:defRPr b="1">
                <a:solidFill>
                  <a:schemeClr val="tx1"/>
                </a:solidFill>
                <a:latin typeface="Arial" panose="020B0604020202020204" pitchFamily="34" charset="0"/>
              </a:defRPr>
            </a:lvl9pPr>
          </a:lstStyle>
          <a:p>
            <a:fld id="{45128382-D655-4117-BDCA-BFB4B268755E}" type="slidenum">
              <a:rPr lang="en-US" altLang="en-US" b="0" smtClean="0"/>
              <a:pPr/>
              <a:t>125</a:t>
            </a:fld>
            <a:endParaRPr lang="en-US" altLang="en-US" b="0" smtClean="0"/>
          </a:p>
        </p:txBody>
      </p:sp>
    </p:spTree>
    <p:extLst>
      <p:ext uri="{BB962C8B-B14F-4D97-AF65-F5344CB8AC3E}">
        <p14:creationId xmlns:p14="http://schemas.microsoft.com/office/powerpoint/2010/main" val="14197122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126</a:t>
            </a:fld>
            <a:endParaRPr lang="en-US"/>
          </a:p>
        </p:txBody>
      </p:sp>
    </p:spTree>
    <p:extLst>
      <p:ext uri="{BB962C8B-B14F-4D97-AF65-F5344CB8AC3E}">
        <p14:creationId xmlns:p14="http://schemas.microsoft.com/office/powerpoint/2010/main" val="10303939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450480-DD4F-42BF-8270-E22645F8361C}" type="slidenum">
              <a:rPr lang="en-US" altLang="en-US"/>
              <a:pPr/>
              <a:t>127</a:t>
            </a:fld>
            <a:endParaRPr lang="en-US" alt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12408805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http://www.fitpacking.com/2015/CLNP.aspx</a:t>
            </a:r>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128</a:t>
            </a:fld>
            <a:endParaRPr lang="en-US"/>
          </a:p>
        </p:txBody>
      </p:sp>
    </p:spTree>
    <p:extLst>
      <p:ext uri="{BB962C8B-B14F-4D97-AF65-F5344CB8AC3E}">
        <p14:creationId xmlns:p14="http://schemas.microsoft.com/office/powerpoint/2010/main" val="37559123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2FF515-F216-46B6-B398-1EC5D7D2CC65}" type="slidenum">
              <a:rPr lang="en-US" altLang="en-US"/>
              <a:pPr/>
              <a:t>130</a:t>
            </a:fld>
            <a:endParaRPr lang="en-US" alt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052384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D46F37-B861-4762-9CE0-9BE439BF7E93}" type="slidenum">
              <a:rPr lang="en-US" altLang="en-US"/>
              <a:pPr/>
              <a:t>131</a:t>
            </a:fld>
            <a:endParaRPr lang="en-US" altLang="en-US"/>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861768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7F5819-FC59-41B5-88A4-F9717ACDCE08}" type="slidenum">
              <a:rPr lang="en-US" altLang="en-US"/>
              <a:pPr/>
              <a:t>132</a:t>
            </a:fld>
            <a:endParaRPr lang="en-US" altLang="en-US"/>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832991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A147AA-DD74-43BA-9915-D7F7BA4B47FF}" type="slidenum">
              <a:rPr lang="en-US" altLang="en-US"/>
              <a:pPr/>
              <a:t>133</a:t>
            </a:fld>
            <a:endParaRPr lang="en-US" altLang="en-US"/>
          </a:p>
        </p:txBody>
      </p:sp>
      <p:sp>
        <p:nvSpPr>
          <p:cNvPr id="336898" name="Rectangle 2"/>
          <p:cNvSpPr>
            <a:spLocks noGrp="1" noRot="1" noChangeAspect="1" noChangeArrowheads="1" noTextEdit="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336899"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1982123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E0A8AC98-4F7C-4847-ABCA-402DB28D5FE4}" type="slidenum">
              <a:rPr lang="en-US" altLang="en-US" sz="1400"/>
              <a:pPr>
                <a:spcBef>
                  <a:spcPct val="0"/>
                </a:spcBef>
              </a:pPr>
              <a:t>18</a:t>
            </a:fld>
            <a:endParaRPr lang="en-US" altLang="en-US" sz="14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5983432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F80D10-A793-4AB9-8E40-72EDEAF9900F}" type="slidenum">
              <a:rPr lang="en-US" altLang="en-US"/>
              <a:pPr/>
              <a:t>134</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509623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4E2E74-CEB1-4787-A35B-0268C926C46E}" type="slidenum">
              <a:rPr lang="en-US" altLang="en-US"/>
              <a:pPr/>
              <a:t>135</a:t>
            </a:fld>
            <a:endParaRPr lang="en-US" altLang="en-US"/>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613151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3C2B70-1014-42DB-9333-D532E71DCA33}" type="slidenum">
              <a:rPr lang="en-US" smtClean="0"/>
              <a:t>136</a:t>
            </a:fld>
            <a:endParaRPr lang="en-US"/>
          </a:p>
        </p:txBody>
      </p:sp>
    </p:spTree>
    <p:extLst>
      <p:ext uri="{BB962C8B-B14F-4D97-AF65-F5344CB8AC3E}">
        <p14:creationId xmlns:p14="http://schemas.microsoft.com/office/powerpoint/2010/main" val="980028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69982A05-CD23-4F1C-89AE-E4897FBD6141}" type="slidenum">
              <a:rPr lang="en-US" altLang="en-US" sz="1400"/>
              <a:pPr>
                <a:spcBef>
                  <a:spcPct val="0"/>
                </a:spcBef>
              </a:pPr>
              <a:t>19</a:t>
            </a:fld>
            <a:endParaRPr lang="en-US" altLang="en-US" sz="14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1039707" y="4788933"/>
            <a:ext cx="5723467" cy="4535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088429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8E971DDD-4DD7-473B-B3B9-852BB92E867B}" type="slidenum">
              <a:rPr lang="en-US" altLang="en-US" sz="1400"/>
              <a:pPr>
                <a:spcBef>
                  <a:spcPct val="0"/>
                </a:spcBef>
              </a:pPr>
              <a:t>20</a:t>
            </a:fld>
            <a:endParaRPr lang="en-US" altLang="en-US" sz="14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1039707" y="4788933"/>
            <a:ext cx="5723467" cy="4535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http://www.nasa.gov/vision/earth/lookingatearth/mshelenslidar.html</a:t>
            </a:r>
          </a:p>
        </p:txBody>
      </p:sp>
    </p:spTree>
    <p:extLst>
      <p:ext uri="{BB962C8B-B14F-4D97-AF65-F5344CB8AC3E}">
        <p14:creationId xmlns:p14="http://schemas.microsoft.com/office/powerpoint/2010/main" val="982081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53266084-7340-4337-A041-A527B4F026A1}" type="slidenum">
              <a:rPr lang="en-US" altLang="en-US" sz="1400"/>
              <a:pPr>
                <a:spcBef>
                  <a:spcPct val="0"/>
                </a:spcBef>
              </a:pPr>
              <a:t>21</a:t>
            </a:fld>
            <a:endParaRPr lang="en-US" altLang="en-US" sz="14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95637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85565F2D-87E6-466B-937A-7FAF00105622}" type="slidenum">
              <a:rPr lang="en-US" altLang="en-US" sz="1400"/>
              <a:pPr>
                <a:spcBef>
                  <a:spcPct val="0"/>
                </a:spcBef>
              </a:pPr>
              <a:t>23</a:t>
            </a:fld>
            <a:endParaRPr lang="en-US" altLang="en-US" sz="14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58794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Suggested tips to give students: Pumice is useful for calluses on your feet, bombs are aerodynamically shaped, welded” tuff” looks soft like a sand hill but is “tough”.</a:t>
            </a: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785372" indent="-302066">
              <a:spcBef>
                <a:spcPct val="30000"/>
              </a:spcBef>
              <a:defRPr sz="1300">
                <a:solidFill>
                  <a:schemeClr val="tx1"/>
                </a:solidFill>
                <a:latin typeface="Times New Roman" panose="02020603050405020304" pitchFamily="18" charset="0"/>
              </a:defRPr>
            </a:lvl2pPr>
            <a:lvl3pPr marL="1208265" indent="-241653">
              <a:spcBef>
                <a:spcPct val="30000"/>
              </a:spcBef>
              <a:defRPr sz="1300">
                <a:solidFill>
                  <a:schemeClr val="tx1"/>
                </a:solidFill>
                <a:latin typeface="Times New Roman" panose="02020603050405020304" pitchFamily="18" charset="0"/>
              </a:defRPr>
            </a:lvl3pPr>
            <a:lvl4pPr marL="1691571" indent="-241653">
              <a:spcBef>
                <a:spcPct val="30000"/>
              </a:spcBef>
              <a:defRPr sz="1300">
                <a:solidFill>
                  <a:schemeClr val="tx1"/>
                </a:solidFill>
                <a:latin typeface="Times New Roman" panose="02020603050405020304" pitchFamily="18" charset="0"/>
              </a:defRPr>
            </a:lvl4pPr>
            <a:lvl5pPr marL="2174878" indent="-241653">
              <a:spcBef>
                <a:spcPct val="30000"/>
              </a:spcBef>
              <a:defRPr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1B3852BD-3002-4296-963F-1FBDB77DA340}" type="slidenum">
              <a:rPr lang="en-US" altLang="en-US" sz="1400"/>
              <a:pPr>
                <a:spcBef>
                  <a:spcPct val="0"/>
                </a:spcBef>
              </a:pPr>
              <a:t>24</a:t>
            </a:fld>
            <a:endParaRPr lang="en-US" altLang="en-US" sz="1400"/>
          </a:p>
        </p:txBody>
      </p:sp>
    </p:spTree>
    <p:extLst>
      <p:ext uri="{BB962C8B-B14F-4D97-AF65-F5344CB8AC3E}">
        <p14:creationId xmlns:p14="http://schemas.microsoft.com/office/powerpoint/2010/main" val="2151944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8501647A-890A-4D6D-9F1C-A56F58396A7E}" type="slidenum">
              <a:rPr lang="en-US" altLang="en-US" sz="1400">
                <a:latin typeface="Times New Roman" panose="02020603050405020304" pitchFamily="18" charset="0"/>
              </a:rPr>
              <a:pPr>
                <a:spcBef>
                  <a:spcPct val="0"/>
                </a:spcBef>
              </a:pPr>
              <a:t>25</a:t>
            </a:fld>
            <a:endParaRPr lang="en-US" altLang="en-US" sz="1400">
              <a:latin typeface="Times New Roman" panose="02020603050405020304" pitchFamily="18"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841495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756723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93333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A3775FCB-4D87-4944-B1B9-5C15835FA02F}" type="slidenum">
              <a:rPr lang="en-US" altLang="en-US" sz="1400"/>
              <a:pPr>
                <a:spcBef>
                  <a:spcPct val="0"/>
                </a:spcBef>
              </a:pPr>
              <a:t>4</a:t>
            </a:fld>
            <a:endParaRPr lang="en-US" altLang="en-US" sz="14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47585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325434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32955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155082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0FCAD571-88D2-4DBE-B2B5-2B89D9D1328A}" type="slidenum">
              <a:rPr lang="en-US" altLang="en-US" sz="1400">
                <a:latin typeface="Times New Roman" panose="02020603050405020304" pitchFamily="18" charset="0"/>
              </a:rPr>
              <a:pPr>
                <a:spcBef>
                  <a:spcPct val="0"/>
                </a:spcBef>
              </a:pPr>
              <a:t>31</a:t>
            </a:fld>
            <a:endParaRPr lang="en-US" altLang="en-US" sz="1400">
              <a:latin typeface="Times New Roman" panose="02020603050405020304"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84334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F10A01-1088-4F98-BA50-99AEBFC8F51E}" type="slidenum">
              <a:rPr lang="en-US" altLang="en-US"/>
              <a:pPr/>
              <a:t>32</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altLang="en-US"/>
              <a:t>http://vulcan.wr.usgs.gov/LivingWith/VolcanicFacts/deadly_eruptions.html</a:t>
            </a:r>
          </a:p>
        </p:txBody>
      </p:sp>
    </p:spTree>
    <p:extLst>
      <p:ext uri="{BB962C8B-B14F-4D97-AF65-F5344CB8AC3E}">
        <p14:creationId xmlns:p14="http://schemas.microsoft.com/office/powerpoint/2010/main" val="776962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300" dirty="0">
                <a:solidFill>
                  <a:schemeClr val="bg1"/>
                </a:solidFill>
              </a:rPr>
              <a:t>Map of notable volcanic eruptions. The apparent volume of each bubbles is linearly proportional to the volume of tephra ejected (i.e. their radius is linearly proportional to the cube root of the volume of tephra ejected), </a:t>
            </a:r>
            <a:r>
              <a:rPr lang="en-US" altLang="en-US" sz="1300" dirty="0" err="1">
                <a:solidFill>
                  <a:schemeClr val="bg1"/>
                </a:solidFill>
              </a:rPr>
              <a:t>colour</a:t>
            </a:r>
            <a:r>
              <a:rPr lang="en-US" altLang="en-US" sz="1300" dirty="0">
                <a:solidFill>
                  <a:schemeClr val="bg1"/>
                </a:solidFill>
              </a:rPr>
              <a:t>-coded by time of eruption as in the legend. Pink lines denote convergent boundaries, blue lines denote divergent boundaries and yellow spots denote hotspots. The dashed circle shows the equivalent ejection from the Chicxulub impact (200000+ km³).  </a:t>
            </a:r>
            <a:r>
              <a:rPr lang="en-US" altLang="en-US" sz="1300" dirty="0">
                <a:solidFill>
                  <a:schemeClr val="bg1"/>
                </a:solidFill>
                <a:hlinkClick r:id="rId3"/>
              </a:rPr>
              <a:t>source</a:t>
            </a:r>
            <a:endParaRPr lang="en-US" altLang="en-US" sz="13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34</a:t>
            </a:fld>
            <a:endParaRPr lang="en-US"/>
          </a:p>
        </p:txBody>
      </p:sp>
    </p:spTree>
    <p:extLst>
      <p:ext uri="{BB962C8B-B14F-4D97-AF65-F5344CB8AC3E}">
        <p14:creationId xmlns:p14="http://schemas.microsoft.com/office/powerpoint/2010/main" val="519966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629F029F-E5EB-4DAA-A72F-3CF7E58E6068}" type="slidenum">
              <a:rPr lang="en-US" altLang="en-US" sz="1400"/>
              <a:pPr>
                <a:spcBef>
                  <a:spcPct val="0"/>
                </a:spcBef>
              </a:pPr>
              <a:t>35</a:t>
            </a:fld>
            <a:endParaRPr lang="en-US" altLang="en-US" sz="140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1039707" y="4788933"/>
            <a:ext cx="5723467" cy="4535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271012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65" tIns="51032" rIns="102065" bIns="51032"/>
          <a:lstStyle/>
          <a:p>
            <a:endParaRPr lang="en-US" altLang="en-US" smtClean="0">
              <a:solidFill>
                <a:srgbClr val="FFCC00"/>
              </a:solidFill>
            </a:endParaRPr>
          </a:p>
        </p:txBody>
      </p:sp>
    </p:spTree>
    <p:extLst>
      <p:ext uri="{BB962C8B-B14F-4D97-AF65-F5344CB8AC3E}">
        <p14:creationId xmlns:p14="http://schemas.microsoft.com/office/powerpoint/2010/main" val="2450719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CACE8710-720E-4A39-B6E6-2164B4FF28FE}" type="slidenum">
              <a:rPr lang="en-US" altLang="en-US" sz="1400"/>
              <a:pPr>
                <a:spcBef>
                  <a:spcPct val="0"/>
                </a:spcBef>
              </a:pPr>
              <a:t>37</a:t>
            </a:fld>
            <a:endParaRPr lang="en-US" altLang="en-US" sz="14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http://hvo.wr.usgs.gov/multimedia/archive/2001/Feb/3.html</a:t>
            </a:r>
          </a:p>
        </p:txBody>
      </p:sp>
    </p:spTree>
    <p:extLst>
      <p:ext uri="{BB962C8B-B14F-4D97-AF65-F5344CB8AC3E}">
        <p14:creationId xmlns:p14="http://schemas.microsoft.com/office/powerpoint/2010/main" val="1126047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83F225E7-6A3F-4C09-AD43-6AEF3AF070C4}" type="slidenum">
              <a:rPr lang="en-US" altLang="en-US" sz="1400"/>
              <a:pPr>
                <a:spcBef>
                  <a:spcPct val="0"/>
                </a:spcBef>
              </a:pPr>
              <a:t>38</a:t>
            </a:fld>
            <a:endParaRPr lang="en-US" altLang="en-US" sz="140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dirty="0" smtClean="0"/>
              <a:t>Photo by Paul Kimberly, 1994 (Smithsonian Institution).</a:t>
            </a:r>
          </a:p>
          <a:p>
            <a:pPr eaLnBrk="1" hangingPunct="1"/>
            <a:r>
              <a:rPr lang="en-US" altLang="en-US" dirty="0" smtClean="0"/>
              <a:t>http://volcano.si.edu/learn_galleries.cfm?p=12</a:t>
            </a:r>
          </a:p>
        </p:txBody>
      </p:sp>
    </p:spTree>
    <p:extLst>
      <p:ext uri="{BB962C8B-B14F-4D97-AF65-F5344CB8AC3E}">
        <p14:creationId xmlns:p14="http://schemas.microsoft.com/office/powerpoint/2010/main" val="1775160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http://pubs.usgs.gov/gip/dynamic/baseball.html</a:t>
            </a:r>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7</a:t>
            </a:fld>
            <a:endParaRPr lang="en-US"/>
          </a:p>
        </p:txBody>
      </p:sp>
    </p:spTree>
    <p:extLst>
      <p:ext uri="{BB962C8B-B14F-4D97-AF65-F5344CB8AC3E}">
        <p14:creationId xmlns:p14="http://schemas.microsoft.com/office/powerpoint/2010/main" val="4290903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65" tIns="51032" rIns="102065" bIns="51032"/>
          <a:lstStyle/>
          <a:p>
            <a:endParaRPr lang="en-US" altLang="en-US" smtClean="0">
              <a:solidFill>
                <a:srgbClr val="FFCC00"/>
              </a:solidFill>
            </a:endParaRPr>
          </a:p>
        </p:txBody>
      </p:sp>
    </p:spTree>
    <p:extLst>
      <p:ext uri="{BB962C8B-B14F-4D97-AF65-F5344CB8AC3E}">
        <p14:creationId xmlns:p14="http://schemas.microsoft.com/office/powerpoint/2010/main" val="1079072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65" tIns="51032" rIns="102065" bIns="51032"/>
          <a:lstStyle/>
          <a:p>
            <a:endParaRPr lang="en-US" altLang="en-US" smtClean="0">
              <a:solidFill>
                <a:srgbClr val="FFCC00"/>
              </a:solidFill>
            </a:endParaRPr>
          </a:p>
        </p:txBody>
      </p:sp>
    </p:spTree>
    <p:extLst>
      <p:ext uri="{BB962C8B-B14F-4D97-AF65-F5344CB8AC3E}">
        <p14:creationId xmlns:p14="http://schemas.microsoft.com/office/powerpoint/2010/main" val="507157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8F94FCA3-9F57-4EBB-BD7D-3A96443D9897}" type="slidenum">
              <a:rPr lang="en-US" altLang="en-US" sz="1400"/>
              <a:pPr>
                <a:spcBef>
                  <a:spcPct val="0"/>
                </a:spcBef>
              </a:pPr>
              <a:t>41</a:t>
            </a:fld>
            <a:endParaRPr lang="en-US" altLang="en-US" sz="140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xfrm>
            <a:off x="1039707" y="4788933"/>
            <a:ext cx="5723467" cy="4535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840621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783470AE-7B6C-4458-A32C-0CE814776892}" type="slidenum">
              <a:rPr lang="en-US" altLang="en-US" sz="1400"/>
              <a:pPr>
                <a:spcBef>
                  <a:spcPct val="0"/>
                </a:spcBef>
              </a:pPr>
              <a:t>42</a:t>
            </a:fld>
            <a:endParaRPr lang="en-US" altLang="en-US" sz="140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519891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004AA11A-91FF-4584-995A-E772144E979E}" type="slidenum">
              <a:rPr lang="en-US" altLang="en-US" sz="1400"/>
              <a:pPr>
                <a:spcBef>
                  <a:spcPct val="0"/>
                </a:spcBef>
              </a:pPr>
              <a:t>43</a:t>
            </a:fld>
            <a:endParaRPr lang="en-US" altLang="en-US" sz="140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315298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A68B479A-654E-4ACA-9E6C-38B2E8BFC058}" type="slidenum">
              <a:rPr lang="en-US" altLang="en-US" sz="1400"/>
              <a:pPr>
                <a:spcBef>
                  <a:spcPct val="0"/>
                </a:spcBef>
              </a:pPr>
              <a:t>46</a:t>
            </a:fld>
            <a:endParaRPr lang="en-US" altLang="en-US" sz="140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026543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537725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http://volcanoes.usgs.gov/volcanoes/yellowstone/yellowstone_sub_page_49.html</a:t>
            </a:r>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48</a:t>
            </a:fld>
            <a:endParaRPr lang="en-US"/>
          </a:p>
        </p:txBody>
      </p:sp>
    </p:spTree>
    <p:extLst>
      <p:ext uri="{BB962C8B-B14F-4D97-AF65-F5344CB8AC3E}">
        <p14:creationId xmlns:p14="http://schemas.microsoft.com/office/powerpoint/2010/main" val="12048856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BF6F7DC6-8151-4130-8834-284074E4F767}" type="slidenum">
              <a:rPr lang="en-US" altLang="en-US" sz="1400">
                <a:latin typeface="Times New Roman" panose="02020603050405020304" pitchFamily="18" charset="0"/>
              </a:rPr>
              <a:pPr>
                <a:spcBef>
                  <a:spcPct val="0"/>
                </a:spcBef>
              </a:pPr>
              <a:t>49</a:t>
            </a:fld>
            <a:endParaRPr lang="en-US" altLang="en-US" sz="1400">
              <a:latin typeface="Times New Roman" panose="02020603050405020304" pitchFamily="18"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http://pubs.usgs.gov/fs/fs027-00/</a:t>
            </a:r>
          </a:p>
        </p:txBody>
      </p:sp>
    </p:spTree>
    <p:extLst>
      <p:ext uri="{BB962C8B-B14F-4D97-AF65-F5344CB8AC3E}">
        <p14:creationId xmlns:p14="http://schemas.microsoft.com/office/powerpoint/2010/main" val="2679107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http://volcanoes.usgs.gov/observatories/cvo/cascade_volcanoes.html</a:t>
            </a:r>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50</a:t>
            </a:fld>
            <a:endParaRPr lang="en-US"/>
          </a:p>
        </p:txBody>
      </p:sp>
    </p:spTree>
    <p:extLst>
      <p:ext uri="{BB962C8B-B14F-4D97-AF65-F5344CB8AC3E}">
        <p14:creationId xmlns:p14="http://schemas.microsoft.com/office/powerpoint/2010/main" val="1356108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48B5137D-4863-447A-8981-CE722B165C33}" type="slidenum">
              <a:rPr lang="en-US" altLang="en-US" sz="1400"/>
              <a:pPr>
                <a:spcBef>
                  <a:spcPct val="0"/>
                </a:spcBef>
              </a:pPr>
              <a:t>11</a:t>
            </a:fld>
            <a:endParaRPr lang="en-US" altLang="en-US" sz="14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1039707" y="4788933"/>
            <a:ext cx="5723467" cy="4535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3612206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AAE077F8-AB69-4C14-87F5-8B85E72FC791}" type="slidenum">
              <a:rPr lang="en-US" altLang="en-US" sz="1400"/>
              <a:pPr>
                <a:spcBef>
                  <a:spcPct val="0"/>
                </a:spcBef>
              </a:pPr>
              <a:t>51</a:t>
            </a:fld>
            <a:endParaRPr lang="en-US" altLang="en-US" sz="140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xfrm>
            <a:off x="1039707" y="4788933"/>
            <a:ext cx="5723467" cy="4535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https://commons.wikimedia.org/wiki/File:Pyroclastic_flows_at_Mayon_Volcano.jpg</a:t>
            </a:r>
          </a:p>
        </p:txBody>
      </p:sp>
    </p:spTree>
    <p:extLst>
      <p:ext uri="{BB962C8B-B14F-4D97-AF65-F5344CB8AC3E}">
        <p14:creationId xmlns:p14="http://schemas.microsoft.com/office/powerpoint/2010/main" val="26720860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"Unzen pyroclastic and lahar deposits". Licensed under Public Domain via Wikimedia Commons - https://commons.wikimedia.org/wiki/File:Unzen_pyroclastic_and_lahar_deposits.jpg#/media/File:Unzen_pyroclastic_and_lahar_deposits.jpg</a:t>
            </a:r>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52</a:t>
            </a:fld>
            <a:endParaRPr lang="en-US"/>
          </a:p>
        </p:txBody>
      </p:sp>
    </p:spTree>
    <p:extLst>
      <p:ext uri="{BB962C8B-B14F-4D97-AF65-F5344CB8AC3E}">
        <p14:creationId xmlns:p14="http://schemas.microsoft.com/office/powerpoint/2010/main" val="211202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87C1A487-8F7E-4009-82BC-FE96D0E647EA}" type="slidenum">
              <a:rPr lang="en-US" altLang="en-US" sz="1400"/>
              <a:pPr>
                <a:spcBef>
                  <a:spcPct val="0"/>
                </a:spcBef>
              </a:pPr>
              <a:t>53</a:t>
            </a:fld>
            <a:endParaRPr lang="en-US" altLang="en-US" sz="140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4411618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25DAAA18-93A2-49C7-A01B-F7DDF6FE8007}" type="slidenum">
              <a:rPr lang="en-US" altLang="en-US" sz="1400">
                <a:latin typeface="Times New Roman" panose="02020603050405020304" pitchFamily="18" charset="0"/>
              </a:rPr>
              <a:pPr>
                <a:spcBef>
                  <a:spcPct val="0"/>
                </a:spcBef>
              </a:pPr>
              <a:t>54</a:t>
            </a:fld>
            <a:endParaRPr lang="en-US" altLang="en-US" sz="1400">
              <a:latin typeface="Times New Roman" panose="02020603050405020304" pitchFamily="18" charset="0"/>
            </a:endParaRPr>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500811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F0788809-7BAE-43D6-AB95-7B629653D109}" type="slidenum">
              <a:rPr lang="en-US" altLang="en-US" sz="1400">
                <a:latin typeface="Times New Roman" panose="02020603050405020304" pitchFamily="18" charset="0"/>
              </a:rPr>
              <a:pPr>
                <a:spcBef>
                  <a:spcPct val="0"/>
                </a:spcBef>
              </a:pPr>
              <a:t>55</a:t>
            </a:fld>
            <a:endParaRPr lang="en-US" altLang="en-US" sz="1400">
              <a:latin typeface="Times New Roman" panose="02020603050405020304" pitchFamily="18" charset="0"/>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1648699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060050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http://volcanoes.usgs.gov/volcanoes/mount_rainier/mount_rainier_monitoring_99.html</a:t>
            </a:r>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60</a:t>
            </a:fld>
            <a:endParaRPr lang="en-US"/>
          </a:p>
        </p:txBody>
      </p:sp>
    </p:spTree>
    <p:extLst>
      <p:ext uri="{BB962C8B-B14F-4D97-AF65-F5344CB8AC3E}">
        <p14:creationId xmlns:p14="http://schemas.microsoft.com/office/powerpoint/2010/main" val="4856053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https://commons.wikimedia.org/wiki/File:Topographic-map-of-Montserrat-en.svg</a:t>
            </a:r>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62</a:t>
            </a:fld>
            <a:endParaRPr lang="en-US"/>
          </a:p>
        </p:txBody>
      </p:sp>
    </p:spTree>
    <p:extLst>
      <p:ext uri="{BB962C8B-B14F-4D97-AF65-F5344CB8AC3E}">
        <p14:creationId xmlns:p14="http://schemas.microsoft.com/office/powerpoint/2010/main" val="3604387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http://www.redcross.org/prepare/disaster/volcano</a:t>
            </a:r>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63</a:t>
            </a:fld>
            <a:endParaRPr lang="en-US"/>
          </a:p>
        </p:txBody>
      </p:sp>
    </p:spTree>
    <p:extLst>
      <p:ext uri="{BB962C8B-B14F-4D97-AF65-F5344CB8AC3E}">
        <p14:creationId xmlns:p14="http://schemas.microsoft.com/office/powerpoint/2010/main" val="39439592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http://www.redcross.org/prepare/disaster/volcano</a:t>
            </a:r>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64</a:t>
            </a:fld>
            <a:endParaRPr lang="en-US"/>
          </a:p>
        </p:txBody>
      </p:sp>
    </p:spTree>
    <p:extLst>
      <p:ext uri="{BB962C8B-B14F-4D97-AF65-F5344CB8AC3E}">
        <p14:creationId xmlns:p14="http://schemas.microsoft.com/office/powerpoint/2010/main" val="835279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EA9C4470-5632-45C1-9128-6F8F6CE43BE8}" type="slidenum">
              <a:rPr lang="en-US" altLang="en-US" sz="1400"/>
              <a:pPr>
                <a:spcBef>
                  <a:spcPct val="0"/>
                </a:spcBef>
              </a:pPr>
              <a:t>12</a:t>
            </a:fld>
            <a:endParaRPr lang="en-US" altLang="en-US" sz="14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1039707" y="4788933"/>
            <a:ext cx="5723467" cy="4535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169877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http://www.redcross.org/prepare/disaster/volcano</a:t>
            </a:r>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65</a:t>
            </a:fld>
            <a:endParaRPr lang="en-US"/>
          </a:p>
        </p:txBody>
      </p:sp>
    </p:spTree>
    <p:extLst>
      <p:ext uri="{BB962C8B-B14F-4D97-AF65-F5344CB8AC3E}">
        <p14:creationId xmlns:p14="http://schemas.microsoft.com/office/powerpoint/2010/main" val="14463221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66</a:t>
            </a:fld>
            <a:endParaRPr lang="en-US"/>
          </a:p>
        </p:txBody>
      </p:sp>
    </p:spTree>
    <p:extLst>
      <p:ext uri="{BB962C8B-B14F-4D97-AF65-F5344CB8AC3E}">
        <p14:creationId xmlns:p14="http://schemas.microsoft.com/office/powerpoint/2010/main" val="8073572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69</a:t>
            </a:fld>
            <a:endParaRPr lang="en-US"/>
          </a:p>
        </p:txBody>
      </p:sp>
    </p:spTree>
    <p:extLst>
      <p:ext uri="{BB962C8B-B14F-4D97-AF65-F5344CB8AC3E}">
        <p14:creationId xmlns:p14="http://schemas.microsoft.com/office/powerpoint/2010/main" val="30066697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dirty="0" smtClean="0"/>
              <a:t>http://vulcan.wr.usgs.gov/Volcanoes/Lassen/Maps/map_lassen_locale.html</a:t>
            </a:r>
          </a:p>
          <a:p>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70</a:t>
            </a:fld>
            <a:endParaRPr lang="en-US"/>
          </a:p>
        </p:txBody>
      </p:sp>
    </p:spTree>
    <p:extLst>
      <p:ext uri="{BB962C8B-B14F-4D97-AF65-F5344CB8AC3E}">
        <p14:creationId xmlns:p14="http://schemas.microsoft.com/office/powerpoint/2010/main" val="30569599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21C9F737-50C8-4130-9605-A1F2B1E5F85D}" type="slidenum">
              <a:rPr lang="en-US" altLang="en-US" sz="1400">
                <a:latin typeface="Times New Roman" panose="02020603050405020304" pitchFamily="18" charset="0"/>
              </a:rPr>
              <a:pPr>
                <a:spcBef>
                  <a:spcPct val="0"/>
                </a:spcBef>
              </a:pPr>
              <a:t>71</a:t>
            </a:fld>
            <a:endParaRPr lang="en-US" altLang="en-US" sz="1400">
              <a:latin typeface="Times New Roman" panose="02020603050405020304" pitchFamily="18"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5719243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23A8220A-A496-4C8C-8BC6-A3E6C6036371}" type="slidenum">
              <a:rPr lang="en-US" altLang="en-US" sz="1400">
                <a:latin typeface="Times New Roman" panose="02020603050405020304" pitchFamily="18" charset="0"/>
              </a:rPr>
              <a:pPr>
                <a:spcBef>
                  <a:spcPct val="0"/>
                </a:spcBef>
              </a:pPr>
              <a:t>72</a:t>
            </a:fld>
            <a:endParaRPr lang="en-US" altLang="en-US" sz="1400">
              <a:latin typeface="Times New Roman" panose="02020603050405020304" pitchFamily="18" charset="0"/>
            </a:endParaRPr>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http://en.wikipedia.org/wiki/Lassen_Peak</a:t>
            </a:r>
          </a:p>
        </p:txBody>
      </p:sp>
    </p:spTree>
    <p:extLst>
      <p:ext uri="{BB962C8B-B14F-4D97-AF65-F5344CB8AC3E}">
        <p14:creationId xmlns:p14="http://schemas.microsoft.com/office/powerpoint/2010/main" val="12287605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https://farm9.staticflickr.com/8049/8436321240_bb81c49517_z.jpg</a:t>
            </a:r>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85372" indent="-302066">
              <a:defRPr b="1">
                <a:solidFill>
                  <a:schemeClr val="tx1"/>
                </a:solidFill>
                <a:latin typeface="Arial" panose="020B0604020202020204" pitchFamily="34" charset="0"/>
              </a:defRPr>
            </a:lvl2pPr>
            <a:lvl3pPr marL="1208265" indent="-241653">
              <a:defRPr b="1">
                <a:solidFill>
                  <a:schemeClr val="tx1"/>
                </a:solidFill>
                <a:latin typeface="Arial" panose="020B0604020202020204" pitchFamily="34" charset="0"/>
              </a:defRPr>
            </a:lvl3pPr>
            <a:lvl4pPr marL="1691571" indent="-241653">
              <a:defRPr b="1">
                <a:solidFill>
                  <a:schemeClr val="tx1"/>
                </a:solidFill>
                <a:latin typeface="Arial" panose="020B0604020202020204" pitchFamily="34" charset="0"/>
              </a:defRPr>
            </a:lvl4pPr>
            <a:lvl5pPr marL="2174878" indent="-241653">
              <a:defRPr b="1">
                <a:solidFill>
                  <a:schemeClr val="tx1"/>
                </a:solidFill>
                <a:latin typeface="Arial" panose="020B0604020202020204" pitchFamily="34" charset="0"/>
              </a:defRPr>
            </a:lvl5pPr>
            <a:lvl6pPr marL="2658184" indent="-241653" eaLnBrk="0" fontAlgn="base" hangingPunct="0">
              <a:spcBef>
                <a:spcPct val="0"/>
              </a:spcBef>
              <a:spcAft>
                <a:spcPct val="0"/>
              </a:spcAft>
              <a:defRPr b="1">
                <a:solidFill>
                  <a:schemeClr val="tx1"/>
                </a:solidFill>
                <a:latin typeface="Arial" panose="020B0604020202020204" pitchFamily="34" charset="0"/>
              </a:defRPr>
            </a:lvl6pPr>
            <a:lvl7pPr marL="3141490" indent="-241653" eaLnBrk="0" fontAlgn="base" hangingPunct="0">
              <a:spcBef>
                <a:spcPct val="0"/>
              </a:spcBef>
              <a:spcAft>
                <a:spcPct val="0"/>
              </a:spcAft>
              <a:defRPr b="1">
                <a:solidFill>
                  <a:schemeClr val="tx1"/>
                </a:solidFill>
                <a:latin typeface="Arial" panose="020B0604020202020204" pitchFamily="34" charset="0"/>
              </a:defRPr>
            </a:lvl7pPr>
            <a:lvl8pPr marL="3624796" indent="-241653" eaLnBrk="0" fontAlgn="base" hangingPunct="0">
              <a:spcBef>
                <a:spcPct val="0"/>
              </a:spcBef>
              <a:spcAft>
                <a:spcPct val="0"/>
              </a:spcAft>
              <a:defRPr b="1">
                <a:solidFill>
                  <a:schemeClr val="tx1"/>
                </a:solidFill>
                <a:latin typeface="Arial" panose="020B0604020202020204" pitchFamily="34" charset="0"/>
              </a:defRPr>
            </a:lvl8pPr>
            <a:lvl9pPr marL="4108102" indent="-241653" eaLnBrk="0" fontAlgn="base" hangingPunct="0">
              <a:spcBef>
                <a:spcPct val="0"/>
              </a:spcBef>
              <a:spcAft>
                <a:spcPct val="0"/>
              </a:spcAft>
              <a:defRPr b="1">
                <a:solidFill>
                  <a:schemeClr val="tx1"/>
                </a:solidFill>
                <a:latin typeface="Arial" panose="020B0604020202020204" pitchFamily="34" charset="0"/>
              </a:defRPr>
            </a:lvl9pPr>
          </a:lstStyle>
          <a:p>
            <a:fld id="{5BB1C02B-2EB3-4EE6-B961-E27C1B20AC01}" type="slidenum">
              <a:rPr lang="en-US" altLang="en-US" b="0" smtClean="0"/>
              <a:pPr/>
              <a:t>73</a:t>
            </a:fld>
            <a:endParaRPr lang="en-US" altLang="en-US" b="0" smtClean="0"/>
          </a:p>
        </p:txBody>
      </p:sp>
    </p:spTree>
    <p:extLst>
      <p:ext uri="{BB962C8B-B14F-4D97-AF65-F5344CB8AC3E}">
        <p14:creationId xmlns:p14="http://schemas.microsoft.com/office/powerpoint/2010/main" val="32199099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http://www.ux1.eiu.edu/~cfrbj/parks/lavo/lavo.html</a:t>
            </a:r>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85372" indent="-302066">
              <a:defRPr b="1">
                <a:solidFill>
                  <a:schemeClr val="tx1"/>
                </a:solidFill>
                <a:latin typeface="Arial" panose="020B0604020202020204" pitchFamily="34" charset="0"/>
              </a:defRPr>
            </a:lvl2pPr>
            <a:lvl3pPr marL="1208265" indent="-241653">
              <a:defRPr b="1">
                <a:solidFill>
                  <a:schemeClr val="tx1"/>
                </a:solidFill>
                <a:latin typeface="Arial" panose="020B0604020202020204" pitchFamily="34" charset="0"/>
              </a:defRPr>
            </a:lvl3pPr>
            <a:lvl4pPr marL="1691571" indent="-241653">
              <a:defRPr b="1">
                <a:solidFill>
                  <a:schemeClr val="tx1"/>
                </a:solidFill>
                <a:latin typeface="Arial" panose="020B0604020202020204" pitchFamily="34" charset="0"/>
              </a:defRPr>
            </a:lvl4pPr>
            <a:lvl5pPr marL="2174878" indent="-241653">
              <a:defRPr b="1">
                <a:solidFill>
                  <a:schemeClr val="tx1"/>
                </a:solidFill>
                <a:latin typeface="Arial" panose="020B0604020202020204" pitchFamily="34" charset="0"/>
              </a:defRPr>
            </a:lvl5pPr>
            <a:lvl6pPr marL="2658184" indent="-241653" eaLnBrk="0" fontAlgn="base" hangingPunct="0">
              <a:spcBef>
                <a:spcPct val="0"/>
              </a:spcBef>
              <a:spcAft>
                <a:spcPct val="0"/>
              </a:spcAft>
              <a:defRPr b="1">
                <a:solidFill>
                  <a:schemeClr val="tx1"/>
                </a:solidFill>
                <a:latin typeface="Arial" panose="020B0604020202020204" pitchFamily="34" charset="0"/>
              </a:defRPr>
            </a:lvl6pPr>
            <a:lvl7pPr marL="3141490" indent="-241653" eaLnBrk="0" fontAlgn="base" hangingPunct="0">
              <a:spcBef>
                <a:spcPct val="0"/>
              </a:spcBef>
              <a:spcAft>
                <a:spcPct val="0"/>
              </a:spcAft>
              <a:defRPr b="1">
                <a:solidFill>
                  <a:schemeClr val="tx1"/>
                </a:solidFill>
                <a:latin typeface="Arial" panose="020B0604020202020204" pitchFamily="34" charset="0"/>
              </a:defRPr>
            </a:lvl7pPr>
            <a:lvl8pPr marL="3624796" indent="-241653" eaLnBrk="0" fontAlgn="base" hangingPunct="0">
              <a:spcBef>
                <a:spcPct val="0"/>
              </a:spcBef>
              <a:spcAft>
                <a:spcPct val="0"/>
              </a:spcAft>
              <a:defRPr b="1">
                <a:solidFill>
                  <a:schemeClr val="tx1"/>
                </a:solidFill>
                <a:latin typeface="Arial" panose="020B0604020202020204" pitchFamily="34" charset="0"/>
              </a:defRPr>
            </a:lvl8pPr>
            <a:lvl9pPr marL="4108102" indent="-241653" eaLnBrk="0" fontAlgn="base" hangingPunct="0">
              <a:spcBef>
                <a:spcPct val="0"/>
              </a:spcBef>
              <a:spcAft>
                <a:spcPct val="0"/>
              </a:spcAft>
              <a:defRPr b="1">
                <a:solidFill>
                  <a:schemeClr val="tx1"/>
                </a:solidFill>
                <a:latin typeface="Arial" panose="020B0604020202020204" pitchFamily="34" charset="0"/>
              </a:defRPr>
            </a:lvl9pPr>
          </a:lstStyle>
          <a:p>
            <a:fld id="{3AF2893A-B573-46A0-8609-A17ABC27F059}" type="slidenum">
              <a:rPr lang="en-US" altLang="en-US" b="0" smtClean="0"/>
              <a:pPr/>
              <a:t>74</a:t>
            </a:fld>
            <a:endParaRPr lang="en-US" altLang="en-US" b="0" smtClean="0"/>
          </a:p>
        </p:txBody>
      </p:sp>
    </p:spTree>
    <p:extLst>
      <p:ext uri="{BB962C8B-B14F-4D97-AF65-F5344CB8AC3E}">
        <p14:creationId xmlns:p14="http://schemas.microsoft.com/office/powerpoint/2010/main" val="13495934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http://pubs.usgs.gov/fs/2014/3119/downloads/fs2014-3119.pdf</a:t>
            </a:r>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85372" indent="-302066">
              <a:defRPr b="1">
                <a:solidFill>
                  <a:schemeClr val="tx1"/>
                </a:solidFill>
                <a:latin typeface="Arial" panose="020B0604020202020204" pitchFamily="34" charset="0"/>
              </a:defRPr>
            </a:lvl2pPr>
            <a:lvl3pPr marL="1208265" indent="-241653">
              <a:defRPr b="1">
                <a:solidFill>
                  <a:schemeClr val="tx1"/>
                </a:solidFill>
                <a:latin typeface="Arial" panose="020B0604020202020204" pitchFamily="34" charset="0"/>
              </a:defRPr>
            </a:lvl3pPr>
            <a:lvl4pPr marL="1691571" indent="-241653">
              <a:defRPr b="1">
                <a:solidFill>
                  <a:schemeClr val="tx1"/>
                </a:solidFill>
                <a:latin typeface="Arial" panose="020B0604020202020204" pitchFamily="34" charset="0"/>
              </a:defRPr>
            </a:lvl4pPr>
            <a:lvl5pPr marL="2174878" indent="-241653">
              <a:defRPr b="1">
                <a:solidFill>
                  <a:schemeClr val="tx1"/>
                </a:solidFill>
                <a:latin typeface="Arial" panose="020B0604020202020204" pitchFamily="34" charset="0"/>
              </a:defRPr>
            </a:lvl5pPr>
            <a:lvl6pPr marL="2658184" indent="-241653" eaLnBrk="0" fontAlgn="base" hangingPunct="0">
              <a:spcBef>
                <a:spcPct val="0"/>
              </a:spcBef>
              <a:spcAft>
                <a:spcPct val="0"/>
              </a:spcAft>
              <a:defRPr b="1">
                <a:solidFill>
                  <a:schemeClr val="tx1"/>
                </a:solidFill>
                <a:latin typeface="Arial" panose="020B0604020202020204" pitchFamily="34" charset="0"/>
              </a:defRPr>
            </a:lvl6pPr>
            <a:lvl7pPr marL="3141490" indent="-241653" eaLnBrk="0" fontAlgn="base" hangingPunct="0">
              <a:spcBef>
                <a:spcPct val="0"/>
              </a:spcBef>
              <a:spcAft>
                <a:spcPct val="0"/>
              </a:spcAft>
              <a:defRPr b="1">
                <a:solidFill>
                  <a:schemeClr val="tx1"/>
                </a:solidFill>
                <a:latin typeface="Arial" panose="020B0604020202020204" pitchFamily="34" charset="0"/>
              </a:defRPr>
            </a:lvl7pPr>
            <a:lvl8pPr marL="3624796" indent="-241653" eaLnBrk="0" fontAlgn="base" hangingPunct="0">
              <a:spcBef>
                <a:spcPct val="0"/>
              </a:spcBef>
              <a:spcAft>
                <a:spcPct val="0"/>
              </a:spcAft>
              <a:defRPr b="1">
                <a:solidFill>
                  <a:schemeClr val="tx1"/>
                </a:solidFill>
                <a:latin typeface="Arial" panose="020B0604020202020204" pitchFamily="34" charset="0"/>
              </a:defRPr>
            </a:lvl8pPr>
            <a:lvl9pPr marL="4108102" indent="-241653" eaLnBrk="0" fontAlgn="base" hangingPunct="0">
              <a:spcBef>
                <a:spcPct val="0"/>
              </a:spcBef>
              <a:spcAft>
                <a:spcPct val="0"/>
              </a:spcAft>
              <a:defRPr b="1">
                <a:solidFill>
                  <a:schemeClr val="tx1"/>
                </a:solidFill>
                <a:latin typeface="Arial" panose="020B0604020202020204" pitchFamily="34" charset="0"/>
              </a:defRPr>
            </a:lvl9pPr>
          </a:lstStyle>
          <a:p>
            <a:fld id="{FF7E346F-3377-4470-AAF5-5E90128541B3}" type="slidenum">
              <a:rPr lang="en-US" altLang="en-US" b="0" smtClean="0"/>
              <a:pPr/>
              <a:t>75</a:t>
            </a:fld>
            <a:endParaRPr lang="en-US" altLang="en-US" b="0" smtClean="0"/>
          </a:p>
        </p:txBody>
      </p:sp>
    </p:spTree>
    <p:extLst>
      <p:ext uri="{BB962C8B-B14F-4D97-AF65-F5344CB8AC3E}">
        <p14:creationId xmlns:p14="http://schemas.microsoft.com/office/powerpoint/2010/main" val="39558082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B2B21AC6-E8D5-45D7-8B17-879F06B76547}" type="slidenum">
              <a:rPr lang="en-US" altLang="en-US" sz="1400">
                <a:latin typeface="Times New Roman" panose="02020603050405020304" pitchFamily="18" charset="0"/>
              </a:rPr>
              <a:pPr>
                <a:spcBef>
                  <a:spcPct val="0"/>
                </a:spcBef>
              </a:pPr>
              <a:t>76</a:t>
            </a:fld>
            <a:endParaRPr lang="en-US" altLang="en-US" sz="1400">
              <a:latin typeface="Times New Roman" panose="02020603050405020304" pitchFamily="18" charset="0"/>
            </a:endParaRPr>
          </a:p>
        </p:txBody>
      </p:sp>
      <p:sp>
        <p:nvSpPr>
          <p:cNvPr id="182275" name="Rectangle 2"/>
          <p:cNvSpPr>
            <a:spLocks noGrp="1" noRot="1" noChangeAspect="1" noChangeArrowheads="1" noTextEdit="1"/>
          </p:cNvSpPr>
          <p:nvPr>
            <p:ph type="sldImg"/>
          </p:nvPr>
        </p:nvSpPr>
        <p:spPr>
          <a:solidFill>
            <a:srgbClr val="FFFFFF"/>
          </a:solidFill>
          <a:ln/>
        </p:spPr>
      </p:sp>
      <p:sp>
        <p:nvSpPr>
          <p:cNvPr id="1822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http://en.wikipedia.org/wiki/Mount_St._Helens</a:t>
            </a:r>
          </a:p>
        </p:txBody>
      </p:sp>
    </p:spTree>
    <p:extLst>
      <p:ext uri="{BB962C8B-B14F-4D97-AF65-F5344CB8AC3E}">
        <p14:creationId xmlns:p14="http://schemas.microsoft.com/office/powerpoint/2010/main" val="1776743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AD93526D-956C-4E96-BF2D-6371F171FE5F}" type="slidenum">
              <a:rPr lang="en-US" altLang="en-US" sz="1400"/>
              <a:pPr>
                <a:spcBef>
                  <a:spcPct val="0"/>
                </a:spcBef>
              </a:pPr>
              <a:t>13</a:t>
            </a:fld>
            <a:endParaRPr lang="en-US" altLang="en-US" sz="14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1039707" y="4788933"/>
            <a:ext cx="5723467" cy="4535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110072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43CD6CCF-6B5D-4439-ACB6-005BD4E5314D}" type="slidenum">
              <a:rPr lang="en-US" altLang="en-US" sz="1400">
                <a:latin typeface="Times New Roman" panose="02020603050405020304" pitchFamily="18" charset="0"/>
              </a:rPr>
              <a:pPr>
                <a:spcBef>
                  <a:spcPct val="0"/>
                </a:spcBef>
              </a:pPr>
              <a:t>78</a:t>
            </a:fld>
            <a:endParaRPr lang="en-US" altLang="en-US" sz="1400">
              <a:latin typeface="Times New Roman" panose="02020603050405020304" pitchFamily="18"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http://seattletimes.com/art/news/local/links/sthelens/mountsthelensblast.jpg</a:t>
            </a:r>
          </a:p>
        </p:txBody>
      </p:sp>
    </p:spTree>
    <p:extLst>
      <p:ext uri="{BB962C8B-B14F-4D97-AF65-F5344CB8AC3E}">
        <p14:creationId xmlns:p14="http://schemas.microsoft.com/office/powerpoint/2010/main" val="34825916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http://en.wikipedia.org/wiki/File:Msh_may18_sequence.gif</a:t>
            </a: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85372" indent="-302066">
              <a:defRPr b="1">
                <a:solidFill>
                  <a:schemeClr val="tx1"/>
                </a:solidFill>
                <a:latin typeface="Arial" panose="020B0604020202020204" pitchFamily="34" charset="0"/>
              </a:defRPr>
            </a:lvl2pPr>
            <a:lvl3pPr marL="1208265" indent="-241653">
              <a:defRPr b="1">
                <a:solidFill>
                  <a:schemeClr val="tx1"/>
                </a:solidFill>
                <a:latin typeface="Arial" panose="020B0604020202020204" pitchFamily="34" charset="0"/>
              </a:defRPr>
            </a:lvl3pPr>
            <a:lvl4pPr marL="1691571" indent="-241653">
              <a:defRPr b="1">
                <a:solidFill>
                  <a:schemeClr val="tx1"/>
                </a:solidFill>
                <a:latin typeface="Arial" panose="020B0604020202020204" pitchFamily="34" charset="0"/>
              </a:defRPr>
            </a:lvl4pPr>
            <a:lvl5pPr marL="2174878" indent="-241653">
              <a:defRPr b="1">
                <a:solidFill>
                  <a:schemeClr val="tx1"/>
                </a:solidFill>
                <a:latin typeface="Arial" panose="020B0604020202020204" pitchFamily="34" charset="0"/>
              </a:defRPr>
            </a:lvl5pPr>
            <a:lvl6pPr marL="2658184" indent="-241653" eaLnBrk="0" fontAlgn="base" hangingPunct="0">
              <a:spcBef>
                <a:spcPct val="0"/>
              </a:spcBef>
              <a:spcAft>
                <a:spcPct val="0"/>
              </a:spcAft>
              <a:defRPr b="1">
                <a:solidFill>
                  <a:schemeClr val="tx1"/>
                </a:solidFill>
                <a:latin typeface="Arial" panose="020B0604020202020204" pitchFamily="34" charset="0"/>
              </a:defRPr>
            </a:lvl6pPr>
            <a:lvl7pPr marL="3141490" indent="-241653" eaLnBrk="0" fontAlgn="base" hangingPunct="0">
              <a:spcBef>
                <a:spcPct val="0"/>
              </a:spcBef>
              <a:spcAft>
                <a:spcPct val="0"/>
              </a:spcAft>
              <a:defRPr b="1">
                <a:solidFill>
                  <a:schemeClr val="tx1"/>
                </a:solidFill>
                <a:latin typeface="Arial" panose="020B0604020202020204" pitchFamily="34" charset="0"/>
              </a:defRPr>
            </a:lvl7pPr>
            <a:lvl8pPr marL="3624796" indent="-241653" eaLnBrk="0" fontAlgn="base" hangingPunct="0">
              <a:spcBef>
                <a:spcPct val="0"/>
              </a:spcBef>
              <a:spcAft>
                <a:spcPct val="0"/>
              </a:spcAft>
              <a:defRPr b="1">
                <a:solidFill>
                  <a:schemeClr val="tx1"/>
                </a:solidFill>
                <a:latin typeface="Arial" panose="020B0604020202020204" pitchFamily="34" charset="0"/>
              </a:defRPr>
            </a:lvl8pPr>
            <a:lvl9pPr marL="4108102" indent="-241653" eaLnBrk="0" fontAlgn="base" hangingPunct="0">
              <a:spcBef>
                <a:spcPct val="0"/>
              </a:spcBef>
              <a:spcAft>
                <a:spcPct val="0"/>
              </a:spcAft>
              <a:defRPr b="1">
                <a:solidFill>
                  <a:schemeClr val="tx1"/>
                </a:solidFill>
                <a:latin typeface="Arial" panose="020B0604020202020204" pitchFamily="34" charset="0"/>
              </a:defRPr>
            </a:lvl9pPr>
          </a:lstStyle>
          <a:p>
            <a:fld id="{0102FAF3-224E-4BF2-AA1F-6F175BA40F1B}" type="slidenum">
              <a:rPr lang="en-US" altLang="en-US" b="0" smtClean="0"/>
              <a:pPr/>
              <a:t>79</a:t>
            </a:fld>
            <a:endParaRPr lang="en-US" altLang="en-US" b="0" smtClean="0"/>
          </a:p>
        </p:txBody>
      </p:sp>
    </p:spTree>
    <p:extLst>
      <p:ext uri="{BB962C8B-B14F-4D97-AF65-F5344CB8AC3E}">
        <p14:creationId xmlns:p14="http://schemas.microsoft.com/office/powerpoint/2010/main" val="153976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4DEBA427-69A6-4FBF-BCA5-61CA2B9EA34F}" type="slidenum">
              <a:rPr lang="en-US" altLang="en-US" sz="1400">
                <a:latin typeface="Times New Roman" panose="02020603050405020304" pitchFamily="18" charset="0"/>
              </a:rPr>
              <a:pPr>
                <a:spcBef>
                  <a:spcPct val="0"/>
                </a:spcBef>
              </a:pPr>
              <a:t>80</a:t>
            </a:fld>
            <a:endParaRPr lang="en-US" altLang="en-US" sz="1400">
              <a:latin typeface="Times New Roman" panose="02020603050405020304" pitchFamily="18"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http://seattletimes.com/news/local/links/sthelens/blastdirection.html</a:t>
            </a:r>
          </a:p>
        </p:txBody>
      </p:sp>
    </p:spTree>
    <p:extLst>
      <p:ext uri="{BB962C8B-B14F-4D97-AF65-F5344CB8AC3E}">
        <p14:creationId xmlns:p14="http://schemas.microsoft.com/office/powerpoint/2010/main" val="35382951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http://seattletimes.com/news/local/links/sthelens/ashplume.html</a:t>
            </a:r>
          </a:p>
          <a:p>
            <a:r>
              <a:rPr lang="en-US" altLang="en-US" smtClean="0"/>
              <a:t>http://www.ccrh.org/comm/moses/reflections2.html</a:t>
            </a:r>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85372" indent="-302066">
              <a:defRPr b="1">
                <a:solidFill>
                  <a:schemeClr val="tx1"/>
                </a:solidFill>
                <a:latin typeface="Arial" panose="020B0604020202020204" pitchFamily="34" charset="0"/>
              </a:defRPr>
            </a:lvl2pPr>
            <a:lvl3pPr marL="1208265" indent="-241653">
              <a:defRPr b="1">
                <a:solidFill>
                  <a:schemeClr val="tx1"/>
                </a:solidFill>
                <a:latin typeface="Arial" panose="020B0604020202020204" pitchFamily="34" charset="0"/>
              </a:defRPr>
            </a:lvl3pPr>
            <a:lvl4pPr marL="1691571" indent="-241653">
              <a:defRPr b="1">
                <a:solidFill>
                  <a:schemeClr val="tx1"/>
                </a:solidFill>
                <a:latin typeface="Arial" panose="020B0604020202020204" pitchFamily="34" charset="0"/>
              </a:defRPr>
            </a:lvl4pPr>
            <a:lvl5pPr marL="2174878" indent="-241653">
              <a:defRPr b="1">
                <a:solidFill>
                  <a:schemeClr val="tx1"/>
                </a:solidFill>
                <a:latin typeface="Arial" panose="020B0604020202020204" pitchFamily="34" charset="0"/>
              </a:defRPr>
            </a:lvl5pPr>
            <a:lvl6pPr marL="2658184" indent="-241653" eaLnBrk="0" fontAlgn="base" hangingPunct="0">
              <a:spcBef>
                <a:spcPct val="0"/>
              </a:spcBef>
              <a:spcAft>
                <a:spcPct val="0"/>
              </a:spcAft>
              <a:defRPr b="1">
                <a:solidFill>
                  <a:schemeClr val="tx1"/>
                </a:solidFill>
                <a:latin typeface="Arial" panose="020B0604020202020204" pitchFamily="34" charset="0"/>
              </a:defRPr>
            </a:lvl6pPr>
            <a:lvl7pPr marL="3141490" indent="-241653" eaLnBrk="0" fontAlgn="base" hangingPunct="0">
              <a:spcBef>
                <a:spcPct val="0"/>
              </a:spcBef>
              <a:spcAft>
                <a:spcPct val="0"/>
              </a:spcAft>
              <a:defRPr b="1">
                <a:solidFill>
                  <a:schemeClr val="tx1"/>
                </a:solidFill>
                <a:latin typeface="Arial" panose="020B0604020202020204" pitchFamily="34" charset="0"/>
              </a:defRPr>
            </a:lvl7pPr>
            <a:lvl8pPr marL="3624796" indent="-241653" eaLnBrk="0" fontAlgn="base" hangingPunct="0">
              <a:spcBef>
                <a:spcPct val="0"/>
              </a:spcBef>
              <a:spcAft>
                <a:spcPct val="0"/>
              </a:spcAft>
              <a:defRPr b="1">
                <a:solidFill>
                  <a:schemeClr val="tx1"/>
                </a:solidFill>
                <a:latin typeface="Arial" panose="020B0604020202020204" pitchFamily="34" charset="0"/>
              </a:defRPr>
            </a:lvl8pPr>
            <a:lvl9pPr marL="4108102" indent="-241653" eaLnBrk="0" fontAlgn="base" hangingPunct="0">
              <a:spcBef>
                <a:spcPct val="0"/>
              </a:spcBef>
              <a:spcAft>
                <a:spcPct val="0"/>
              </a:spcAft>
              <a:defRPr b="1">
                <a:solidFill>
                  <a:schemeClr val="tx1"/>
                </a:solidFill>
                <a:latin typeface="Arial" panose="020B0604020202020204" pitchFamily="34" charset="0"/>
              </a:defRPr>
            </a:lvl9pPr>
          </a:lstStyle>
          <a:p>
            <a:fld id="{23D60D32-06A7-4F47-95C4-6E490C2B96DF}" type="slidenum">
              <a:rPr lang="en-US" altLang="en-US" b="0" smtClean="0"/>
              <a:pPr/>
              <a:t>81</a:t>
            </a:fld>
            <a:endParaRPr lang="en-US" altLang="en-US" b="0" smtClean="0"/>
          </a:p>
        </p:txBody>
      </p:sp>
    </p:spTree>
    <p:extLst>
      <p:ext uri="{BB962C8B-B14F-4D97-AF65-F5344CB8AC3E}">
        <p14:creationId xmlns:p14="http://schemas.microsoft.com/office/powerpoint/2010/main" val="26208142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http://seattletimes.com/news/local/links/sthelens/fatalities.html</a:t>
            </a:r>
          </a:p>
        </p:txBody>
      </p:sp>
      <p:sp>
        <p:nvSpPr>
          <p:cNvPr id="193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85372" indent="-302066">
              <a:defRPr b="1">
                <a:solidFill>
                  <a:schemeClr val="tx1"/>
                </a:solidFill>
                <a:latin typeface="Arial" panose="020B0604020202020204" pitchFamily="34" charset="0"/>
              </a:defRPr>
            </a:lvl2pPr>
            <a:lvl3pPr marL="1208265" indent="-241653">
              <a:defRPr b="1">
                <a:solidFill>
                  <a:schemeClr val="tx1"/>
                </a:solidFill>
                <a:latin typeface="Arial" panose="020B0604020202020204" pitchFamily="34" charset="0"/>
              </a:defRPr>
            </a:lvl3pPr>
            <a:lvl4pPr marL="1691571" indent="-241653">
              <a:defRPr b="1">
                <a:solidFill>
                  <a:schemeClr val="tx1"/>
                </a:solidFill>
                <a:latin typeface="Arial" panose="020B0604020202020204" pitchFamily="34" charset="0"/>
              </a:defRPr>
            </a:lvl4pPr>
            <a:lvl5pPr marL="2174878" indent="-241653">
              <a:defRPr b="1">
                <a:solidFill>
                  <a:schemeClr val="tx1"/>
                </a:solidFill>
                <a:latin typeface="Arial" panose="020B0604020202020204" pitchFamily="34" charset="0"/>
              </a:defRPr>
            </a:lvl5pPr>
            <a:lvl6pPr marL="2658184" indent="-241653" eaLnBrk="0" fontAlgn="base" hangingPunct="0">
              <a:spcBef>
                <a:spcPct val="0"/>
              </a:spcBef>
              <a:spcAft>
                <a:spcPct val="0"/>
              </a:spcAft>
              <a:defRPr b="1">
                <a:solidFill>
                  <a:schemeClr val="tx1"/>
                </a:solidFill>
                <a:latin typeface="Arial" panose="020B0604020202020204" pitchFamily="34" charset="0"/>
              </a:defRPr>
            </a:lvl6pPr>
            <a:lvl7pPr marL="3141490" indent="-241653" eaLnBrk="0" fontAlgn="base" hangingPunct="0">
              <a:spcBef>
                <a:spcPct val="0"/>
              </a:spcBef>
              <a:spcAft>
                <a:spcPct val="0"/>
              </a:spcAft>
              <a:defRPr b="1">
                <a:solidFill>
                  <a:schemeClr val="tx1"/>
                </a:solidFill>
                <a:latin typeface="Arial" panose="020B0604020202020204" pitchFamily="34" charset="0"/>
              </a:defRPr>
            </a:lvl7pPr>
            <a:lvl8pPr marL="3624796" indent="-241653" eaLnBrk="0" fontAlgn="base" hangingPunct="0">
              <a:spcBef>
                <a:spcPct val="0"/>
              </a:spcBef>
              <a:spcAft>
                <a:spcPct val="0"/>
              </a:spcAft>
              <a:defRPr b="1">
                <a:solidFill>
                  <a:schemeClr val="tx1"/>
                </a:solidFill>
                <a:latin typeface="Arial" panose="020B0604020202020204" pitchFamily="34" charset="0"/>
              </a:defRPr>
            </a:lvl8pPr>
            <a:lvl9pPr marL="4108102" indent="-241653" eaLnBrk="0" fontAlgn="base" hangingPunct="0">
              <a:spcBef>
                <a:spcPct val="0"/>
              </a:spcBef>
              <a:spcAft>
                <a:spcPct val="0"/>
              </a:spcAft>
              <a:defRPr b="1">
                <a:solidFill>
                  <a:schemeClr val="tx1"/>
                </a:solidFill>
                <a:latin typeface="Arial" panose="020B0604020202020204" pitchFamily="34" charset="0"/>
              </a:defRPr>
            </a:lvl9pPr>
          </a:lstStyle>
          <a:p>
            <a:fld id="{98F13606-6F63-4BC9-B32E-4CD42860740C}" type="slidenum">
              <a:rPr lang="en-US" altLang="en-US" b="0" smtClean="0"/>
              <a:pPr/>
              <a:t>82</a:t>
            </a:fld>
            <a:endParaRPr lang="en-US" altLang="en-US" b="0" smtClean="0"/>
          </a:p>
        </p:txBody>
      </p:sp>
    </p:spTree>
    <p:extLst>
      <p:ext uri="{BB962C8B-B14F-4D97-AF65-F5344CB8AC3E}">
        <p14:creationId xmlns:p14="http://schemas.microsoft.com/office/powerpoint/2010/main" val="36693758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2E45B1F2-CB33-4FC8-9A3F-FC8D4EBF8BFF}" type="slidenum">
              <a:rPr lang="en-US" altLang="en-US" sz="1400">
                <a:latin typeface="Times New Roman" panose="02020603050405020304" pitchFamily="18" charset="0"/>
              </a:rPr>
              <a:pPr>
                <a:spcBef>
                  <a:spcPct val="0"/>
                </a:spcBef>
              </a:pPr>
              <a:t>83</a:t>
            </a:fld>
            <a:endParaRPr lang="en-US" altLang="en-US" sz="1400">
              <a:latin typeface="Times New Roman" panose="02020603050405020304" pitchFamily="18"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2809319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1F232168-30E0-40A5-A687-5F3F8E0F9901}" type="slidenum">
              <a:rPr lang="en-US" altLang="en-US" sz="1400">
                <a:latin typeface="Times New Roman" panose="02020603050405020304" pitchFamily="18" charset="0"/>
              </a:rPr>
              <a:pPr>
                <a:spcBef>
                  <a:spcPct val="0"/>
                </a:spcBef>
              </a:pPr>
              <a:t>84</a:t>
            </a:fld>
            <a:endParaRPr lang="en-US" altLang="en-US" sz="1400">
              <a:latin typeface="Times New Roman" panose="02020603050405020304" pitchFamily="18"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3207658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F5ECC7CF-FE60-4F9C-8926-E8C9FEAC49DE}" type="slidenum">
              <a:rPr lang="en-US" altLang="en-US" sz="1400">
                <a:latin typeface="Times New Roman" panose="02020603050405020304" pitchFamily="18" charset="0"/>
              </a:rPr>
              <a:pPr>
                <a:spcBef>
                  <a:spcPct val="0"/>
                </a:spcBef>
              </a:pPr>
              <a:t>88</a:t>
            </a:fld>
            <a:endParaRPr lang="en-US" altLang="en-US" sz="1400">
              <a:latin typeface="Times New Roman" panose="02020603050405020304"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0885340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http://www.boston.com/bigpicture/2011/02/nyiragongo_crater_journey_to_t.html</a:t>
            </a: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85372" indent="-302066">
              <a:defRPr b="1">
                <a:solidFill>
                  <a:schemeClr val="tx1"/>
                </a:solidFill>
                <a:latin typeface="Arial" panose="020B0604020202020204" pitchFamily="34" charset="0"/>
              </a:defRPr>
            </a:lvl2pPr>
            <a:lvl3pPr marL="1208265" indent="-241653">
              <a:defRPr b="1">
                <a:solidFill>
                  <a:schemeClr val="tx1"/>
                </a:solidFill>
                <a:latin typeface="Arial" panose="020B0604020202020204" pitchFamily="34" charset="0"/>
              </a:defRPr>
            </a:lvl3pPr>
            <a:lvl4pPr marL="1691571" indent="-241653">
              <a:defRPr b="1">
                <a:solidFill>
                  <a:schemeClr val="tx1"/>
                </a:solidFill>
                <a:latin typeface="Arial" panose="020B0604020202020204" pitchFamily="34" charset="0"/>
              </a:defRPr>
            </a:lvl4pPr>
            <a:lvl5pPr marL="2174878" indent="-241653">
              <a:defRPr b="1">
                <a:solidFill>
                  <a:schemeClr val="tx1"/>
                </a:solidFill>
                <a:latin typeface="Arial" panose="020B0604020202020204" pitchFamily="34" charset="0"/>
              </a:defRPr>
            </a:lvl5pPr>
            <a:lvl6pPr marL="2658184" indent="-241653" eaLnBrk="0" fontAlgn="base" hangingPunct="0">
              <a:spcBef>
                <a:spcPct val="0"/>
              </a:spcBef>
              <a:spcAft>
                <a:spcPct val="0"/>
              </a:spcAft>
              <a:defRPr b="1">
                <a:solidFill>
                  <a:schemeClr val="tx1"/>
                </a:solidFill>
                <a:latin typeface="Arial" panose="020B0604020202020204" pitchFamily="34" charset="0"/>
              </a:defRPr>
            </a:lvl6pPr>
            <a:lvl7pPr marL="3141490" indent="-241653" eaLnBrk="0" fontAlgn="base" hangingPunct="0">
              <a:spcBef>
                <a:spcPct val="0"/>
              </a:spcBef>
              <a:spcAft>
                <a:spcPct val="0"/>
              </a:spcAft>
              <a:defRPr b="1">
                <a:solidFill>
                  <a:schemeClr val="tx1"/>
                </a:solidFill>
                <a:latin typeface="Arial" panose="020B0604020202020204" pitchFamily="34" charset="0"/>
              </a:defRPr>
            </a:lvl7pPr>
            <a:lvl8pPr marL="3624796" indent="-241653" eaLnBrk="0" fontAlgn="base" hangingPunct="0">
              <a:spcBef>
                <a:spcPct val="0"/>
              </a:spcBef>
              <a:spcAft>
                <a:spcPct val="0"/>
              </a:spcAft>
              <a:defRPr b="1">
                <a:solidFill>
                  <a:schemeClr val="tx1"/>
                </a:solidFill>
                <a:latin typeface="Arial" panose="020B0604020202020204" pitchFamily="34" charset="0"/>
              </a:defRPr>
            </a:lvl8pPr>
            <a:lvl9pPr marL="4108102" indent="-241653" eaLnBrk="0" fontAlgn="base" hangingPunct="0">
              <a:spcBef>
                <a:spcPct val="0"/>
              </a:spcBef>
              <a:spcAft>
                <a:spcPct val="0"/>
              </a:spcAft>
              <a:defRPr b="1">
                <a:solidFill>
                  <a:schemeClr val="tx1"/>
                </a:solidFill>
                <a:latin typeface="Arial" panose="020B0604020202020204" pitchFamily="34" charset="0"/>
              </a:defRPr>
            </a:lvl9pPr>
          </a:lstStyle>
          <a:p>
            <a:fld id="{84F1B457-0AE4-43D2-B5B8-887F6EDE447B}" type="slidenum">
              <a:rPr lang="en-US" altLang="en-US" b="0" smtClean="0"/>
              <a:pPr/>
              <a:t>89</a:t>
            </a:fld>
            <a:endParaRPr lang="en-US" altLang="en-US" b="0" smtClean="0"/>
          </a:p>
        </p:txBody>
      </p:sp>
    </p:spTree>
    <p:extLst>
      <p:ext uri="{BB962C8B-B14F-4D97-AF65-F5344CB8AC3E}">
        <p14:creationId xmlns:p14="http://schemas.microsoft.com/office/powerpoint/2010/main" val="35860161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http://www.boston.com/bigpicture/2011/02/nyiragongo_crater_journey_to_t.html</a:t>
            </a:r>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85372" indent="-302066">
              <a:defRPr b="1">
                <a:solidFill>
                  <a:schemeClr val="tx1"/>
                </a:solidFill>
                <a:latin typeface="Arial" panose="020B0604020202020204" pitchFamily="34" charset="0"/>
              </a:defRPr>
            </a:lvl2pPr>
            <a:lvl3pPr marL="1208265" indent="-241653">
              <a:defRPr b="1">
                <a:solidFill>
                  <a:schemeClr val="tx1"/>
                </a:solidFill>
                <a:latin typeface="Arial" panose="020B0604020202020204" pitchFamily="34" charset="0"/>
              </a:defRPr>
            </a:lvl3pPr>
            <a:lvl4pPr marL="1691571" indent="-241653">
              <a:defRPr b="1">
                <a:solidFill>
                  <a:schemeClr val="tx1"/>
                </a:solidFill>
                <a:latin typeface="Arial" panose="020B0604020202020204" pitchFamily="34" charset="0"/>
              </a:defRPr>
            </a:lvl4pPr>
            <a:lvl5pPr marL="2174878" indent="-241653">
              <a:defRPr b="1">
                <a:solidFill>
                  <a:schemeClr val="tx1"/>
                </a:solidFill>
                <a:latin typeface="Arial" panose="020B0604020202020204" pitchFamily="34" charset="0"/>
              </a:defRPr>
            </a:lvl5pPr>
            <a:lvl6pPr marL="2658184" indent="-241653" eaLnBrk="0" fontAlgn="base" hangingPunct="0">
              <a:spcBef>
                <a:spcPct val="0"/>
              </a:spcBef>
              <a:spcAft>
                <a:spcPct val="0"/>
              </a:spcAft>
              <a:defRPr b="1">
                <a:solidFill>
                  <a:schemeClr val="tx1"/>
                </a:solidFill>
                <a:latin typeface="Arial" panose="020B0604020202020204" pitchFamily="34" charset="0"/>
              </a:defRPr>
            </a:lvl6pPr>
            <a:lvl7pPr marL="3141490" indent="-241653" eaLnBrk="0" fontAlgn="base" hangingPunct="0">
              <a:spcBef>
                <a:spcPct val="0"/>
              </a:spcBef>
              <a:spcAft>
                <a:spcPct val="0"/>
              </a:spcAft>
              <a:defRPr b="1">
                <a:solidFill>
                  <a:schemeClr val="tx1"/>
                </a:solidFill>
                <a:latin typeface="Arial" panose="020B0604020202020204" pitchFamily="34" charset="0"/>
              </a:defRPr>
            </a:lvl7pPr>
            <a:lvl8pPr marL="3624796" indent="-241653" eaLnBrk="0" fontAlgn="base" hangingPunct="0">
              <a:spcBef>
                <a:spcPct val="0"/>
              </a:spcBef>
              <a:spcAft>
                <a:spcPct val="0"/>
              </a:spcAft>
              <a:defRPr b="1">
                <a:solidFill>
                  <a:schemeClr val="tx1"/>
                </a:solidFill>
                <a:latin typeface="Arial" panose="020B0604020202020204" pitchFamily="34" charset="0"/>
              </a:defRPr>
            </a:lvl8pPr>
            <a:lvl9pPr marL="4108102" indent="-241653" eaLnBrk="0" fontAlgn="base" hangingPunct="0">
              <a:spcBef>
                <a:spcPct val="0"/>
              </a:spcBef>
              <a:spcAft>
                <a:spcPct val="0"/>
              </a:spcAft>
              <a:defRPr b="1">
                <a:solidFill>
                  <a:schemeClr val="tx1"/>
                </a:solidFill>
                <a:latin typeface="Arial" panose="020B0604020202020204" pitchFamily="34" charset="0"/>
              </a:defRPr>
            </a:lvl9pPr>
          </a:lstStyle>
          <a:p>
            <a:fld id="{4CA6505F-1CBC-498C-87E8-3464B068CB0A}" type="slidenum">
              <a:rPr lang="en-US" altLang="en-US" b="0" smtClean="0"/>
              <a:pPr/>
              <a:t>90</a:t>
            </a:fld>
            <a:endParaRPr lang="en-US" altLang="en-US" b="0" smtClean="0"/>
          </a:p>
        </p:txBody>
      </p:sp>
    </p:spTree>
    <p:extLst>
      <p:ext uri="{BB962C8B-B14F-4D97-AF65-F5344CB8AC3E}">
        <p14:creationId xmlns:p14="http://schemas.microsoft.com/office/powerpoint/2010/main" val="1689858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7BB0122B-046B-460F-B9F1-0ABBE0F5E283}" type="slidenum">
              <a:rPr lang="en-US" altLang="en-US" sz="1400"/>
              <a:pPr>
                <a:spcBef>
                  <a:spcPct val="0"/>
                </a:spcBef>
              </a:pPr>
              <a:t>14</a:t>
            </a:fld>
            <a:endParaRPr lang="en-US" altLang="en-US" sz="14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3863526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E1222CE0-95E6-4229-BC91-37A1975C15BC}" type="slidenum">
              <a:rPr lang="en-US" altLang="en-US" sz="1400">
                <a:latin typeface="Times New Roman" panose="02020603050405020304" pitchFamily="18" charset="0"/>
              </a:rPr>
              <a:pPr>
                <a:spcBef>
                  <a:spcPct val="0"/>
                </a:spcBef>
              </a:pPr>
              <a:t>91</a:t>
            </a:fld>
            <a:endParaRPr lang="en-US" altLang="en-US" sz="1400">
              <a:latin typeface="Times New Roman" panose="02020603050405020304" pitchFamily="18"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0458002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9E69333C-8F1B-4FAD-B884-C54270A78753}" type="slidenum">
              <a:rPr lang="en-US" altLang="en-US" sz="1400">
                <a:latin typeface="Times New Roman" panose="02020603050405020304" pitchFamily="18" charset="0"/>
              </a:rPr>
              <a:pPr>
                <a:spcBef>
                  <a:spcPct val="0"/>
                </a:spcBef>
              </a:pPr>
              <a:t>92</a:t>
            </a:fld>
            <a:endParaRPr lang="en-US" altLang="en-US" sz="1400">
              <a:latin typeface="Times New Roman" panose="02020603050405020304" pitchFamily="18"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http://en.wikipedia.org/wiki/Eldfell</a:t>
            </a:r>
          </a:p>
        </p:txBody>
      </p:sp>
    </p:spTree>
    <p:extLst>
      <p:ext uri="{BB962C8B-B14F-4D97-AF65-F5344CB8AC3E}">
        <p14:creationId xmlns:p14="http://schemas.microsoft.com/office/powerpoint/2010/main" val="37987519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82CCF615-1E3E-428A-BB7B-35A5A42CCF2E}" type="slidenum">
              <a:rPr lang="en-US" altLang="en-US" sz="1400">
                <a:latin typeface="Times New Roman" panose="02020603050405020304" pitchFamily="18" charset="0"/>
              </a:rPr>
              <a:pPr>
                <a:spcBef>
                  <a:spcPct val="0"/>
                </a:spcBef>
              </a:pPr>
              <a:t>93</a:t>
            </a:fld>
            <a:endParaRPr lang="en-US" altLang="en-US" sz="1400">
              <a:latin typeface="Times New Roman" panose="02020603050405020304" pitchFamily="18" charset="0"/>
            </a:endParaRPr>
          </a:p>
        </p:txBody>
      </p:sp>
      <p:sp>
        <p:nvSpPr>
          <p:cNvPr id="129027" name="Rectangle 2"/>
          <p:cNvSpPr>
            <a:spLocks noGrp="1" noRot="1" noChangeAspect="1" noChangeArrowheads="1" noTextEdit="1"/>
          </p:cNvSpPr>
          <p:nvPr>
            <p:ph type="sldImg"/>
          </p:nvPr>
        </p:nvSpPr>
        <p:spPr>
          <a:xfrm>
            <a:off x="542925" y="757238"/>
            <a:ext cx="6719888" cy="3779837"/>
          </a:xfrm>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1100"/>
              <a:t>http://volcano.und.nodak.edu/vwdocs/volc_images/europe_west_asia/heimaey/heimaey.html</a:t>
            </a:r>
          </a:p>
          <a:p>
            <a:pPr eaLnBrk="1" hangingPunct="1"/>
            <a:r>
              <a:rPr lang="en-US" altLang="en-US" sz="1100"/>
              <a:t>http://pubs.usgs.gov/gip/heimaey/heimaey.pdf</a:t>
            </a:r>
          </a:p>
          <a:p>
            <a:pPr eaLnBrk="1" hangingPunct="1"/>
            <a:r>
              <a:rPr lang="en-US" altLang="en-US" i="1" smtClean="0"/>
              <a:t>From: Williams, Jr., and Moore, Man Against Volcano: The Eruption on Heimaey, Vestmannaeyjar, Iceland: USGS General Interest Publication, 32p. </a:t>
            </a:r>
            <a:endParaRPr lang="en-US" altLang="en-US" smtClean="0"/>
          </a:p>
          <a:p>
            <a:pPr lvl="1" eaLnBrk="1" hangingPunct="1"/>
            <a:r>
              <a:rPr lang="en-US" altLang="en-US" sz="800" b="1"/>
              <a:t>One of the most destructive volcanic eruptions in the history of Iceland</a:t>
            </a:r>
            <a:r>
              <a:rPr lang="en-US" altLang="en-US" sz="800"/>
              <a:t> began in the early morning of January 23, 1973, near the Nation's premier fishing port, the town of Vestmannaeyjar (Vést-mun-ayar), on Heimaey (Háme-a-ay), the only inhabited isle in the Vestmannaeyjar volcanic archipelago. ... The 1973 eruption on Heimaey was also the second major eruption (the other being Surtsey) definitely know to have occurred in Vestmannaeyjar since the settlement of Iceland in the ninth century, although there is evidence of a submarine eruption in the archipelago in September 1896. </a:t>
            </a:r>
          </a:p>
          <a:p>
            <a:pPr lvl="1" eaLnBrk="1" hangingPunct="1"/>
            <a:r>
              <a:rPr lang="en-US" altLang="en-US" sz="800"/>
              <a:t>The 1973 eruption began just before 1 a.m., January 23, on the eastern side of Heimaey, approximately 1,100 yards from the center of town. A north-northeast-trending fissure rapidly opened to a length of about 1.25 miles, traversing the island from one shore to the other. Spectacular continuous lava fountains (curtain of fire) played in the initial phase of the eruption, but the activity soon consolidated to a small area along the fissure about one-half mile northeast of Helgafell. Also during the first 3 days, submarine volcanic activity occurred just offshore at the north and south ends of the fissure vent. Within 2 days a cinder-spatter cone rose more than 110 yards above sea level and was later named Eldfell or "fire mountain" by the official Icelandic place name committee. The output of lava and tephra (a collective term for fragmental volcanic materials initially airborne, such as ash and bombs) was estimated to be about 130 cubic yards per second. Within a few days after the eruption, strong easterly winds resulted in a major fall of tephra on the town of Vestmannaeyjar, completely burying homes close to Eldfell. By early February the tephra fall slackened markedly, but a massive lava flow approached the eastern edge of the town and threated to fill in the harbor of Iceland's most important fishing port. Also in early February submarine activity just north of the fissure severed an electric power cable and a water pipeline which supplied electrical power and water from the Icelandic mainland. </a:t>
            </a:r>
          </a:p>
          <a:p>
            <a:pPr lvl="1" eaLnBrk="1" hangingPunct="1"/>
            <a:r>
              <a:rPr lang="en-US" altLang="en-US" sz="800"/>
              <a:t>By the end of February the cinder-spatter cone was more than 200 yards high. The central crater of Eldfell fed a massive blocky (aa lava) flow which moved slowly but relentlessly toward the north, northeast, and east. By early May this flow as 10 to 23 yards high at its front, averaged more than 40 yards thick, and was as much as 110 yards thick in places. Its upper surface was littered with scoria (cinderlike fragments of dark cellular lava) and volcanic bombs, as well as large blocks from the main cone which broke off and were carried along with the flow. The largest block soon was dubbed "Flakkarinn" (The Wanderer). Some of these blocks of welded scoria were about 200 yards square and stood 20 yards above the general lava surface and were rafted more than 1,000 yards. Measurements made from a series of aerial photographs taken from the end of March to the end of April indicated that the lava was flowing as a unit about 1,000 yards long by 1,000 yards wide with an average speed of 3 to 9 yards per day. </a:t>
            </a:r>
          </a:p>
          <a:p>
            <a:pPr lvl="1" eaLnBrk="1" hangingPunct="1"/>
            <a:r>
              <a:rPr lang="en-US" altLang="en-US" sz="800"/>
              <a:t>As the flow advanced to the north and east, large blocks slumped from the cone on February 19 and 20 and moved toward the southeastern part of town. Also in late March a second large lava flow moved northwest on the west side of the main flow and covered many houses and the town powerplant. </a:t>
            </a:r>
          </a:p>
          <a:p>
            <a:pPr lvl="1" eaLnBrk="1" hangingPunct="1"/>
            <a:r>
              <a:rPr lang="en-US" altLang="en-US" sz="800"/>
              <a:t>By February 8, lava ejection dropped from about 130 cubic yards per second to 80 cubic yards per second; and by the middle of April to about 7 cubic yards per second. As noted before, easterly winds blew tephra over the town during the early stages of the eruption. By January 29, the thickness of tephra varied from less than 1 yard in the northwest part of town to more than 5 yards in the southeast part. </a:t>
            </a:r>
          </a:p>
          <a:p>
            <a:pPr lvl="1" eaLnBrk="1" hangingPunct="1"/>
            <a:r>
              <a:rPr lang="en-US" altLang="en-US" sz="800"/>
              <a:t>The eruption stopped in early July 1973; flowing lava was no longer visible, although hidden subsurface flow may have continued for a while. ... According to preliminary estimates about 300 million cubic yards of tephra were deposited on and adjacent to Heimaey. ... </a:t>
            </a:r>
          </a:p>
          <a:p>
            <a:pPr lvl="1" eaLnBrk="1" hangingPunct="1"/>
            <a:r>
              <a:rPr lang="en-US" altLang="en-US" sz="800"/>
              <a:t>The prolonged destruction related to the course of the eruption was twofold: the highly visible destruction of homes, public buildings and installations, commercial properties, and partial infilling of the harbor by tephra falls and lava flows; and the economic and social impact on the residents of Vestmannaeyjar, local commerce, and the national and international economy of Iceland. </a:t>
            </a:r>
          </a:p>
          <a:p>
            <a:pPr lvl="1" eaLnBrk="1" hangingPunct="1"/>
            <a:r>
              <a:rPr lang="en-US" altLang="en-US" sz="800"/>
              <a:t>Within 6 hours after the eruption began, nearly all of Heimaey's 5,300 residents had been evacuated safely to the mainland. This rapid evacuation was accomplished through the foresight of the Icelandic State Civil Defnese Organization, which had a continency evacuation plan ready for just such a disaster. The fishing fleet in port expediated the evacuation. </a:t>
            </a:r>
          </a:p>
          <a:p>
            <a:pPr lvl="1" eaLnBrk="1" hangingPunct="1"/>
            <a:r>
              <a:rPr lang="en-US" altLang="en-US" sz="800"/>
              <a:t>Homes and farmsteads close to the rift were soon destroyed by tephra burial or fire from lava bombs and flows. The heavy tephra fall caused severe property damage a few days after the onset of the eruption. Numerous homes were completely buried by tephra, set afire by glowing lava bombs, or overridden by the advancing front of lava flows. Although many structures collapsed from the weight of the tephra, dozens were saved by crews of volunteers who cleared the roofs of accumulated tephra and tacked corrugated iron "shutters" over the windows. ... By early May, some 300 buildings had been engulfed by lava flows or gutted by fire, and another 60 to 70 homes had been buried completely by tephra. </a:t>
            </a:r>
          </a:p>
          <a:p>
            <a:pPr eaLnBrk="1" hangingPunct="1"/>
            <a:endParaRPr lang="en-US" altLang="en-US" sz="800"/>
          </a:p>
          <a:p>
            <a:pPr eaLnBrk="1" hangingPunct="1"/>
            <a:endParaRPr lang="en-US" altLang="en-US" smtClean="0"/>
          </a:p>
        </p:txBody>
      </p:sp>
    </p:spTree>
    <p:extLst>
      <p:ext uri="{BB962C8B-B14F-4D97-AF65-F5344CB8AC3E}">
        <p14:creationId xmlns:p14="http://schemas.microsoft.com/office/powerpoint/2010/main" val="20880431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DBE1D731-0050-42F0-A640-51166F90E1C7}" type="slidenum">
              <a:rPr lang="en-US" altLang="en-US" sz="1400">
                <a:latin typeface="Times New Roman" panose="02020603050405020304" pitchFamily="18" charset="0"/>
              </a:rPr>
              <a:pPr>
                <a:spcBef>
                  <a:spcPct val="0"/>
                </a:spcBef>
              </a:pPr>
              <a:t>94</a:t>
            </a:fld>
            <a:endParaRPr lang="en-US" altLang="en-US" sz="1400">
              <a:latin typeface="Times New Roman" panose="02020603050405020304" pitchFamily="18"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http://en.wikipedia.org/wiki/Volcanology_of_Iceland</a:t>
            </a:r>
          </a:p>
        </p:txBody>
      </p:sp>
    </p:spTree>
    <p:extLst>
      <p:ext uri="{BB962C8B-B14F-4D97-AF65-F5344CB8AC3E}">
        <p14:creationId xmlns:p14="http://schemas.microsoft.com/office/powerpoint/2010/main" val="2642695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1C7E40BA-4D10-4A0A-A519-ACCF33A8721D}" type="slidenum">
              <a:rPr lang="en-US" altLang="en-US" sz="1400">
                <a:latin typeface="Times New Roman" panose="02020603050405020304" pitchFamily="18" charset="0"/>
              </a:rPr>
              <a:pPr>
                <a:spcBef>
                  <a:spcPct val="0"/>
                </a:spcBef>
              </a:pPr>
              <a:t>95</a:t>
            </a:fld>
            <a:endParaRPr lang="en-US" altLang="en-US" sz="1400">
              <a:latin typeface="Times New Roman" panose="02020603050405020304" pitchFamily="18"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http://en.wikipedia.org/wiki/B%C3%A1r%C3%B0arbunga</a:t>
            </a:r>
          </a:p>
        </p:txBody>
      </p:sp>
    </p:spTree>
    <p:extLst>
      <p:ext uri="{BB962C8B-B14F-4D97-AF65-F5344CB8AC3E}">
        <p14:creationId xmlns:p14="http://schemas.microsoft.com/office/powerpoint/2010/main" val="11770377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A382E354-17E9-4D27-AEB3-3D73512A5383}" type="slidenum">
              <a:rPr lang="en-US" altLang="en-US" sz="1400">
                <a:latin typeface="Times New Roman" panose="02020603050405020304" pitchFamily="18" charset="0"/>
              </a:rPr>
              <a:pPr>
                <a:spcBef>
                  <a:spcPct val="0"/>
                </a:spcBef>
              </a:pPr>
              <a:t>96</a:t>
            </a:fld>
            <a:endParaRPr lang="en-US" altLang="en-US" sz="1400">
              <a:latin typeface="Times New Roman" panose="02020603050405020304"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http://en.wikipedia.org/wiki/B%C3%A1r%C3%B0arbunga</a:t>
            </a:r>
          </a:p>
          <a:p>
            <a:pPr eaLnBrk="1" hangingPunct="1"/>
            <a:r>
              <a:rPr lang="en-US" altLang="en-US" smtClean="0"/>
              <a:t>http://mashable.com/2014/09/11/iceland-bardabunga-volcano-eruption-photos/#:eyJzIjoiZiIsImkiOiJfM2RrODdtb3cybWhnZWFweSJ9</a:t>
            </a:r>
          </a:p>
          <a:p>
            <a:pPr eaLnBrk="1" hangingPunct="1"/>
            <a:endParaRPr lang="en-US" altLang="en-US" smtClean="0"/>
          </a:p>
        </p:txBody>
      </p:sp>
    </p:spTree>
    <p:extLst>
      <p:ext uri="{BB962C8B-B14F-4D97-AF65-F5344CB8AC3E}">
        <p14:creationId xmlns:p14="http://schemas.microsoft.com/office/powerpoint/2010/main" val="16731601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http://www.huffingtonpost.com/2014/01/16/blue-lava-volcano-photos-kawah-ijen-indonesia-_n_4610337.html</a:t>
            </a: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85372" indent="-302066">
              <a:defRPr b="1">
                <a:solidFill>
                  <a:schemeClr val="tx1"/>
                </a:solidFill>
                <a:latin typeface="Arial" panose="020B0604020202020204" pitchFamily="34" charset="0"/>
              </a:defRPr>
            </a:lvl2pPr>
            <a:lvl3pPr marL="1208265" indent="-241653">
              <a:defRPr b="1">
                <a:solidFill>
                  <a:schemeClr val="tx1"/>
                </a:solidFill>
                <a:latin typeface="Arial" panose="020B0604020202020204" pitchFamily="34" charset="0"/>
              </a:defRPr>
            </a:lvl3pPr>
            <a:lvl4pPr marL="1691571" indent="-241653">
              <a:defRPr b="1">
                <a:solidFill>
                  <a:schemeClr val="tx1"/>
                </a:solidFill>
                <a:latin typeface="Arial" panose="020B0604020202020204" pitchFamily="34" charset="0"/>
              </a:defRPr>
            </a:lvl4pPr>
            <a:lvl5pPr marL="2174878" indent="-241653">
              <a:defRPr b="1">
                <a:solidFill>
                  <a:schemeClr val="tx1"/>
                </a:solidFill>
                <a:latin typeface="Arial" panose="020B0604020202020204" pitchFamily="34" charset="0"/>
              </a:defRPr>
            </a:lvl5pPr>
            <a:lvl6pPr marL="2658184" indent="-241653" eaLnBrk="0" fontAlgn="base" hangingPunct="0">
              <a:spcBef>
                <a:spcPct val="0"/>
              </a:spcBef>
              <a:spcAft>
                <a:spcPct val="0"/>
              </a:spcAft>
              <a:defRPr b="1">
                <a:solidFill>
                  <a:schemeClr val="tx1"/>
                </a:solidFill>
                <a:latin typeface="Arial" panose="020B0604020202020204" pitchFamily="34" charset="0"/>
              </a:defRPr>
            </a:lvl6pPr>
            <a:lvl7pPr marL="3141490" indent="-241653" eaLnBrk="0" fontAlgn="base" hangingPunct="0">
              <a:spcBef>
                <a:spcPct val="0"/>
              </a:spcBef>
              <a:spcAft>
                <a:spcPct val="0"/>
              </a:spcAft>
              <a:defRPr b="1">
                <a:solidFill>
                  <a:schemeClr val="tx1"/>
                </a:solidFill>
                <a:latin typeface="Arial" panose="020B0604020202020204" pitchFamily="34" charset="0"/>
              </a:defRPr>
            </a:lvl7pPr>
            <a:lvl8pPr marL="3624796" indent="-241653" eaLnBrk="0" fontAlgn="base" hangingPunct="0">
              <a:spcBef>
                <a:spcPct val="0"/>
              </a:spcBef>
              <a:spcAft>
                <a:spcPct val="0"/>
              </a:spcAft>
              <a:defRPr b="1">
                <a:solidFill>
                  <a:schemeClr val="tx1"/>
                </a:solidFill>
                <a:latin typeface="Arial" panose="020B0604020202020204" pitchFamily="34" charset="0"/>
              </a:defRPr>
            </a:lvl8pPr>
            <a:lvl9pPr marL="4108102" indent="-241653" eaLnBrk="0" fontAlgn="base" hangingPunct="0">
              <a:spcBef>
                <a:spcPct val="0"/>
              </a:spcBef>
              <a:spcAft>
                <a:spcPct val="0"/>
              </a:spcAft>
              <a:defRPr b="1">
                <a:solidFill>
                  <a:schemeClr val="tx1"/>
                </a:solidFill>
                <a:latin typeface="Arial" panose="020B0604020202020204" pitchFamily="34" charset="0"/>
              </a:defRPr>
            </a:lvl9pPr>
          </a:lstStyle>
          <a:p>
            <a:fld id="{7D4065CA-D1B4-4E53-B681-881FDF416C07}" type="slidenum">
              <a:rPr lang="en-US" altLang="en-US" b="0" smtClean="0"/>
              <a:pPr/>
              <a:t>97</a:t>
            </a:fld>
            <a:endParaRPr lang="en-US" altLang="en-US" b="0" smtClean="0"/>
          </a:p>
        </p:txBody>
      </p:sp>
    </p:spTree>
    <p:extLst>
      <p:ext uri="{BB962C8B-B14F-4D97-AF65-F5344CB8AC3E}">
        <p14:creationId xmlns:p14="http://schemas.microsoft.com/office/powerpoint/2010/main" val="13481447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https://en.wikipedia.org/wiki/Pyroclastic_fall</a:t>
            </a:r>
          </a:p>
          <a:p>
            <a:r>
              <a:rPr lang="en-US" dirty="0" smtClean="0"/>
              <a:t>http://volcano.si.edu/learn_galleries.cfm?p=9</a:t>
            </a:r>
          </a:p>
          <a:p>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99</a:t>
            </a:fld>
            <a:endParaRPr lang="en-US"/>
          </a:p>
        </p:txBody>
      </p:sp>
    </p:spTree>
    <p:extLst>
      <p:ext uri="{BB962C8B-B14F-4D97-AF65-F5344CB8AC3E}">
        <p14:creationId xmlns:p14="http://schemas.microsoft.com/office/powerpoint/2010/main" val="40133740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http://volcanoes.usgs.gov/hazards/pyroclasticflow/index.php</a:t>
            </a:r>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100</a:t>
            </a:fld>
            <a:endParaRPr lang="en-US"/>
          </a:p>
        </p:txBody>
      </p:sp>
    </p:spTree>
    <p:extLst>
      <p:ext uri="{BB962C8B-B14F-4D97-AF65-F5344CB8AC3E}">
        <p14:creationId xmlns:p14="http://schemas.microsoft.com/office/powerpoint/2010/main" val="3904334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101</a:t>
            </a:fld>
            <a:endParaRPr lang="en-US"/>
          </a:p>
        </p:txBody>
      </p:sp>
    </p:spTree>
    <p:extLst>
      <p:ext uri="{BB962C8B-B14F-4D97-AF65-F5344CB8AC3E}">
        <p14:creationId xmlns:p14="http://schemas.microsoft.com/office/powerpoint/2010/main" val="3764544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B69988E9-05AA-45BD-B342-DA87291987BB}" type="slidenum">
              <a:rPr lang="en-US" altLang="en-US" sz="1400"/>
              <a:pPr>
                <a:spcBef>
                  <a:spcPct val="0"/>
                </a:spcBef>
              </a:pPr>
              <a:t>15</a:t>
            </a:fld>
            <a:endParaRPr lang="en-US" altLang="en-US" sz="14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8248147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http://volcanoes.usgs.gov/hazards/pyroclasticflow/index.php</a:t>
            </a:r>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102</a:t>
            </a:fld>
            <a:endParaRPr lang="en-US"/>
          </a:p>
        </p:txBody>
      </p:sp>
    </p:spTree>
    <p:extLst>
      <p:ext uri="{BB962C8B-B14F-4D97-AF65-F5344CB8AC3E}">
        <p14:creationId xmlns:p14="http://schemas.microsoft.com/office/powerpoint/2010/main" val="13480419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103</a:t>
            </a:fld>
            <a:endParaRPr lang="en-US"/>
          </a:p>
        </p:txBody>
      </p:sp>
    </p:spTree>
    <p:extLst>
      <p:ext uri="{BB962C8B-B14F-4D97-AF65-F5344CB8AC3E}">
        <p14:creationId xmlns:p14="http://schemas.microsoft.com/office/powerpoint/2010/main" val="42051684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http://volcanoes.usgs.gov/hazards/tephra/</a:t>
            </a:r>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104</a:t>
            </a:fld>
            <a:endParaRPr lang="en-US"/>
          </a:p>
        </p:txBody>
      </p:sp>
    </p:spTree>
    <p:extLst>
      <p:ext uri="{BB962C8B-B14F-4D97-AF65-F5344CB8AC3E}">
        <p14:creationId xmlns:p14="http://schemas.microsoft.com/office/powerpoint/2010/main" val="6648553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023E09-A3FB-42E4-AA34-40856353607C}" type="slidenum">
              <a:rPr lang="en-US" altLang="en-US"/>
              <a:pPr/>
              <a:t>105</a:t>
            </a:fld>
            <a:endParaRPr lang="en-US" altLang="en-US"/>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406630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106</a:t>
            </a:fld>
            <a:endParaRPr lang="en-US"/>
          </a:p>
        </p:txBody>
      </p:sp>
    </p:spTree>
    <p:extLst>
      <p:ext uri="{BB962C8B-B14F-4D97-AF65-F5344CB8AC3E}">
        <p14:creationId xmlns:p14="http://schemas.microsoft.com/office/powerpoint/2010/main" val="38882980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http://earthobservatory.nasa.gov/NaturalHazards/view.php?id=85346&amp;src=nha</a:t>
            </a:r>
          </a:p>
        </p:txBody>
      </p:sp>
      <p:sp>
        <p:nvSpPr>
          <p:cNvPr id="224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85372" indent="-302066">
              <a:defRPr b="1">
                <a:solidFill>
                  <a:schemeClr val="tx1"/>
                </a:solidFill>
                <a:latin typeface="Arial" panose="020B0604020202020204" pitchFamily="34" charset="0"/>
              </a:defRPr>
            </a:lvl2pPr>
            <a:lvl3pPr marL="1208265" indent="-241653">
              <a:defRPr b="1">
                <a:solidFill>
                  <a:schemeClr val="tx1"/>
                </a:solidFill>
                <a:latin typeface="Arial" panose="020B0604020202020204" pitchFamily="34" charset="0"/>
              </a:defRPr>
            </a:lvl3pPr>
            <a:lvl4pPr marL="1691571" indent="-241653">
              <a:defRPr b="1">
                <a:solidFill>
                  <a:schemeClr val="tx1"/>
                </a:solidFill>
                <a:latin typeface="Arial" panose="020B0604020202020204" pitchFamily="34" charset="0"/>
              </a:defRPr>
            </a:lvl4pPr>
            <a:lvl5pPr marL="2174878" indent="-241653">
              <a:defRPr b="1">
                <a:solidFill>
                  <a:schemeClr val="tx1"/>
                </a:solidFill>
                <a:latin typeface="Arial" panose="020B0604020202020204" pitchFamily="34" charset="0"/>
              </a:defRPr>
            </a:lvl5pPr>
            <a:lvl6pPr marL="2658184" indent="-241653" eaLnBrk="0" fontAlgn="base" hangingPunct="0">
              <a:spcBef>
                <a:spcPct val="0"/>
              </a:spcBef>
              <a:spcAft>
                <a:spcPct val="0"/>
              </a:spcAft>
              <a:defRPr b="1">
                <a:solidFill>
                  <a:schemeClr val="tx1"/>
                </a:solidFill>
                <a:latin typeface="Arial" panose="020B0604020202020204" pitchFamily="34" charset="0"/>
              </a:defRPr>
            </a:lvl6pPr>
            <a:lvl7pPr marL="3141490" indent="-241653" eaLnBrk="0" fontAlgn="base" hangingPunct="0">
              <a:spcBef>
                <a:spcPct val="0"/>
              </a:spcBef>
              <a:spcAft>
                <a:spcPct val="0"/>
              </a:spcAft>
              <a:defRPr b="1">
                <a:solidFill>
                  <a:schemeClr val="tx1"/>
                </a:solidFill>
                <a:latin typeface="Arial" panose="020B0604020202020204" pitchFamily="34" charset="0"/>
              </a:defRPr>
            </a:lvl7pPr>
            <a:lvl8pPr marL="3624796" indent="-241653" eaLnBrk="0" fontAlgn="base" hangingPunct="0">
              <a:spcBef>
                <a:spcPct val="0"/>
              </a:spcBef>
              <a:spcAft>
                <a:spcPct val="0"/>
              </a:spcAft>
              <a:defRPr b="1">
                <a:solidFill>
                  <a:schemeClr val="tx1"/>
                </a:solidFill>
                <a:latin typeface="Arial" panose="020B0604020202020204" pitchFamily="34" charset="0"/>
              </a:defRPr>
            </a:lvl8pPr>
            <a:lvl9pPr marL="4108102" indent="-241653" eaLnBrk="0" fontAlgn="base" hangingPunct="0">
              <a:spcBef>
                <a:spcPct val="0"/>
              </a:spcBef>
              <a:spcAft>
                <a:spcPct val="0"/>
              </a:spcAft>
              <a:defRPr b="1">
                <a:solidFill>
                  <a:schemeClr val="tx1"/>
                </a:solidFill>
                <a:latin typeface="Arial" panose="020B0604020202020204" pitchFamily="34" charset="0"/>
              </a:defRPr>
            </a:lvl9pPr>
          </a:lstStyle>
          <a:p>
            <a:fld id="{0B188BCA-0895-4A96-A885-4ABD5EE70AFD}" type="slidenum">
              <a:rPr lang="en-US" altLang="en-US" b="0" smtClean="0"/>
              <a:pPr/>
              <a:t>107</a:t>
            </a:fld>
            <a:endParaRPr lang="en-US" altLang="en-US" b="0" smtClean="0"/>
          </a:p>
        </p:txBody>
      </p:sp>
    </p:spTree>
    <p:extLst>
      <p:ext uri="{BB962C8B-B14F-4D97-AF65-F5344CB8AC3E}">
        <p14:creationId xmlns:p14="http://schemas.microsoft.com/office/powerpoint/2010/main" val="26461801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108</a:t>
            </a:fld>
            <a:endParaRPr lang="en-US"/>
          </a:p>
        </p:txBody>
      </p:sp>
    </p:spTree>
    <p:extLst>
      <p:ext uri="{BB962C8B-B14F-4D97-AF65-F5344CB8AC3E}">
        <p14:creationId xmlns:p14="http://schemas.microsoft.com/office/powerpoint/2010/main" val="40308401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35E83E4F-0EB3-4C74-B538-0BB83D68B61A}" type="slidenum">
              <a:rPr lang="en-US" altLang="en-US" sz="1400">
                <a:latin typeface="Times New Roman" panose="02020603050405020304" pitchFamily="18" charset="0"/>
              </a:rPr>
              <a:pPr>
                <a:spcBef>
                  <a:spcPct val="0"/>
                </a:spcBef>
              </a:pPr>
              <a:t>109</a:t>
            </a:fld>
            <a:endParaRPr lang="en-US" altLang="en-US" sz="1400">
              <a:latin typeface="Times New Roman" panose="02020603050405020304" pitchFamily="18" charset="0"/>
            </a:endParaRPr>
          </a:p>
        </p:txBody>
      </p:sp>
      <p:sp>
        <p:nvSpPr>
          <p:cNvPr id="229379" name="Rectangle 2"/>
          <p:cNvSpPr>
            <a:spLocks noGrp="1" noRot="1" noChangeAspect="1" noChangeArrowheads="1" noTextEdit="1"/>
          </p:cNvSpPr>
          <p:nvPr>
            <p:ph type="sldImg"/>
          </p:nvPr>
        </p:nvSpPr>
        <p:spPr>
          <a:solidFill>
            <a:srgbClr val="FFFFFF"/>
          </a:solidFill>
          <a:ln/>
        </p:spPr>
      </p:sp>
      <p:sp>
        <p:nvSpPr>
          <p:cNvPr id="229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1523962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B6ADE04B-32EE-4E62-81C5-F413F1F90705}" type="slidenum">
              <a:rPr lang="en-US" altLang="en-US" sz="1400">
                <a:latin typeface="Times New Roman" panose="02020603050405020304" pitchFamily="18" charset="0"/>
              </a:rPr>
              <a:pPr>
                <a:spcBef>
                  <a:spcPct val="0"/>
                </a:spcBef>
              </a:pPr>
              <a:t>110</a:t>
            </a:fld>
            <a:endParaRPr lang="en-US" altLang="en-US" sz="1400">
              <a:latin typeface="Times New Roman" panose="02020603050405020304" pitchFamily="18" charset="0"/>
            </a:endParaRPr>
          </a:p>
        </p:txBody>
      </p:sp>
      <p:sp>
        <p:nvSpPr>
          <p:cNvPr id="231427" name="Rectangle 2"/>
          <p:cNvSpPr>
            <a:spLocks noGrp="1" noRot="1" noChangeAspect="1" noChangeArrowheads="1" noTextEdit="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http://www.iris.edu/gifs/slides/sthelens/slideshow/index2.htm</a:t>
            </a:r>
          </a:p>
        </p:txBody>
      </p:sp>
    </p:spTree>
    <p:extLst>
      <p:ext uri="{BB962C8B-B14F-4D97-AF65-F5344CB8AC3E}">
        <p14:creationId xmlns:p14="http://schemas.microsoft.com/office/powerpoint/2010/main" val="39395957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D50BBAD8-0520-4277-889E-E42FA203D25B}" type="slidenum">
              <a:rPr lang="en-US" altLang="en-US" sz="1400">
                <a:latin typeface="Times New Roman" panose="02020603050405020304" pitchFamily="18" charset="0"/>
              </a:rPr>
              <a:pPr>
                <a:spcBef>
                  <a:spcPct val="0"/>
                </a:spcBef>
              </a:pPr>
              <a:t>111</a:t>
            </a:fld>
            <a:endParaRPr lang="en-US" altLang="en-US" sz="1400">
              <a:latin typeface="Times New Roman" panose="02020603050405020304" pitchFamily="18" charset="0"/>
            </a:endParaRPr>
          </a:p>
        </p:txBody>
      </p:sp>
      <p:sp>
        <p:nvSpPr>
          <p:cNvPr id="233475" name="Rectangle 2"/>
          <p:cNvSpPr>
            <a:spLocks noGrp="1" noRot="1" noChangeAspect="1" noChangeArrowheads="1" noTextEdit="1"/>
          </p:cNvSpPr>
          <p:nvPr>
            <p:ph type="sldImg"/>
          </p:nvPr>
        </p:nvSpPr>
        <p:spPr>
          <a:solidFill>
            <a:srgbClr val="FFFFFF"/>
          </a:solidFill>
          <a:ln/>
        </p:spPr>
      </p:sp>
      <p:sp>
        <p:nvSpPr>
          <p:cNvPr id="2334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http://www.iris.edu/gifs/slides/sthelens/slideshow/pages/16.htm</a:t>
            </a:r>
          </a:p>
          <a:p>
            <a:pPr eaLnBrk="1" hangingPunct="1"/>
            <a:r>
              <a:rPr lang="en-US" altLang="en-US" smtClean="0"/>
              <a:t>http://vulcan.wr.usgs.gov/Volcanoes/MSH/Images/may18_devastation.html</a:t>
            </a:r>
          </a:p>
          <a:p>
            <a:pPr eaLnBrk="1" hangingPunct="1"/>
            <a:endParaRPr lang="en-US" altLang="en-US" smtClean="0"/>
          </a:p>
        </p:txBody>
      </p:sp>
    </p:spTree>
    <p:extLst>
      <p:ext uri="{BB962C8B-B14F-4D97-AF65-F5344CB8AC3E}">
        <p14:creationId xmlns:p14="http://schemas.microsoft.com/office/powerpoint/2010/main" val="4095073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374EE54D-2A3F-44BC-B2AD-EA82559C9B02}" type="slidenum">
              <a:rPr lang="en-US" altLang="en-US" sz="1400"/>
              <a:pPr>
                <a:spcBef>
                  <a:spcPct val="0"/>
                </a:spcBef>
              </a:pPr>
              <a:t>16</a:t>
            </a:fld>
            <a:endParaRPr lang="en-US" altLang="en-US" sz="14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3584569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82AD71C7-5775-4AF7-B849-FC13F17A6FE3}" type="slidenum">
              <a:rPr lang="en-US" altLang="en-US" sz="1400">
                <a:latin typeface="Times New Roman" panose="02020603050405020304" pitchFamily="18" charset="0"/>
              </a:rPr>
              <a:pPr>
                <a:spcBef>
                  <a:spcPct val="0"/>
                </a:spcBef>
              </a:pPr>
              <a:t>112</a:t>
            </a:fld>
            <a:endParaRPr lang="en-US" altLang="en-US" sz="1400">
              <a:latin typeface="Times New Roman" panose="02020603050405020304" pitchFamily="18"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2858354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02C17B-C3DA-4CFA-8853-094DE38B4545}" type="slidenum">
              <a:rPr lang="en-US" altLang="en-US"/>
              <a:pPr/>
              <a:t>113</a:t>
            </a:fld>
            <a:endParaRPr lang="en-US" alt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xfrm>
            <a:off x="975360" y="4560570"/>
            <a:ext cx="5364480" cy="4320540"/>
          </a:xfrm>
        </p:spPr>
        <p:txBody>
          <a:bodyPr/>
          <a:lstStyle/>
          <a:p>
            <a:r>
              <a:rPr lang="en-US" altLang="en-US" b="1" dirty="0"/>
              <a:t>Headwaters of </a:t>
            </a:r>
            <a:r>
              <a:rPr lang="en-US" altLang="en-US" b="1" dirty="0" err="1"/>
              <a:t>Gualí</a:t>
            </a:r>
            <a:r>
              <a:rPr lang="en-US" altLang="en-US" b="1" dirty="0"/>
              <a:t> River.</a:t>
            </a:r>
            <a:r>
              <a:rPr lang="en-US" altLang="en-US" dirty="0"/>
              <a:t> Pumice and meltwater produced by the hot pyroclastic flows and surges swept into gullies and channels on the slopes of Ruiz as a series of small lahars. After descending several thousand meters and eroding loose rock debris from the sides of the volcano, the lahars were funneled into all six major river valleys leading from Ruiz. Here in the headwaters of the </a:t>
            </a:r>
            <a:r>
              <a:rPr lang="en-US" altLang="en-US" dirty="0" err="1"/>
              <a:t>Gualí</a:t>
            </a:r>
            <a:r>
              <a:rPr lang="en-US" altLang="en-US" dirty="0"/>
              <a:t> River on the north side of Ruiz, a lahar took several paths on its journey downstream. </a:t>
            </a:r>
          </a:p>
        </p:txBody>
      </p:sp>
    </p:spTree>
    <p:extLst>
      <p:ext uri="{BB962C8B-B14F-4D97-AF65-F5344CB8AC3E}">
        <p14:creationId xmlns:p14="http://schemas.microsoft.com/office/powerpoint/2010/main" val="7873211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0FD466B6-9433-44BA-BE27-6E62F71542BE}" type="slidenum">
              <a:rPr lang="en-US" altLang="en-US" sz="1400">
                <a:latin typeface="Times New Roman" panose="02020603050405020304" pitchFamily="18" charset="0"/>
              </a:rPr>
              <a:pPr>
                <a:spcBef>
                  <a:spcPct val="0"/>
                </a:spcBef>
              </a:pPr>
              <a:t>114</a:t>
            </a:fld>
            <a:endParaRPr lang="en-US" altLang="en-US" sz="1400">
              <a:latin typeface="Times New Roman" panose="02020603050405020304" pitchFamily="18" charset="0"/>
            </a:endParaRPr>
          </a:p>
        </p:txBody>
      </p:sp>
      <p:sp>
        <p:nvSpPr>
          <p:cNvPr id="239619" name="Rectangle 2"/>
          <p:cNvSpPr>
            <a:spLocks noGrp="1" noRot="1" noChangeAspect="1" noChangeArrowheads="1" noTextEdit="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http://vulcan.wr.usgs.gov/Vhp/C1073/hazard_maps_risk.html</a:t>
            </a:r>
          </a:p>
        </p:txBody>
      </p:sp>
    </p:spTree>
    <p:extLst>
      <p:ext uri="{BB962C8B-B14F-4D97-AF65-F5344CB8AC3E}">
        <p14:creationId xmlns:p14="http://schemas.microsoft.com/office/powerpoint/2010/main" val="16569435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http://volcanoes.usgs.gov/Imgs/Jpg/Ruiz/30410135_070_caption.html</a:t>
            </a:r>
          </a:p>
          <a:p>
            <a:r>
              <a:rPr lang="en-US" dirty="0" smtClean="0"/>
              <a:t>http://volcanoes.usgs.gov/Imgs/Jpg/Ruiz/30410135_071_caption.html</a:t>
            </a:r>
          </a:p>
          <a:p>
            <a:r>
              <a:rPr lang="en-US" dirty="0" smtClean="0"/>
              <a:t>http://volcanoes.usgs.gov/hazards/lahar/ruiz.php</a:t>
            </a:r>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115</a:t>
            </a:fld>
            <a:endParaRPr lang="en-US"/>
          </a:p>
        </p:txBody>
      </p:sp>
    </p:spTree>
    <p:extLst>
      <p:ext uri="{BB962C8B-B14F-4D97-AF65-F5344CB8AC3E}">
        <p14:creationId xmlns:p14="http://schemas.microsoft.com/office/powerpoint/2010/main" val="39378046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117</a:t>
            </a:fld>
            <a:endParaRPr lang="en-US"/>
          </a:p>
        </p:txBody>
      </p:sp>
    </p:spTree>
    <p:extLst>
      <p:ext uri="{BB962C8B-B14F-4D97-AF65-F5344CB8AC3E}">
        <p14:creationId xmlns:p14="http://schemas.microsoft.com/office/powerpoint/2010/main" val="10511020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19BD47DB-3D26-45AF-B2A5-193637F5BC19}" type="slidenum">
              <a:rPr lang="en-US" altLang="en-US" sz="1400">
                <a:latin typeface="Times New Roman" panose="02020603050405020304" pitchFamily="18" charset="0"/>
              </a:rPr>
              <a:pPr>
                <a:spcBef>
                  <a:spcPct val="0"/>
                </a:spcBef>
              </a:pPr>
              <a:t>118</a:t>
            </a:fld>
            <a:endParaRPr lang="en-US" altLang="en-US" sz="1400">
              <a:latin typeface="Times New Roman" panose="02020603050405020304" pitchFamily="18"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http://www.geology.sdsu.edu/how_volcanoes_work/Images/Historic/cameroon_l.jpg</a:t>
            </a:r>
          </a:p>
          <a:p>
            <a:pPr eaLnBrk="1" hangingPunct="1"/>
            <a:r>
              <a:rPr lang="en-US" altLang="en-US" dirty="0" smtClean="0"/>
              <a:t>http://en.wikipedia.org/wiki/Lake_Nyos</a:t>
            </a:r>
          </a:p>
        </p:txBody>
      </p:sp>
    </p:spTree>
    <p:extLst>
      <p:ext uri="{BB962C8B-B14F-4D97-AF65-F5344CB8AC3E}">
        <p14:creationId xmlns:p14="http://schemas.microsoft.com/office/powerpoint/2010/main" val="41684114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http://www.geo.arizona.edu/geo5xx/geos577/projects/kayzar/html/lake_nyos_disaster.html</a:t>
            </a:r>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85372" indent="-302066">
              <a:defRPr b="1">
                <a:solidFill>
                  <a:schemeClr val="tx1"/>
                </a:solidFill>
                <a:latin typeface="Arial" panose="020B0604020202020204" pitchFamily="34" charset="0"/>
              </a:defRPr>
            </a:lvl2pPr>
            <a:lvl3pPr marL="1208265" indent="-241653">
              <a:defRPr b="1">
                <a:solidFill>
                  <a:schemeClr val="tx1"/>
                </a:solidFill>
                <a:latin typeface="Arial" panose="020B0604020202020204" pitchFamily="34" charset="0"/>
              </a:defRPr>
            </a:lvl3pPr>
            <a:lvl4pPr marL="1691571" indent="-241653">
              <a:defRPr b="1">
                <a:solidFill>
                  <a:schemeClr val="tx1"/>
                </a:solidFill>
                <a:latin typeface="Arial" panose="020B0604020202020204" pitchFamily="34" charset="0"/>
              </a:defRPr>
            </a:lvl4pPr>
            <a:lvl5pPr marL="2174878" indent="-241653">
              <a:defRPr b="1">
                <a:solidFill>
                  <a:schemeClr val="tx1"/>
                </a:solidFill>
                <a:latin typeface="Arial" panose="020B0604020202020204" pitchFamily="34" charset="0"/>
              </a:defRPr>
            </a:lvl5pPr>
            <a:lvl6pPr marL="2658184" indent="-241653" eaLnBrk="0" fontAlgn="base" hangingPunct="0">
              <a:spcBef>
                <a:spcPct val="0"/>
              </a:spcBef>
              <a:spcAft>
                <a:spcPct val="0"/>
              </a:spcAft>
              <a:defRPr b="1">
                <a:solidFill>
                  <a:schemeClr val="tx1"/>
                </a:solidFill>
                <a:latin typeface="Arial" panose="020B0604020202020204" pitchFamily="34" charset="0"/>
              </a:defRPr>
            </a:lvl6pPr>
            <a:lvl7pPr marL="3141490" indent="-241653" eaLnBrk="0" fontAlgn="base" hangingPunct="0">
              <a:spcBef>
                <a:spcPct val="0"/>
              </a:spcBef>
              <a:spcAft>
                <a:spcPct val="0"/>
              </a:spcAft>
              <a:defRPr b="1">
                <a:solidFill>
                  <a:schemeClr val="tx1"/>
                </a:solidFill>
                <a:latin typeface="Arial" panose="020B0604020202020204" pitchFamily="34" charset="0"/>
              </a:defRPr>
            </a:lvl7pPr>
            <a:lvl8pPr marL="3624796" indent="-241653" eaLnBrk="0" fontAlgn="base" hangingPunct="0">
              <a:spcBef>
                <a:spcPct val="0"/>
              </a:spcBef>
              <a:spcAft>
                <a:spcPct val="0"/>
              </a:spcAft>
              <a:defRPr b="1">
                <a:solidFill>
                  <a:schemeClr val="tx1"/>
                </a:solidFill>
                <a:latin typeface="Arial" panose="020B0604020202020204" pitchFamily="34" charset="0"/>
              </a:defRPr>
            </a:lvl8pPr>
            <a:lvl9pPr marL="4108102" indent="-241653" eaLnBrk="0" fontAlgn="base" hangingPunct="0">
              <a:spcBef>
                <a:spcPct val="0"/>
              </a:spcBef>
              <a:spcAft>
                <a:spcPct val="0"/>
              </a:spcAft>
              <a:defRPr b="1">
                <a:solidFill>
                  <a:schemeClr val="tx1"/>
                </a:solidFill>
                <a:latin typeface="Arial" panose="020B0604020202020204" pitchFamily="34" charset="0"/>
              </a:defRPr>
            </a:lvl9pPr>
          </a:lstStyle>
          <a:p>
            <a:fld id="{C64E4643-839F-4FE3-8D40-FCF78C1F3D29}" type="slidenum">
              <a:rPr lang="en-US" altLang="en-US" b="0" smtClean="0"/>
              <a:pPr/>
              <a:t>119</a:t>
            </a:fld>
            <a:endParaRPr lang="en-US" altLang="en-US" b="0" smtClean="0"/>
          </a:p>
        </p:txBody>
      </p:sp>
    </p:spTree>
    <p:extLst>
      <p:ext uri="{BB962C8B-B14F-4D97-AF65-F5344CB8AC3E}">
        <p14:creationId xmlns:p14="http://schemas.microsoft.com/office/powerpoint/2010/main" val="24563541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7C7E706D-7DBA-4E2F-84F6-725DA1FD6B9E}" type="slidenum">
              <a:rPr lang="en-US" altLang="en-US" sz="1400">
                <a:latin typeface="Times New Roman" panose="02020603050405020304" pitchFamily="18" charset="0"/>
              </a:rPr>
              <a:pPr>
                <a:spcBef>
                  <a:spcPct val="0"/>
                </a:spcBef>
              </a:pPr>
              <a:t>120</a:t>
            </a:fld>
            <a:endParaRPr lang="en-US" altLang="en-US" sz="1400">
              <a:latin typeface="Times New Roman" panose="02020603050405020304" pitchFamily="18" charset="0"/>
            </a:endParaRPr>
          </a:p>
        </p:txBody>
      </p:sp>
      <p:sp>
        <p:nvSpPr>
          <p:cNvPr id="258051" name="Rectangle 2"/>
          <p:cNvSpPr>
            <a:spLocks noGrp="1" noRot="1" noChangeAspect="1" noChangeArrowheads="1" noTextEdit="1"/>
          </p:cNvSpPr>
          <p:nvPr>
            <p:ph type="sldImg"/>
          </p:nvPr>
        </p:nvSpPr>
        <p:spPr>
          <a:solidFill>
            <a:srgbClr val="FFFFFF"/>
          </a:solidFill>
          <a:ln/>
        </p:spPr>
      </p:sp>
      <p:sp>
        <p:nvSpPr>
          <p:cNvPr id="2580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http://vulcan.wr.usgs.gov/Volcanoes/Africa/Maps/map_cameroon_volcanoes.html</a:t>
            </a:r>
          </a:p>
          <a:p>
            <a:pPr eaLnBrk="1" hangingPunct="1"/>
            <a:r>
              <a:rPr lang="en-US" altLang="en-US" smtClean="0"/>
              <a:t>http://www.globalchange.umich.edu/globalchange1/current/lectures/kling/killer_lakes/killer_lakes.html</a:t>
            </a:r>
          </a:p>
        </p:txBody>
      </p:sp>
    </p:spTree>
    <p:extLst>
      <p:ext uri="{BB962C8B-B14F-4D97-AF65-F5344CB8AC3E}">
        <p14:creationId xmlns:p14="http://schemas.microsoft.com/office/powerpoint/2010/main" val="11279729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DB60D36E-0DDA-4CCE-91B3-2A5AB6F8E22C}" type="slidenum">
              <a:rPr lang="en-US" altLang="en-US" sz="1400">
                <a:latin typeface="Times New Roman" panose="02020603050405020304" pitchFamily="18" charset="0"/>
              </a:rPr>
              <a:pPr>
                <a:spcBef>
                  <a:spcPct val="0"/>
                </a:spcBef>
              </a:pPr>
              <a:t>121</a:t>
            </a:fld>
            <a:endParaRPr lang="en-US" altLang="en-US" sz="1400">
              <a:latin typeface="Times New Roman" panose="02020603050405020304" pitchFamily="18" charset="0"/>
            </a:endParaRPr>
          </a:p>
        </p:txBody>
      </p:sp>
      <p:sp>
        <p:nvSpPr>
          <p:cNvPr id="260099" name="Rectangle 2"/>
          <p:cNvSpPr>
            <a:spLocks noGrp="1" noRot="1" noChangeAspect="1" noChangeArrowheads="1" noTextEdit="1"/>
          </p:cNvSpPr>
          <p:nvPr>
            <p:ph type="sldImg"/>
          </p:nvPr>
        </p:nvSpPr>
        <p:spPr>
          <a:solidFill>
            <a:srgbClr val="FFFFFF"/>
          </a:solidFill>
          <a:ln/>
        </p:spPr>
      </p:sp>
      <p:sp>
        <p:nvSpPr>
          <p:cNvPr id="2601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http://vulcan.wr.usgs.gov/Volcanoes/Africa/Maps/map_cameroon_volcanoes.html</a:t>
            </a:r>
          </a:p>
          <a:p>
            <a:pPr eaLnBrk="1" hangingPunct="1"/>
            <a:r>
              <a:rPr lang="en-US" altLang="en-US" smtClean="0"/>
              <a:t>http://www.globalchange.umich.edu/globalchange1/current/lectures/kling/killer_lakes/killer_lakes.html</a:t>
            </a:r>
          </a:p>
        </p:txBody>
      </p:sp>
    </p:spTree>
    <p:extLst>
      <p:ext uri="{BB962C8B-B14F-4D97-AF65-F5344CB8AC3E}">
        <p14:creationId xmlns:p14="http://schemas.microsoft.com/office/powerpoint/2010/main" val="39776473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Arial" panose="020B0604020202020204" pitchFamily="34" charset="0"/>
              </a:defRPr>
            </a:lvl1pPr>
            <a:lvl2pPr marL="785372" indent="-302066" defTabSz="1021992">
              <a:spcBef>
                <a:spcPct val="30000"/>
              </a:spcBef>
              <a:defRPr sz="1300">
                <a:solidFill>
                  <a:schemeClr val="tx1"/>
                </a:solidFill>
                <a:latin typeface="Arial" panose="020B0604020202020204" pitchFamily="34" charset="0"/>
              </a:defRPr>
            </a:lvl2pPr>
            <a:lvl3pPr marL="1208265" indent="-241653" defTabSz="1021992">
              <a:spcBef>
                <a:spcPct val="30000"/>
              </a:spcBef>
              <a:defRPr sz="1300">
                <a:solidFill>
                  <a:schemeClr val="tx1"/>
                </a:solidFill>
                <a:latin typeface="Arial" panose="020B0604020202020204" pitchFamily="34" charset="0"/>
              </a:defRPr>
            </a:lvl3pPr>
            <a:lvl4pPr marL="1691571" indent="-241653" defTabSz="1021992">
              <a:spcBef>
                <a:spcPct val="30000"/>
              </a:spcBef>
              <a:defRPr sz="1300">
                <a:solidFill>
                  <a:schemeClr val="tx1"/>
                </a:solidFill>
                <a:latin typeface="Arial" panose="020B0604020202020204" pitchFamily="34" charset="0"/>
              </a:defRPr>
            </a:lvl4pPr>
            <a:lvl5pPr marL="2174878" indent="-241653" defTabSz="1021992">
              <a:spcBef>
                <a:spcPct val="30000"/>
              </a:spcBef>
              <a:defRPr sz="1300">
                <a:solidFill>
                  <a:schemeClr val="tx1"/>
                </a:solidFill>
                <a:latin typeface="Arial" panose="020B0604020202020204" pitchFamily="34" charset="0"/>
              </a:defRPr>
            </a:lvl5pPr>
            <a:lvl6pPr marL="2658184" indent="-241653" defTabSz="102199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102199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102199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102199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E7DECC52-277A-48FA-9851-CC6B3CAC8EC0}" type="slidenum">
              <a:rPr lang="en-US" altLang="en-US" sz="1400">
                <a:latin typeface="Times New Roman" panose="02020603050405020304" pitchFamily="18" charset="0"/>
              </a:rPr>
              <a:pPr>
                <a:spcBef>
                  <a:spcPct val="0"/>
                </a:spcBef>
              </a:pPr>
              <a:t>122</a:t>
            </a:fld>
            <a:endParaRPr lang="en-US" altLang="en-US" sz="1400">
              <a:latin typeface="Times New Roman" panose="02020603050405020304" pitchFamily="18"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http://www.atlasobscura.com/places/lake-nyos-the-deadliest-lake-in-the-world</a:t>
            </a:r>
          </a:p>
        </p:txBody>
      </p:sp>
    </p:spTree>
    <p:extLst>
      <p:ext uri="{BB962C8B-B14F-4D97-AF65-F5344CB8AC3E}">
        <p14:creationId xmlns:p14="http://schemas.microsoft.com/office/powerpoint/2010/main" val="3996660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4E56801-5A50-4CB6-B8C0-C816C2F77602}" type="datetime1">
              <a:rPr lang="en-US" smtClean="0"/>
              <a:t>7/20/2015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18634-35E1-4B71-A941-2BD7AE42CC64}" type="slidenum">
              <a:rPr lang="en-US" smtClean="0"/>
              <a:t>‹#›</a:t>
            </a:fld>
            <a:endParaRPr lang="en-US"/>
          </a:p>
        </p:txBody>
      </p:sp>
    </p:spTree>
    <p:extLst>
      <p:ext uri="{BB962C8B-B14F-4D97-AF65-F5344CB8AC3E}">
        <p14:creationId xmlns:p14="http://schemas.microsoft.com/office/powerpoint/2010/main" val="1906235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93421B-4457-4B3A-ACC8-C5C5F6C70890}" type="datetime1">
              <a:rPr lang="en-US" smtClean="0"/>
              <a:t>7/20/2015</a:t>
            </a:fld>
            <a:endParaRPr lang="en-US"/>
          </a:p>
        </p:txBody>
      </p:sp>
      <p:sp>
        <p:nvSpPr>
          <p:cNvPr id="6" name="Footer Placeholder 5"/>
          <p:cNvSpPr>
            <a:spLocks noGrp="1"/>
          </p:cNvSpPr>
          <p:nvPr>
            <p:ph type="ftr" sz="quarter" idx="11"/>
          </p:nvPr>
        </p:nvSpPr>
        <p:spPr/>
        <p:txBody>
          <a:bodyPr/>
          <a:lstStyle/>
          <a:p>
            <a:endParaRPr lang="en-US"/>
          </a:p>
        </p:txBody>
      </p:sp>
      <p:sp>
        <p:nvSpPr>
          <p:cNvPr id="9" name="Slide Number Placeholder 5"/>
          <p:cNvSpPr>
            <a:spLocks noGrp="1"/>
          </p:cNvSpPr>
          <p:nvPr>
            <p:ph type="sldNum" sz="quarter" idx="12"/>
          </p:nvPr>
        </p:nvSpPr>
        <p:spPr>
          <a:xfrm>
            <a:off x="11338560" y="6400800"/>
            <a:ext cx="753545" cy="365125"/>
          </a:xfrm>
        </p:spPr>
        <p:txBody>
          <a:body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218416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E98AB-FA31-422F-80EB-41F19FFF1C05}" type="datetime1">
              <a:rPr lang="en-US" smtClean="0"/>
              <a:t>7/20/2015</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11338560" y="6400800"/>
            <a:ext cx="753545" cy="365125"/>
          </a:xfrm>
        </p:spPr>
        <p:txBody>
          <a:body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221316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93701A-6546-47BF-9D75-C287D8D67035}" type="datetime1">
              <a:rPr lang="en-US" smtClean="0"/>
              <a:t>7/20/2015</a:t>
            </a:fld>
            <a:endParaRPr lang="en-US"/>
          </a:p>
        </p:txBody>
      </p:sp>
      <p:sp>
        <p:nvSpPr>
          <p:cNvPr id="6" name="Footer Placeholder 5"/>
          <p:cNvSpPr>
            <a:spLocks noGrp="1"/>
          </p:cNvSpPr>
          <p:nvPr>
            <p:ph type="ftr" sz="quarter" idx="11"/>
          </p:nvPr>
        </p:nvSpPr>
        <p:spPr/>
        <p:txBody>
          <a:bodyPr/>
          <a:lstStyle/>
          <a:p>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0" name="Slide Number Placeholder 5"/>
          <p:cNvSpPr>
            <a:spLocks noGrp="1"/>
          </p:cNvSpPr>
          <p:nvPr>
            <p:ph type="sldNum" sz="quarter" idx="12"/>
          </p:nvPr>
        </p:nvSpPr>
        <p:spPr>
          <a:xfrm>
            <a:off x="11338560" y="6400800"/>
            <a:ext cx="753545" cy="365125"/>
          </a:xfrm>
        </p:spPr>
        <p:txBody>
          <a:body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4047731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4BC127-3EEA-4FB5-9DF3-F8A302957478}" type="datetime1">
              <a:rPr lang="en-US" smtClean="0"/>
              <a:t>7/20/2015</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11338560" y="6400800"/>
            <a:ext cx="753545" cy="365125"/>
          </a:xfrm>
        </p:spPr>
        <p:txBody>
          <a:body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2234525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246888"/>
            <a:ext cx="10353762" cy="970450"/>
          </a:xfrm>
        </p:spPr>
        <p:txBody>
          <a:bodyPr/>
          <a:lstStyle/>
          <a:p>
            <a:r>
              <a:rPr lang="en-US" dirty="0"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3201066-CAF1-4B83-9B80-9029D9F2893F}" type="datetime1">
              <a:rPr lang="en-US" smtClean="0"/>
              <a:t>7/20/2015</a:t>
            </a:fld>
            <a:endParaRPr lang="en-US"/>
          </a:p>
        </p:txBody>
      </p:sp>
      <p:sp>
        <p:nvSpPr>
          <p:cNvPr id="4" name="Footer Placeholder 3"/>
          <p:cNvSpPr>
            <a:spLocks noGrp="1"/>
          </p:cNvSpPr>
          <p:nvPr>
            <p:ph type="ftr" sz="quarter" idx="11"/>
          </p:nvPr>
        </p:nvSpPr>
        <p:spPr/>
        <p:txBody>
          <a:bodyPr/>
          <a:lstStyle/>
          <a:p>
            <a:endParaRPr lang="en-US"/>
          </a:p>
        </p:txBody>
      </p:sp>
      <p:sp>
        <p:nvSpPr>
          <p:cNvPr id="13" name="Slide Number Placeholder 5"/>
          <p:cNvSpPr>
            <a:spLocks noGrp="1"/>
          </p:cNvSpPr>
          <p:nvPr>
            <p:ph type="sldNum" sz="quarter" idx="12"/>
          </p:nvPr>
        </p:nvSpPr>
        <p:spPr>
          <a:xfrm>
            <a:off x="11338560" y="6400800"/>
            <a:ext cx="753545" cy="365125"/>
          </a:xfrm>
        </p:spPr>
        <p:txBody>
          <a:body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412404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246888"/>
            <a:ext cx="10353763" cy="970450"/>
          </a:xfrm>
        </p:spPr>
        <p:txBody>
          <a:bodyPr/>
          <a:lstStyle/>
          <a:p>
            <a:r>
              <a:rPr lang="en-US" dirty="0"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600304E-795A-48B7-A617-BEC9E7212F06}" type="datetime1">
              <a:rPr lang="en-US" smtClean="0"/>
              <a:t>7/20/2015</a:t>
            </a:fld>
            <a:endParaRPr lang="en-US"/>
          </a:p>
        </p:txBody>
      </p:sp>
      <p:sp>
        <p:nvSpPr>
          <p:cNvPr id="4" name="Footer Placeholder 3"/>
          <p:cNvSpPr>
            <a:spLocks noGrp="1"/>
          </p:cNvSpPr>
          <p:nvPr>
            <p:ph type="ftr" sz="quarter" idx="11"/>
          </p:nvPr>
        </p:nvSpPr>
        <p:spPr/>
        <p:txBody>
          <a:bodyPr/>
          <a:lstStyle/>
          <a:p>
            <a:endParaRPr lang="en-US"/>
          </a:p>
        </p:txBody>
      </p:sp>
      <p:sp>
        <p:nvSpPr>
          <p:cNvPr id="18" name="Slide Number Placeholder 5"/>
          <p:cNvSpPr>
            <a:spLocks noGrp="1"/>
          </p:cNvSpPr>
          <p:nvPr>
            <p:ph type="sldNum" sz="quarter" idx="12"/>
          </p:nvPr>
        </p:nvSpPr>
        <p:spPr>
          <a:xfrm>
            <a:off x="11338560" y="6400800"/>
            <a:ext cx="753545" cy="365125"/>
          </a:xfrm>
        </p:spPr>
        <p:txBody>
          <a:body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2831365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3795" y="246888"/>
            <a:ext cx="10353762" cy="97045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7C52F7-DD29-467F-8994-3C430A7807E6}" type="datetime1">
              <a:rPr lang="en-US" smtClean="0"/>
              <a:t>7/20/2015</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p:cNvSpPr>
            <a:spLocks noGrp="1"/>
          </p:cNvSpPr>
          <p:nvPr>
            <p:ph type="sldNum" sz="quarter" idx="12"/>
          </p:nvPr>
        </p:nvSpPr>
        <p:spPr>
          <a:xfrm>
            <a:off x="11338560" y="6400800"/>
            <a:ext cx="753545" cy="365125"/>
          </a:xfrm>
        </p:spPr>
        <p:txBody>
          <a:body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3281153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71A2F0-4EEB-4A38-9D05-FFBB4C310333}" type="datetime1">
              <a:rPr lang="en-US" smtClean="0"/>
              <a:t>7/20/2015</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p:cNvSpPr>
            <a:spLocks noGrp="1"/>
          </p:cNvSpPr>
          <p:nvPr>
            <p:ph type="sldNum" sz="quarter" idx="12"/>
          </p:nvPr>
        </p:nvSpPr>
        <p:spPr>
          <a:xfrm>
            <a:off x="11338560" y="6400800"/>
            <a:ext cx="753545" cy="365125"/>
          </a:xfrm>
        </p:spPr>
        <p:txBody>
          <a:body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692330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10972800" cy="5257800"/>
          </a:xfrm>
        </p:spPr>
        <p:txBody>
          <a:bodyPr/>
          <a:lstStyle/>
          <a:p>
            <a:pPr lvl="0"/>
            <a:endParaRPr lang="en-US" noProof="0" smtClean="0"/>
          </a:p>
        </p:txBody>
      </p:sp>
      <p:sp>
        <p:nvSpPr>
          <p:cNvPr id="5" name="Slide Number Placeholder 5"/>
          <p:cNvSpPr>
            <a:spLocks noGrp="1"/>
          </p:cNvSpPr>
          <p:nvPr>
            <p:ph type="sldNum" sz="quarter" idx="12"/>
          </p:nvPr>
        </p:nvSpPr>
        <p:spPr>
          <a:xfrm>
            <a:off x="11338560" y="6400800"/>
            <a:ext cx="753545" cy="365125"/>
          </a:xfrm>
        </p:spPr>
        <p:txBody>
          <a:body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163195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3954" y="246749"/>
            <a:ext cx="10972800" cy="1005840"/>
          </a:xfrm>
          <a:ln>
            <a:noFill/>
          </a:ln>
        </p:spPr>
        <p:txBody>
          <a:bodyPr anchor="t"/>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3794" y="1732449"/>
            <a:ext cx="10699085" cy="4668351"/>
          </a:xfrm>
        </p:spPr>
        <p:txBody>
          <a:bodyPr/>
          <a:lstStyle>
            <a:lvl1pPr marL="465138" indent="-427038">
              <a:defRPr/>
            </a:lvl1pPr>
            <a:lvl2pPr marL="914400" indent="-465138">
              <a:defRPr/>
            </a:lvl2pPr>
            <a:lvl3pPr marL="1258888" indent="-449263">
              <a:defRPr/>
            </a:lvl3pPr>
            <a:lvl4pPr marL="1603375" indent="-433388">
              <a:defRPr/>
            </a:lvl4pPr>
            <a:lvl5pPr marL="1828800" indent="-371475">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E317F3C-1DF4-4417-923C-C193C3539AE7}" type="datetime1">
              <a:rPr lang="en-US" smtClean="0"/>
              <a:t>7/20/2015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3017571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7566BF-A927-4198-8263-58E25E65E1F0}" type="datetime1">
              <a:rPr lang="en-US" smtClean="0"/>
              <a:t>7/20/2015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200"/>
            </a:lvl1p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673130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4597" y="246888"/>
            <a:ext cx="10972800" cy="970450"/>
          </a:xfrm>
          <a:ln>
            <a:solidFill>
              <a:schemeClr val="tx1"/>
            </a:solidFill>
          </a:ln>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E0CAE0-95E6-462A-913F-C8B32C407749}" type="datetime1">
              <a:rPr lang="en-US" smtClean="0"/>
              <a:t>7/20/2015</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11338560" y="6400800"/>
            <a:ext cx="753545" cy="365125"/>
          </a:xfrm>
        </p:spPr>
        <p:txBody>
          <a:body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2073586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a:xfrm>
            <a:off x="913795" y="246888"/>
            <a:ext cx="10353762" cy="970450"/>
          </a:xfrm>
        </p:spPr>
        <p:txBody>
          <a:bodyPr/>
          <a:lstStyle>
            <a:lvl1pPr algn="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E5EB3F2-0901-4560-96F0-ADBAEF96C3A6}" type="datetime1">
              <a:rPr lang="en-US" smtClean="0"/>
              <a:t>7/20/2015</a:t>
            </a:fld>
            <a:endParaRPr lang="en-US"/>
          </a:p>
        </p:txBody>
      </p:sp>
      <p:sp>
        <p:nvSpPr>
          <p:cNvPr id="8" name="Footer Placeholder 7"/>
          <p:cNvSpPr>
            <a:spLocks noGrp="1"/>
          </p:cNvSpPr>
          <p:nvPr>
            <p:ph type="ftr" sz="quarter" idx="11"/>
          </p:nvPr>
        </p:nvSpPr>
        <p:spPr/>
        <p:txBody>
          <a:bodyPr/>
          <a:lstStyle/>
          <a:p>
            <a:endParaRPr lang="en-US"/>
          </a:p>
        </p:txBody>
      </p:sp>
      <p:sp>
        <p:nvSpPr>
          <p:cNvPr id="12" name="Slide Number Placeholder 5"/>
          <p:cNvSpPr>
            <a:spLocks noGrp="1"/>
          </p:cNvSpPr>
          <p:nvPr>
            <p:ph type="sldNum" sz="quarter" idx="12"/>
          </p:nvPr>
        </p:nvSpPr>
        <p:spPr>
          <a:xfrm>
            <a:off x="11338560" y="6400800"/>
            <a:ext cx="753545" cy="365125"/>
          </a:xfrm>
        </p:spPr>
        <p:txBody>
          <a:body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2977658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B4FED9D-8CF2-4016-B174-AD9164CC5507}" type="datetime1">
              <a:rPr lang="en-US" smtClean="0"/>
              <a:t>7/20/2015</a:t>
            </a:fld>
            <a:endParaRPr lang="en-US"/>
          </a:p>
        </p:txBody>
      </p:sp>
      <p:sp>
        <p:nvSpPr>
          <p:cNvPr id="4" name="Footer Placeholder 3"/>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338560" y="6400800"/>
            <a:ext cx="753545" cy="365125"/>
          </a:xfrm>
        </p:spPr>
        <p:txBody>
          <a:body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3724278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0065A2-2A2F-49C6-BC2D-C8FC908129FC}" type="datetime1">
              <a:rPr lang="en-US" smtClean="0"/>
              <a:t>7/20/2015</a:t>
            </a:fld>
            <a:endParaRPr lang="en-US"/>
          </a:p>
        </p:txBody>
      </p:sp>
      <p:sp>
        <p:nvSpPr>
          <p:cNvPr id="3" name="Footer Placeholder 2"/>
          <p:cNvSpPr>
            <a:spLocks noGrp="1"/>
          </p:cNvSpPr>
          <p:nvPr>
            <p:ph type="ftr" sz="quarter" idx="11"/>
          </p:nvPr>
        </p:nvSpPr>
        <p:spPr/>
        <p:txBody>
          <a:bodyPr/>
          <a:lstStyle/>
          <a:p>
            <a:endParaRPr lang="en-US"/>
          </a:p>
        </p:txBody>
      </p:sp>
      <p:sp>
        <p:nvSpPr>
          <p:cNvPr id="5" name="Slide Number Placeholder 5"/>
          <p:cNvSpPr>
            <a:spLocks noGrp="1"/>
          </p:cNvSpPr>
          <p:nvPr>
            <p:ph type="sldNum" sz="quarter" idx="12"/>
          </p:nvPr>
        </p:nvSpPr>
        <p:spPr>
          <a:xfrm>
            <a:off x="11338560" y="6400800"/>
            <a:ext cx="753545" cy="365125"/>
          </a:xfrm>
        </p:spPr>
        <p:txBody>
          <a:body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3424708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1202D5-7FE8-4B62-91D3-CFA8C2631B33}" type="datetime1">
              <a:rPr lang="en-US" smtClean="0"/>
              <a:t>7/20/2015</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11338560" y="6400800"/>
            <a:ext cx="753545" cy="365125"/>
          </a:xfrm>
        </p:spPr>
        <p:txBody>
          <a:body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316621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FD5802-6552-43CF-A25B-48BDAA508E5B}" type="datetime1">
              <a:rPr lang="en-US" smtClean="0"/>
              <a:t>7/20/2015</a:t>
            </a:fld>
            <a:endParaRPr lang="en-US"/>
          </a:p>
        </p:txBody>
      </p:sp>
      <p:sp>
        <p:nvSpPr>
          <p:cNvPr id="6" name="Footer Placeholder 5"/>
          <p:cNvSpPr>
            <a:spLocks noGrp="1"/>
          </p:cNvSpPr>
          <p:nvPr>
            <p:ph type="ftr" sz="quarter" idx="11"/>
          </p:nvPr>
        </p:nvSpPr>
        <p:spPr/>
        <p:txBody>
          <a:bodyPr/>
          <a:lstStyle/>
          <a:p>
            <a:endParaRPr lang="en-US" dirty="0"/>
          </a:p>
        </p:txBody>
      </p:sp>
      <p:sp>
        <p:nvSpPr>
          <p:cNvPr id="9" name="Slide Number Placeholder 5"/>
          <p:cNvSpPr>
            <a:spLocks noGrp="1"/>
          </p:cNvSpPr>
          <p:nvPr>
            <p:ph type="sldNum" sz="quarter" idx="12"/>
          </p:nvPr>
        </p:nvSpPr>
        <p:spPr>
          <a:xfrm>
            <a:off x="11338560" y="6400800"/>
            <a:ext cx="753545" cy="365125"/>
          </a:xfrm>
        </p:spPr>
        <p:txBody>
          <a:body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2594677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246888"/>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B4C0A6D-BEDB-4F80-AC14-1C77399FFC5F}" type="datetime1">
              <a:rPr lang="en-US" smtClean="0"/>
              <a:t>7/20/2015</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338560" y="6400800"/>
            <a:ext cx="753545" cy="365125"/>
          </a:xfrm>
          <a:prstGeom prst="rect">
            <a:avLst/>
          </a:prstGeom>
        </p:spPr>
        <p:txBody>
          <a:bodyPr vert="horz" lIns="91440" tIns="45720" rIns="91440" bIns="45720" rtlCol="0" anchor="ctr"/>
          <a:lstStyle>
            <a:lvl1pPr algn="r">
              <a:defRPr sz="1200">
                <a:solidFill>
                  <a:schemeClr val="tx1">
                    <a:lumMod val="95000"/>
                  </a:schemeClr>
                </a:solidFill>
                <a:effectLst>
                  <a:outerShdw blurRad="50800" dist="38100" dir="2700000" algn="tl" rotWithShape="0">
                    <a:schemeClr val="bg1">
                      <a:alpha val="43000"/>
                    </a:schemeClr>
                  </a:outerShdw>
                </a:effectLst>
              </a:defRPr>
            </a:lvl1pPr>
          </a:lstStyle>
          <a:p>
            <a:fld id="{48418634-35E1-4B71-A941-2BD7AE42CC64}" type="slidenum">
              <a:rPr lang="en-US" smtClean="0"/>
              <a:pPr/>
              <a:t>‹#›</a:t>
            </a:fld>
            <a:r>
              <a:rPr lang="en-US" dirty="0" smtClean="0"/>
              <a:t> / 137</a:t>
            </a:r>
            <a:endParaRPr lang="en-US" dirty="0"/>
          </a:p>
        </p:txBody>
      </p:sp>
    </p:spTree>
    <p:extLst>
      <p:ext uri="{BB962C8B-B14F-4D97-AF65-F5344CB8AC3E}">
        <p14:creationId xmlns:p14="http://schemas.microsoft.com/office/powerpoint/2010/main" val="3816202652"/>
      </p:ext>
    </p:extLst>
  </p:cSld>
  <p:clrMap bg1="dk1" tx1="lt1" bg2="dk2" tx2="lt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 id="2147484090" r:id="rId17"/>
    <p:sldLayoutId id="2147484091" r:id="rId18"/>
  </p:sldLayoutIdLst>
  <p:hf hdr="0" ftr="0" dt="0"/>
  <p:txStyles>
    <p:titleStyle>
      <a:lvl1pPr algn="ctr" defTabSz="457200" rtl="0" eaLnBrk="1" latinLnBrk="0" hangingPunct="1">
        <a:spcBef>
          <a:spcPct val="0"/>
        </a:spcBef>
        <a:buNone/>
        <a:defRPr sz="4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hyperlink" Target="http://volcanoes.usgs.gov/ash/properties.html"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hyperlink" Target="http://vulcan.wr.usgs.gov/Volcanoes/MSH/Images/may18_devastation.html" TargetMode="External"/><Relationship Id="rId5" Type="http://schemas.openxmlformats.org/officeDocument/2006/relationships/image" Target="../media/image98.png"/><Relationship Id="rId4" Type="http://schemas.openxmlformats.org/officeDocument/2006/relationships/hyperlink" Target="http://www.iris.edu/gifs/slides/sthelens/slideshow/pages/16.htm"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hyperlink" Target="http://volcanoes.usgs.gov/hazards/lahar/ruiz.php"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103.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www.globalchange.umich.edu/globalchange1/current/lectures/kling/killer_lakes/killer_lakes.html"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108.jpeg"/></Relationships>
</file>

<file path=ppt/slides/_rels/slide12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volcanoes.usgs.gov/ash/properties.html"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hyperlink" Target="http://geology.com/news/2006/03/uplift-at-yellowstone-caldera.html"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pubs.usgs.gov/fs/fs100-03/" TargetMode="External"/><Relationship Id="rId2" Type="http://schemas.openxmlformats.org/officeDocument/2006/relationships/notesSlide" Target="../notesSlides/notesSlide107.xml"/><Relationship Id="rId1" Type="http://schemas.openxmlformats.org/officeDocument/2006/relationships/slideLayout" Target="../slideLayouts/slideLayout6.xml"/><Relationship Id="rId5" Type="http://schemas.openxmlformats.org/officeDocument/2006/relationships/hyperlink" Target="http://volcanoes.usgs.gov/volcanoes/yellowstone/monitoring_tomography.html" TargetMode="External"/><Relationship Id="rId4" Type="http://schemas.openxmlformats.org/officeDocument/2006/relationships/image" Target="../media/image115.jpeg"/></Relationships>
</file>

<file path=ppt/slides/_rels/slide1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hyperlink" Target="http://volcanoes.usgs.gov/yvo/figures/fig1.html"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hyperlink" Target="http://volcanoes.usgs.gov/yvo/figures/fig2.html"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en.wikipedia.org/wiki/File:Mauna_Kea_from_Mauna_Loa_Observatory,_Hawaii_-_20100913.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decadevolcano.net/photos/keywords/stratovolcano.ht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geo.cornell.edu/hawaii/220/PRI/pahoehoe_fountain.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volcanoes.usgs.gov/Hazards/What/PF/PFUnzen.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earthobservatory.nasa.gov/Newsroom/NewImages/images.php3?img_id=1672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www.nasa.gov/vision/earth/lookingatearth/mshelenslidar.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pacificislandparks.com/2011/03/07/close-encounters-with-new-eruptio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volcanoes.usgs.gov/Hazards/What/hazards.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7.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hyperlink" Target="http://volcanoes.usgs.gov/Products/Pglossary/vei.html" TargetMode="External"/><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en.wikipedia.org/wiki/File:Volcanic_eruption_map.sv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vox.com/2015/3/4/8147751/chile-volcano-villarrica"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geology.sdsu.edu/how_volcanoes_work/Tephra.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indiana.edu/~sierra/papers/2002/french.html" TargetMode="External"/><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bostongeology.com/geology/fieldtrips/teacher/marblehead/castlerock.htm" TargetMode="External"/><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volcanoes.usgs.gov/ash/properties.html" TargetMode="Externa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hyperlink" Target="http://volcanoes.usgs.gov/volcanoes/yellowstone/yellowstone_sub_page_49.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pubs.usgs.gov/fs/fs027-0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volcanoes.usgs.gov/observatories/cvo/cascade_volcanoes.htm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commons.wikimedia.org/wiki/File:Pyroclastic_flows_at_Mayon_Volcano.jp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hyperlink" Target="https://commons.wikimedia.org/wiki/File:Unzen_pyroclastic_and_lahar_deposits.jp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volcgas.unm.edu/home.htm"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commons.wikimedia.org/wiki/File:Topographic-map-of-Montserrat-en.svg"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safeandwell.communityos.org/cms/index.php"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pubs.usgs.gov/gip/dynamic/baseball.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hyperlink" Target="http://upload.wikimedia.org/wikipedia/commons/0/0e/Loomis_Hot_Rock-750px.JPG" TargetMode="External"/><Relationship Id="rId4" Type="http://schemas.openxmlformats.org/officeDocument/2006/relationships/image" Target="../media/image68.jpeg"/></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6.xml"/><Relationship Id="rId5" Type="http://schemas.openxmlformats.org/officeDocument/2006/relationships/image" Target="../media/image90.jpeg"/><Relationship Id="rId4" Type="http://schemas.openxmlformats.org/officeDocument/2006/relationships/image" Target="../media/image89.jpeg"/></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Volcanic hazards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48418634-35E1-4B71-A941-2BD7AE42CC64}" type="slidenum">
              <a:rPr lang="en-US" smtClean="0"/>
              <a:t>1</a:t>
            </a:fld>
            <a:endParaRPr lang="en-US"/>
          </a:p>
        </p:txBody>
      </p:sp>
    </p:spTree>
    <p:extLst>
      <p:ext uri="{BB962C8B-B14F-4D97-AF65-F5344CB8AC3E}">
        <p14:creationId xmlns:p14="http://schemas.microsoft.com/office/powerpoint/2010/main" val="6209056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Location, Location, Location</a:t>
            </a:r>
          </a:p>
        </p:txBody>
      </p:sp>
      <p:sp>
        <p:nvSpPr>
          <p:cNvPr id="3" name="Text Placeholder 2"/>
          <p:cNvSpPr>
            <a:spLocks noGrp="1"/>
          </p:cNvSpPr>
          <p:nvPr>
            <p:ph type="body" idx="1"/>
          </p:nvPr>
        </p:nvSpPr>
        <p:spPr/>
        <p:txBody>
          <a:bodyPr/>
          <a:lstStyle/>
          <a:p>
            <a:pPr algn="l"/>
            <a:r>
              <a:rPr lang="en-US" altLang="en-US" sz="3200" dirty="0"/>
              <a:t>Hot </a:t>
            </a:r>
            <a:r>
              <a:rPr lang="en-US" altLang="en-US" sz="3200" dirty="0" smtClean="0"/>
              <a:t>Spots (</a:t>
            </a:r>
            <a:r>
              <a:rPr lang="en-US" altLang="en-US" sz="3200" dirty="0"/>
              <a:t>10</a:t>
            </a:r>
            <a:r>
              <a:rPr lang="en-US" altLang="en-US" sz="3200" dirty="0" smtClean="0"/>
              <a:t>%)</a:t>
            </a:r>
            <a:endParaRPr lang="en-US" altLang="en-US" sz="3200" dirty="0"/>
          </a:p>
        </p:txBody>
      </p:sp>
      <p:sp>
        <p:nvSpPr>
          <p:cNvPr id="4" name="Content Placeholder 3"/>
          <p:cNvSpPr>
            <a:spLocks noGrp="1"/>
          </p:cNvSpPr>
          <p:nvPr>
            <p:ph sz="half" idx="2"/>
          </p:nvPr>
        </p:nvSpPr>
        <p:spPr/>
        <p:txBody>
          <a:bodyPr>
            <a:normAutofit/>
          </a:bodyPr>
          <a:lstStyle/>
          <a:p>
            <a:r>
              <a:rPr lang="en-US" sz="2800" dirty="0"/>
              <a:t>Continental hot spot</a:t>
            </a:r>
          </a:p>
          <a:p>
            <a:pPr lvl="1"/>
            <a:r>
              <a:rPr lang="en-US" sz="2600" dirty="0" smtClean="0"/>
              <a:t>Also produces flood basalts</a:t>
            </a:r>
            <a:endParaRPr lang="en-US" sz="2400" dirty="0"/>
          </a:p>
          <a:p>
            <a:endParaRPr lang="en-US" sz="2800" dirty="0"/>
          </a:p>
        </p:txBody>
      </p:sp>
      <p:pic>
        <p:nvPicPr>
          <p:cNvPr id="9" name="Picture 5" descr="npo0000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2412" y="1114426"/>
            <a:ext cx="4670602" cy="27432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1"/>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273328" y="3466317"/>
            <a:ext cx="4587849"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11338560" y="6400800"/>
            <a:ext cx="753545" cy="365125"/>
          </a:xfrm>
        </p:spPr>
        <p:txBody>
          <a:bodyPr/>
          <a:lstStyle/>
          <a:p>
            <a:fld id="{48418634-35E1-4B71-A941-2BD7AE42CC64}" type="slidenum">
              <a:rPr lang="en-US" smtClean="0"/>
              <a:t>10</a:t>
            </a:fld>
            <a:endParaRPr lang="en-US"/>
          </a:p>
        </p:txBody>
      </p:sp>
    </p:spTree>
    <p:extLst>
      <p:ext uri="{BB962C8B-B14F-4D97-AF65-F5344CB8AC3E}">
        <p14:creationId xmlns:p14="http://schemas.microsoft.com/office/powerpoint/2010/main" val="139144884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Reducing The Risk:  </a:t>
            </a:r>
            <a:r>
              <a:rPr lang="en-US" altLang="en-US" dirty="0" smtClean="0"/>
              <a:t>Explosive eruptions - </a:t>
            </a:r>
            <a:br>
              <a:rPr lang="en-US" altLang="en-US" dirty="0" smtClean="0"/>
            </a:br>
            <a:r>
              <a:rPr lang="en-US" altLang="en-US" dirty="0" smtClean="0"/>
              <a:t>Pyroclastic &amp; Ash falls</a:t>
            </a:r>
            <a:endParaRPr lang="en-US" dirty="0"/>
          </a:p>
        </p:txBody>
      </p:sp>
      <p:sp>
        <p:nvSpPr>
          <p:cNvPr id="3" name="Content Placeholder 2"/>
          <p:cNvSpPr>
            <a:spLocks noGrp="1"/>
          </p:cNvSpPr>
          <p:nvPr>
            <p:ph idx="1"/>
          </p:nvPr>
        </p:nvSpPr>
        <p:spPr/>
        <p:txBody>
          <a:bodyPr>
            <a:normAutofit/>
          </a:bodyPr>
          <a:lstStyle/>
          <a:p>
            <a:r>
              <a:rPr lang="en-US" dirty="0" smtClean="0"/>
              <a:t>Damages</a:t>
            </a:r>
          </a:p>
          <a:p>
            <a:pPr lvl="1"/>
            <a:r>
              <a:rPr lang="en-US" dirty="0" smtClean="0"/>
              <a:t>Destroys by direct impact (larger particles)</a:t>
            </a:r>
          </a:p>
          <a:p>
            <a:pPr lvl="1"/>
            <a:r>
              <a:rPr lang="en-US" dirty="0" smtClean="0"/>
              <a:t>Building collapse due to weight of particles</a:t>
            </a:r>
          </a:p>
          <a:p>
            <a:pPr lvl="1"/>
            <a:r>
              <a:rPr lang="en-US" dirty="0" smtClean="0"/>
              <a:t>Inhalation of smaller particles (ash) a health hazard</a:t>
            </a:r>
          </a:p>
        </p:txBody>
      </p:sp>
      <p:sp>
        <p:nvSpPr>
          <p:cNvPr id="4" name="Slide Number Placeholder 3"/>
          <p:cNvSpPr>
            <a:spLocks noGrp="1"/>
          </p:cNvSpPr>
          <p:nvPr>
            <p:ph type="sldNum" sz="quarter" idx="12"/>
          </p:nvPr>
        </p:nvSpPr>
        <p:spPr/>
        <p:txBody>
          <a:bodyPr/>
          <a:lstStyle/>
          <a:p>
            <a:fld id="{48418634-35E1-4B71-A941-2BD7AE42CC64}" type="slidenum">
              <a:rPr lang="en-US" smtClean="0"/>
              <a:t>100</a:t>
            </a:fld>
            <a:endParaRPr lang="en-US"/>
          </a:p>
        </p:txBody>
      </p:sp>
    </p:spTree>
    <p:extLst>
      <p:ext uri="{BB962C8B-B14F-4D97-AF65-F5344CB8AC3E}">
        <p14:creationId xmlns:p14="http://schemas.microsoft.com/office/powerpoint/2010/main" val="4486463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Reducing The Risk:  </a:t>
            </a:r>
            <a:r>
              <a:rPr lang="en-US" altLang="en-US" dirty="0"/>
              <a:t>Explosive eruptions -</a:t>
            </a:r>
            <a:br>
              <a:rPr lang="en-US" altLang="en-US" dirty="0"/>
            </a:br>
            <a:r>
              <a:rPr lang="en-US" altLang="en-US" dirty="0"/>
              <a:t>Pyroclastic flows</a:t>
            </a:r>
            <a:endParaRPr lang="en-US" dirty="0"/>
          </a:p>
        </p:txBody>
      </p:sp>
      <p:sp>
        <p:nvSpPr>
          <p:cNvPr id="3" name="Content Placeholder 2"/>
          <p:cNvSpPr>
            <a:spLocks noGrp="1"/>
          </p:cNvSpPr>
          <p:nvPr>
            <p:ph idx="1"/>
          </p:nvPr>
        </p:nvSpPr>
        <p:spPr>
          <a:xfrm>
            <a:off x="913794" y="1732449"/>
            <a:ext cx="11108317" cy="4668351"/>
          </a:xfrm>
        </p:spPr>
        <p:txBody>
          <a:bodyPr>
            <a:normAutofit/>
          </a:bodyPr>
          <a:lstStyle/>
          <a:p>
            <a:r>
              <a:rPr lang="en-US" dirty="0" smtClean="0"/>
              <a:t>STAY OUT of the exclusion zone!</a:t>
            </a:r>
            <a:endParaRPr lang="en-US" dirty="0"/>
          </a:p>
          <a:p>
            <a:r>
              <a:rPr lang="en-US" dirty="0" smtClean="0"/>
              <a:t>Take cover if outside</a:t>
            </a:r>
          </a:p>
          <a:p>
            <a:r>
              <a:rPr lang="en-US" dirty="0" smtClean="0"/>
              <a:t>Stay inside unless the building is in danger of collapse</a:t>
            </a:r>
          </a:p>
        </p:txBody>
      </p:sp>
      <p:sp>
        <p:nvSpPr>
          <p:cNvPr id="4" name="Slide Number Placeholder 3"/>
          <p:cNvSpPr>
            <a:spLocks noGrp="1"/>
          </p:cNvSpPr>
          <p:nvPr>
            <p:ph type="sldNum" sz="quarter" idx="12"/>
          </p:nvPr>
        </p:nvSpPr>
        <p:spPr/>
        <p:txBody>
          <a:bodyPr/>
          <a:lstStyle/>
          <a:p>
            <a:fld id="{48418634-35E1-4B71-A941-2BD7AE42CC64}" type="slidenum">
              <a:rPr lang="en-US" smtClean="0"/>
              <a:t>101</a:t>
            </a:fld>
            <a:endParaRPr lang="en-US"/>
          </a:p>
        </p:txBody>
      </p:sp>
    </p:spTree>
    <p:extLst>
      <p:ext uri="{BB962C8B-B14F-4D97-AF65-F5344CB8AC3E}">
        <p14:creationId xmlns:p14="http://schemas.microsoft.com/office/powerpoint/2010/main" val="32960460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Reducing The Risk:  </a:t>
            </a:r>
            <a:r>
              <a:rPr lang="en-US" altLang="en-US" dirty="0" smtClean="0"/>
              <a:t>Explosive eruptions -</a:t>
            </a:r>
            <a:br>
              <a:rPr lang="en-US" altLang="en-US" dirty="0" smtClean="0"/>
            </a:br>
            <a:r>
              <a:rPr lang="en-US" altLang="en-US" dirty="0" smtClean="0"/>
              <a:t>Pyroclastic flows</a:t>
            </a:r>
            <a:endParaRPr lang="en-US" dirty="0"/>
          </a:p>
        </p:txBody>
      </p:sp>
      <p:sp>
        <p:nvSpPr>
          <p:cNvPr id="3" name="Content Placeholder 2"/>
          <p:cNvSpPr>
            <a:spLocks noGrp="1"/>
          </p:cNvSpPr>
          <p:nvPr>
            <p:ph idx="1"/>
          </p:nvPr>
        </p:nvSpPr>
        <p:spPr/>
        <p:txBody>
          <a:bodyPr>
            <a:normAutofit/>
          </a:bodyPr>
          <a:lstStyle/>
          <a:p>
            <a:r>
              <a:rPr lang="en-US" dirty="0" smtClean="0"/>
              <a:t>Damages</a:t>
            </a:r>
          </a:p>
          <a:p>
            <a:pPr lvl="1"/>
            <a:r>
              <a:rPr lang="en-US" dirty="0" smtClean="0"/>
              <a:t>Destroy by direct impact.</a:t>
            </a:r>
          </a:p>
          <a:p>
            <a:pPr lvl="1"/>
            <a:r>
              <a:rPr lang="en-US" dirty="0" smtClean="0"/>
              <a:t>Bury sites with hot rock debris.</a:t>
            </a:r>
          </a:p>
          <a:p>
            <a:pPr lvl="1"/>
            <a:r>
              <a:rPr lang="en-US" dirty="0" smtClean="0"/>
              <a:t>Melt snow and ice to form lahars.</a:t>
            </a:r>
          </a:p>
          <a:p>
            <a:pPr lvl="1"/>
            <a:r>
              <a:rPr lang="en-US" dirty="0" smtClean="0"/>
              <a:t>Burn forests, crops, and buildings. </a:t>
            </a:r>
          </a:p>
          <a:p>
            <a:pPr lvl="1"/>
            <a:r>
              <a:rPr lang="en-US" dirty="0" smtClean="0"/>
              <a:t>Death due to </a:t>
            </a:r>
            <a:r>
              <a:rPr lang="en-US" dirty="0"/>
              <a:t>inhalation of hot ash and gases</a:t>
            </a:r>
          </a:p>
        </p:txBody>
      </p:sp>
      <p:sp>
        <p:nvSpPr>
          <p:cNvPr id="6" name="Slide Number Placeholder 5"/>
          <p:cNvSpPr>
            <a:spLocks noGrp="1"/>
          </p:cNvSpPr>
          <p:nvPr>
            <p:ph type="sldNum" sz="quarter" idx="12"/>
          </p:nvPr>
        </p:nvSpPr>
        <p:spPr/>
        <p:txBody>
          <a:bodyPr/>
          <a:lstStyle/>
          <a:p>
            <a:fld id="{48418634-35E1-4B71-A941-2BD7AE42CC64}" type="slidenum">
              <a:rPr lang="en-US" smtClean="0"/>
              <a:t>102</a:t>
            </a:fld>
            <a:endParaRPr lang="en-US"/>
          </a:p>
        </p:txBody>
      </p:sp>
    </p:spTree>
    <p:extLst>
      <p:ext uri="{BB962C8B-B14F-4D97-AF65-F5344CB8AC3E}">
        <p14:creationId xmlns:p14="http://schemas.microsoft.com/office/powerpoint/2010/main" val="27753861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Reducing The Risk:  </a:t>
            </a:r>
            <a:r>
              <a:rPr lang="en-US" altLang="en-US" dirty="0"/>
              <a:t>Explosive eruptions -</a:t>
            </a:r>
            <a:br>
              <a:rPr lang="en-US" altLang="en-US" dirty="0"/>
            </a:br>
            <a:r>
              <a:rPr lang="en-US" altLang="en-US" dirty="0"/>
              <a:t>Pyroclastic flows</a:t>
            </a:r>
            <a:endParaRPr lang="en-US" dirty="0"/>
          </a:p>
        </p:txBody>
      </p:sp>
      <p:sp>
        <p:nvSpPr>
          <p:cNvPr id="3" name="Content Placeholder 2"/>
          <p:cNvSpPr>
            <a:spLocks noGrp="1"/>
          </p:cNvSpPr>
          <p:nvPr>
            <p:ph idx="1"/>
          </p:nvPr>
        </p:nvSpPr>
        <p:spPr>
          <a:xfrm>
            <a:off x="913794" y="1732449"/>
            <a:ext cx="11108317" cy="4668351"/>
          </a:xfrm>
        </p:spPr>
        <p:txBody>
          <a:bodyPr>
            <a:normAutofit/>
          </a:bodyPr>
          <a:lstStyle/>
          <a:p>
            <a:r>
              <a:rPr lang="en-US" dirty="0" smtClean="0"/>
              <a:t>STAY OUT of the exclusion zone!</a:t>
            </a:r>
          </a:p>
          <a:p>
            <a:pPr marL="38100" indent="0">
              <a:buNone/>
            </a:pPr>
            <a:r>
              <a:rPr lang="en-US" dirty="0" smtClean="0"/>
              <a:t>. . . Not much else you can do if one is approaching</a:t>
            </a:r>
            <a:endParaRPr lang="en-US" dirty="0"/>
          </a:p>
        </p:txBody>
      </p:sp>
      <p:sp>
        <p:nvSpPr>
          <p:cNvPr id="4" name="Slide Number Placeholder 3"/>
          <p:cNvSpPr>
            <a:spLocks noGrp="1"/>
          </p:cNvSpPr>
          <p:nvPr>
            <p:ph type="sldNum" sz="quarter" idx="12"/>
          </p:nvPr>
        </p:nvSpPr>
        <p:spPr/>
        <p:txBody>
          <a:bodyPr/>
          <a:lstStyle/>
          <a:p>
            <a:fld id="{48418634-35E1-4B71-A941-2BD7AE42CC64}" type="slidenum">
              <a:rPr lang="en-US" smtClean="0"/>
              <a:t>103</a:t>
            </a:fld>
            <a:endParaRPr lang="en-US"/>
          </a:p>
        </p:txBody>
      </p:sp>
    </p:spTree>
    <p:extLst>
      <p:ext uri="{BB962C8B-B14F-4D97-AF65-F5344CB8AC3E}">
        <p14:creationId xmlns:p14="http://schemas.microsoft.com/office/powerpoint/2010/main" val="33562057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Reducing The Risk:  </a:t>
            </a:r>
            <a:r>
              <a:rPr lang="en-US" altLang="en-US" dirty="0"/>
              <a:t>Explosive eruptions -</a:t>
            </a:r>
            <a:br>
              <a:rPr lang="en-US" altLang="en-US" dirty="0"/>
            </a:br>
            <a:r>
              <a:rPr lang="en-US" altLang="en-US" dirty="0"/>
              <a:t>Ash Fall</a:t>
            </a:r>
            <a:endParaRPr lang="en-US" dirty="0"/>
          </a:p>
        </p:txBody>
      </p:sp>
      <p:sp>
        <p:nvSpPr>
          <p:cNvPr id="3" name="Content Placeholder 2"/>
          <p:cNvSpPr>
            <a:spLocks noGrp="1"/>
          </p:cNvSpPr>
          <p:nvPr>
            <p:ph idx="1"/>
          </p:nvPr>
        </p:nvSpPr>
        <p:spPr>
          <a:xfrm>
            <a:off x="913794" y="1732449"/>
            <a:ext cx="11108317" cy="4668351"/>
          </a:xfrm>
        </p:spPr>
        <p:txBody>
          <a:bodyPr>
            <a:normAutofit/>
          </a:bodyPr>
          <a:lstStyle/>
          <a:p>
            <a:r>
              <a:rPr lang="en-US" dirty="0" smtClean="0"/>
              <a:t>Ash from an eruption can cover large areas.</a:t>
            </a:r>
          </a:p>
          <a:p>
            <a:endParaRPr lang="en-US" dirty="0" smtClean="0"/>
          </a:p>
        </p:txBody>
      </p:sp>
      <p:sp>
        <p:nvSpPr>
          <p:cNvPr id="4" name="Text Placeholder 2"/>
          <p:cNvSpPr txBox="1">
            <a:spLocks/>
          </p:cNvSpPr>
          <p:nvPr/>
        </p:nvSpPr>
        <p:spPr>
          <a:xfrm>
            <a:off x="1005872" y="2539790"/>
            <a:ext cx="4876344" cy="544884"/>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465138" indent="-427038"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914400" indent="-465138"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258888" indent="-449263"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603375" indent="-433388"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800" indent="-371475"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8100" indent="0" algn="ctr">
              <a:buNone/>
            </a:pPr>
            <a:r>
              <a:rPr lang="en-US" u="sng" dirty="0" smtClean="0"/>
              <a:t>Health Hazards</a:t>
            </a:r>
            <a:endParaRPr lang="en-US" u="sng" dirty="0"/>
          </a:p>
        </p:txBody>
      </p:sp>
      <p:sp>
        <p:nvSpPr>
          <p:cNvPr id="5" name="Content Placeholder 3"/>
          <p:cNvSpPr txBox="1">
            <a:spLocks/>
          </p:cNvSpPr>
          <p:nvPr/>
        </p:nvSpPr>
        <p:spPr>
          <a:xfrm>
            <a:off x="1005872" y="3084673"/>
            <a:ext cx="4876344" cy="3590945"/>
          </a:xfrm>
          <a:prstGeom prst="rect">
            <a:avLst/>
          </a:prstGeom>
        </p:spPr>
        <p:txBody>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2800" dirty="0" smtClean="0"/>
              <a:t>Respiratory problems</a:t>
            </a:r>
          </a:p>
          <a:p>
            <a:r>
              <a:rPr lang="en-US" sz="2800" dirty="0" smtClean="0"/>
              <a:t>Eye problems</a:t>
            </a:r>
          </a:p>
          <a:p>
            <a:r>
              <a:rPr lang="en-US" sz="2800" dirty="0" smtClean="0"/>
              <a:t>Skin irritation</a:t>
            </a:r>
          </a:p>
          <a:p>
            <a:endParaRPr lang="en-US" sz="2800" dirty="0" smtClean="0"/>
          </a:p>
          <a:p>
            <a:r>
              <a:rPr lang="en-US" sz="2800" dirty="0" smtClean="0"/>
              <a:t>Hazardous driving conditions</a:t>
            </a:r>
            <a:endParaRPr lang="en-US" sz="2800" dirty="0"/>
          </a:p>
        </p:txBody>
      </p:sp>
      <p:sp>
        <p:nvSpPr>
          <p:cNvPr id="6" name="Text Placeholder 4"/>
          <p:cNvSpPr txBox="1">
            <a:spLocks/>
          </p:cNvSpPr>
          <p:nvPr/>
        </p:nvSpPr>
        <p:spPr>
          <a:xfrm>
            <a:off x="6294967" y="2539790"/>
            <a:ext cx="4895330" cy="544883"/>
          </a:xfrm>
          <a:prstGeom prst="rect">
            <a:avLst/>
          </a:prstGeom>
        </p:spPr>
        <p:txBody>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lang="en-US" u="sng" dirty="0" smtClean="0"/>
              <a:t>Economic Hazards</a:t>
            </a:r>
            <a:endParaRPr lang="en-US" u="sng" dirty="0"/>
          </a:p>
        </p:txBody>
      </p:sp>
      <p:sp>
        <p:nvSpPr>
          <p:cNvPr id="7" name="Content Placeholder 5"/>
          <p:cNvSpPr txBox="1">
            <a:spLocks/>
          </p:cNvSpPr>
          <p:nvPr/>
        </p:nvSpPr>
        <p:spPr>
          <a:xfrm>
            <a:off x="6294966" y="3084673"/>
            <a:ext cx="5727145" cy="3590945"/>
          </a:xfrm>
          <a:prstGeom prst="rect">
            <a:avLst/>
          </a:prstGeom>
        </p:spPr>
        <p:txBody>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2800" dirty="0" smtClean="0"/>
              <a:t>Skies darken</a:t>
            </a:r>
          </a:p>
          <a:p>
            <a:r>
              <a:rPr lang="en-US" sz="2800" dirty="0" smtClean="0"/>
              <a:t>Roofs </a:t>
            </a:r>
            <a:r>
              <a:rPr lang="en-US" sz="2800" dirty="0"/>
              <a:t>may collapse </a:t>
            </a:r>
            <a:endParaRPr lang="en-US" sz="2800" dirty="0" smtClean="0"/>
          </a:p>
          <a:p>
            <a:r>
              <a:rPr lang="en-US" sz="2800" dirty="0" smtClean="0"/>
              <a:t>Livestock/crops </a:t>
            </a:r>
            <a:r>
              <a:rPr lang="en-US" sz="2800" dirty="0"/>
              <a:t>will be </a:t>
            </a:r>
            <a:r>
              <a:rPr lang="en-US" sz="2800" dirty="0" smtClean="0"/>
              <a:t>covered</a:t>
            </a:r>
            <a:endParaRPr lang="en-US" sz="2800" dirty="0"/>
          </a:p>
          <a:p>
            <a:r>
              <a:rPr lang="en-US" sz="2800" dirty="0"/>
              <a:t>Power systems may shut </a:t>
            </a:r>
            <a:r>
              <a:rPr lang="en-US" sz="2800" dirty="0" smtClean="0"/>
              <a:t>down</a:t>
            </a:r>
          </a:p>
          <a:p>
            <a:r>
              <a:rPr lang="en-US" sz="2800" dirty="0"/>
              <a:t>Waste-water systems may </a:t>
            </a:r>
            <a:r>
              <a:rPr lang="en-US" sz="2800" dirty="0" smtClean="0"/>
              <a:t>clog</a:t>
            </a:r>
          </a:p>
          <a:p>
            <a:r>
              <a:rPr lang="en-US" sz="2800" dirty="0" smtClean="0"/>
              <a:t>Air travel disrupted</a:t>
            </a:r>
            <a:endParaRPr lang="en-US" sz="2800" dirty="0"/>
          </a:p>
        </p:txBody>
      </p:sp>
      <p:sp>
        <p:nvSpPr>
          <p:cNvPr id="8" name="Slide Number Placeholder 7"/>
          <p:cNvSpPr>
            <a:spLocks noGrp="1"/>
          </p:cNvSpPr>
          <p:nvPr>
            <p:ph type="sldNum" sz="quarter" idx="12"/>
          </p:nvPr>
        </p:nvSpPr>
        <p:spPr/>
        <p:txBody>
          <a:bodyPr/>
          <a:lstStyle/>
          <a:p>
            <a:fld id="{48418634-35E1-4B71-A941-2BD7AE42CC64}" type="slidenum">
              <a:rPr lang="en-US" smtClean="0"/>
              <a:t>104</a:t>
            </a:fld>
            <a:endParaRPr lang="en-US"/>
          </a:p>
        </p:txBody>
      </p:sp>
    </p:spTree>
    <p:extLst>
      <p:ext uri="{BB962C8B-B14F-4D97-AF65-F5344CB8AC3E}">
        <p14:creationId xmlns:p14="http://schemas.microsoft.com/office/powerpoint/2010/main" val="835655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42693" name="Group 5"/>
          <p:cNvGrpSpPr>
            <a:grpSpLocks/>
          </p:cNvGrpSpPr>
          <p:nvPr/>
        </p:nvGrpSpPr>
        <p:grpSpPr bwMode="auto">
          <a:xfrm>
            <a:off x="2233614" y="7938"/>
            <a:ext cx="7723187" cy="6850062"/>
            <a:chOff x="447" y="5"/>
            <a:chExt cx="4865" cy="4315"/>
          </a:xfrm>
        </p:grpSpPr>
        <p:pic>
          <p:nvPicPr>
            <p:cNvPr id="2426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 y="5"/>
              <a:ext cx="4865" cy="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2692" name="Text Box 4"/>
            <p:cNvSpPr txBox="1">
              <a:spLocks noChangeArrowheads="1"/>
            </p:cNvSpPr>
            <p:nvPr/>
          </p:nvSpPr>
          <p:spPr bwMode="auto">
            <a:xfrm>
              <a:off x="480" y="4126"/>
              <a:ext cx="192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latin typeface="Tahoma" panose="020B0604030504040204" pitchFamily="34" charset="0"/>
                </a:rPr>
                <a:t>Figure from Johnston, 1997 (</a:t>
              </a:r>
              <a:r>
                <a:rPr lang="en-US" altLang="en-US" sz="1400">
                  <a:latin typeface="Tahoma" panose="020B0604030504040204" pitchFamily="34" charset="0"/>
                  <a:hlinkClick r:id="rId4"/>
                </a:rPr>
                <a:t>source</a:t>
              </a:r>
              <a:r>
                <a:rPr lang="en-US" altLang="en-US" sz="1400">
                  <a:latin typeface="Tahoma" panose="020B0604030504040204" pitchFamily="34" charset="0"/>
                </a:rPr>
                <a:t>)</a:t>
              </a:r>
            </a:p>
          </p:txBody>
        </p:sp>
      </p:gr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105</a:t>
            </a:fld>
            <a:endParaRPr lang="en-US"/>
          </a:p>
        </p:txBody>
      </p:sp>
    </p:spTree>
    <p:extLst>
      <p:ext uri="{BB962C8B-B14F-4D97-AF65-F5344CB8AC3E}">
        <p14:creationId xmlns:p14="http://schemas.microsoft.com/office/powerpoint/2010/main" val="29237998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Reducing The Risk:  </a:t>
            </a:r>
            <a:r>
              <a:rPr lang="en-US" altLang="en-US" dirty="0"/>
              <a:t>eruptions - </a:t>
            </a:r>
            <a:br>
              <a:rPr lang="en-US" altLang="en-US" dirty="0"/>
            </a:br>
            <a:r>
              <a:rPr lang="en-US" altLang="en-US" dirty="0"/>
              <a:t>Ash falls</a:t>
            </a:r>
            <a:endParaRPr lang="en-US" dirty="0"/>
          </a:p>
        </p:txBody>
      </p:sp>
      <p:sp>
        <p:nvSpPr>
          <p:cNvPr id="3" name="Content Placeholder 2"/>
          <p:cNvSpPr>
            <a:spLocks noGrp="1"/>
          </p:cNvSpPr>
          <p:nvPr>
            <p:ph idx="1"/>
          </p:nvPr>
        </p:nvSpPr>
        <p:spPr>
          <a:xfrm>
            <a:off x="913794" y="1732449"/>
            <a:ext cx="11108317" cy="4668351"/>
          </a:xfrm>
        </p:spPr>
        <p:txBody>
          <a:bodyPr>
            <a:normAutofit fontScale="77500" lnSpcReduction="20000"/>
          </a:bodyPr>
          <a:lstStyle/>
          <a:p>
            <a:r>
              <a:rPr lang="en-US" dirty="0" smtClean="0"/>
              <a:t>Cover </a:t>
            </a:r>
            <a:r>
              <a:rPr lang="en-US" dirty="0"/>
              <a:t>your mouth and nose. </a:t>
            </a:r>
            <a:endParaRPr lang="en-US" dirty="0" smtClean="0"/>
          </a:p>
          <a:p>
            <a:r>
              <a:rPr lang="en-US" dirty="0" smtClean="0"/>
              <a:t>Wear </a:t>
            </a:r>
            <a:r>
              <a:rPr lang="en-US" dirty="0"/>
              <a:t>goggles to protect your eyes.</a:t>
            </a:r>
          </a:p>
          <a:p>
            <a:r>
              <a:rPr lang="en-US" dirty="0"/>
              <a:t>Keep skin covered to avoid irritation from contact with ash.</a:t>
            </a:r>
          </a:p>
          <a:p>
            <a:r>
              <a:rPr lang="en-US" dirty="0"/>
              <a:t>Clear roofs of </a:t>
            </a:r>
            <a:r>
              <a:rPr lang="en-US" dirty="0" err="1"/>
              <a:t>ashfall</a:t>
            </a:r>
            <a:r>
              <a:rPr lang="en-US" dirty="0"/>
              <a:t>. </a:t>
            </a:r>
            <a:endParaRPr lang="en-US" dirty="0" smtClean="0"/>
          </a:p>
          <a:p>
            <a:r>
              <a:rPr lang="en-US" dirty="0" smtClean="0"/>
              <a:t>Avoid </a:t>
            </a:r>
            <a:r>
              <a:rPr lang="en-US" dirty="0"/>
              <a:t>driving in heavy </a:t>
            </a:r>
            <a:r>
              <a:rPr lang="en-US" dirty="0" err="1"/>
              <a:t>ashfall</a:t>
            </a:r>
            <a:r>
              <a:rPr lang="en-US" dirty="0"/>
              <a:t>. </a:t>
            </a:r>
          </a:p>
          <a:p>
            <a:r>
              <a:rPr lang="en-US" dirty="0"/>
              <a:t>If you have a respiratory ailment, avoid contact with any amount of ash. Stay indoors until local health officials advise it is safe to go outside.</a:t>
            </a:r>
          </a:p>
          <a:p>
            <a:r>
              <a:rPr lang="en-US" dirty="0"/>
              <a:t>Remember to help your neighbors who may require special assistance — infants, elderly people, and people with disabilities.</a:t>
            </a:r>
          </a:p>
        </p:txBody>
      </p:sp>
      <p:sp>
        <p:nvSpPr>
          <p:cNvPr id="4" name="Slide Number Placeholder 3"/>
          <p:cNvSpPr>
            <a:spLocks noGrp="1"/>
          </p:cNvSpPr>
          <p:nvPr>
            <p:ph type="sldNum" sz="quarter" idx="12"/>
          </p:nvPr>
        </p:nvSpPr>
        <p:spPr/>
        <p:txBody>
          <a:bodyPr/>
          <a:lstStyle/>
          <a:p>
            <a:fld id="{48418634-35E1-4B71-A941-2BD7AE42CC64}" type="slidenum">
              <a:rPr lang="en-US" smtClean="0"/>
              <a:t>106</a:t>
            </a:fld>
            <a:endParaRPr lang="en-US"/>
          </a:p>
        </p:txBody>
      </p:sp>
    </p:spTree>
    <p:extLst>
      <p:ext uri="{BB962C8B-B14F-4D97-AF65-F5344CB8AC3E}">
        <p14:creationId xmlns:p14="http://schemas.microsoft.com/office/powerpoint/2010/main" val="15352801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Colima Volcano Erupts"/>
          <p:cNvPicPr>
            <a:picLocks noChangeAspect="1" noChangeArrowheads="1"/>
          </p:cNvPicPr>
          <p:nvPr/>
        </p:nvPicPr>
        <p:blipFill>
          <a:blip r:embed="rId3">
            <a:extLst>
              <a:ext uri="{28A0092B-C50C-407E-A947-70E740481C1C}">
                <a14:useLocalDpi xmlns:a14="http://schemas.microsoft.com/office/drawing/2010/main" val="0"/>
              </a:ext>
            </a:extLst>
          </a:blip>
          <a:srcRect l="108" r="10860"/>
          <a:stretch>
            <a:fillRect/>
          </a:stretch>
        </p:blipFill>
        <p:spPr bwMode="auto">
          <a:xfrm>
            <a:off x="1524000"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Title 1"/>
          <p:cNvSpPr>
            <a:spLocks noGrp="1"/>
          </p:cNvSpPr>
          <p:nvPr>
            <p:ph type="title"/>
          </p:nvPr>
        </p:nvSpPr>
        <p:spPr>
          <a:xfrm>
            <a:off x="1538288" y="0"/>
            <a:ext cx="9144000" cy="1143000"/>
          </a:xfrm>
        </p:spPr>
        <p:txBody>
          <a:bodyPr>
            <a:normAutofit fontScale="90000"/>
          </a:bodyPr>
          <a:lstStyle/>
          <a:p>
            <a:r>
              <a:rPr lang="en-US" altLang="en-US" sz="4000">
                <a:solidFill>
                  <a:schemeClr val="bg1"/>
                </a:solidFill>
              </a:rPr>
              <a:t>Ash plume eruption on Colima Volcano, Mexico, on February 8, 2015</a:t>
            </a:r>
          </a:p>
        </p:txBody>
      </p:sp>
      <p:sp>
        <p:nvSpPr>
          <p:cNvPr id="4" name="Right Arrow 3"/>
          <p:cNvSpPr/>
          <p:nvPr/>
        </p:nvSpPr>
        <p:spPr>
          <a:xfrm>
            <a:off x="2025651" y="3900489"/>
            <a:ext cx="3317875" cy="833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0000"/>
                </a:solidFill>
              </a:rPr>
              <a:t>Lahars from previous eruptions</a:t>
            </a:r>
            <a:endParaRPr lang="en-US" dirty="0">
              <a:solidFill>
                <a:srgbClr val="000000"/>
              </a:solidFill>
            </a:endParaRPr>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107</a:t>
            </a:fld>
            <a:endParaRPr lang="en-US"/>
          </a:p>
        </p:txBody>
      </p:sp>
    </p:spTree>
    <p:extLst>
      <p:ext uri="{BB962C8B-B14F-4D97-AF65-F5344CB8AC3E}">
        <p14:creationId xmlns:p14="http://schemas.microsoft.com/office/powerpoint/2010/main" val="32162193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Reducing The Risk:  Lahars</a:t>
            </a:r>
            <a:endParaRPr lang="en-US" dirty="0"/>
          </a:p>
        </p:txBody>
      </p:sp>
      <p:sp>
        <p:nvSpPr>
          <p:cNvPr id="3" name="Content Placeholder 2"/>
          <p:cNvSpPr>
            <a:spLocks noGrp="1"/>
          </p:cNvSpPr>
          <p:nvPr>
            <p:ph idx="1"/>
          </p:nvPr>
        </p:nvSpPr>
        <p:spPr>
          <a:xfrm>
            <a:off x="913794" y="1732449"/>
            <a:ext cx="11108317" cy="4668351"/>
          </a:xfrm>
        </p:spPr>
        <p:txBody>
          <a:bodyPr>
            <a:normAutofit/>
          </a:bodyPr>
          <a:lstStyle/>
          <a:p>
            <a:r>
              <a:rPr lang="en-US" dirty="0" smtClean="0"/>
              <a:t>Lahars can occur without an eruption</a:t>
            </a:r>
          </a:p>
          <a:p>
            <a:r>
              <a:rPr lang="en-US" dirty="0" smtClean="0"/>
              <a:t>Know your risk – find out if you are in a flood/lahar zone</a:t>
            </a:r>
          </a:p>
          <a:p>
            <a:r>
              <a:rPr lang="en-US" dirty="0" smtClean="0"/>
              <a:t>Head to higher ground if a warning is issued.</a:t>
            </a:r>
            <a:endParaRPr lang="en-US" dirty="0"/>
          </a:p>
        </p:txBody>
      </p:sp>
      <p:sp>
        <p:nvSpPr>
          <p:cNvPr id="4" name="Slide Number Placeholder 3"/>
          <p:cNvSpPr>
            <a:spLocks noGrp="1"/>
          </p:cNvSpPr>
          <p:nvPr>
            <p:ph type="sldNum" sz="quarter" idx="12"/>
          </p:nvPr>
        </p:nvSpPr>
        <p:spPr/>
        <p:txBody>
          <a:bodyPr/>
          <a:lstStyle/>
          <a:p>
            <a:fld id="{48418634-35E1-4B71-A941-2BD7AE42CC64}" type="slidenum">
              <a:rPr lang="en-US" smtClean="0"/>
              <a:t>108</a:t>
            </a:fld>
            <a:endParaRPr lang="en-US"/>
          </a:p>
        </p:txBody>
      </p:sp>
    </p:spTree>
    <p:extLst>
      <p:ext uri="{BB962C8B-B14F-4D97-AF65-F5344CB8AC3E}">
        <p14:creationId xmlns:p14="http://schemas.microsoft.com/office/powerpoint/2010/main" val="16853254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r>
              <a:rPr lang="en-US" dirty="0"/>
              <a:t>Reducing The Risk:  Lahars</a:t>
            </a:r>
            <a:endParaRPr lang="en-US" altLang="en-US" dirty="0" smtClean="0"/>
          </a:p>
        </p:txBody>
      </p:sp>
      <p:sp>
        <p:nvSpPr>
          <p:cNvPr id="228355" name="Rectangle 3"/>
          <p:cNvSpPr>
            <a:spLocks noGrp="1" noChangeArrowheads="1"/>
          </p:cNvSpPr>
          <p:nvPr>
            <p:ph type="body" idx="1"/>
          </p:nvPr>
        </p:nvSpPr>
        <p:spPr/>
        <p:txBody>
          <a:bodyPr/>
          <a:lstStyle/>
          <a:p>
            <a:pPr eaLnBrk="1" hangingPunct="1"/>
            <a:r>
              <a:rPr lang="en-US" altLang="en-US" smtClean="0"/>
              <a:t>Mount St. Helens, Washington, 1980 </a:t>
            </a:r>
          </a:p>
          <a:p>
            <a:pPr lvl="1" eaLnBrk="1" hangingPunct="1"/>
            <a:r>
              <a:rPr lang="en-US" altLang="en-US" smtClean="0"/>
              <a:t>Mudflow was caused by the displaced Spirit Lake</a:t>
            </a:r>
          </a:p>
          <a:p>
            <a:pPr lvl="2" eaLnBrk="1" hangingPunct="1"/>
            <a:r>
              <a:rPr lang="en-US" altLang="en-US" smtClean="0"/>
              <a:t>Mudflow went 60 miles to the Columbia River</a:t>
            </a:r>
          </a:p>
          <a:p>
            <a:pPr lvl="2" eaLnBrk="1" hangingPunct="1"/>
            <a:r>
              <a:rPr lang="en-US" altLang="en-US" smtClean="0"/>
              <a:t>45 million cubic yards sediment entered Columbia River</a:t>
            </a:r>
          </a:p>
        </p:txBody>
      </p:sp>
      <p:sp>
        <p:nvSpPr>
          <p:cNvPr id="22835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F828E0-ACF1-4CC9-8F6F-6B27F5CD730F}" type="slidenum">
              <a:rPr lang="en-US" altLang="en-US" sz="1200">
                <a:solidFill>
                  <a:schemeClr val="accent1"/>
                </a:solidFill>
              </a:rPr>
              <a:pPr>
                <a:spcBef>
                  <a:spcPct val="0"/>
                </a:spcBef>
                <a:buFontTx/>
                <a:buNone/>
              </a:pPr>
              <a:t>109</a:t>
            </a:fld>
            <a:r>
              <a:rPr lang="en-US" altLang="en-US" sz="1200">
                <a:solidFill>
                  <a:schemeClr val="accent1"/>
                </a:solidFill>
              </a:rPr>
              <a:t> / 139 </a:t>
            </a:r>
          </a:p>
        </p:txBody>
      </p:sp>
    </p:spTree>
    <p:extLst>
      <p:ext uri="{BB962C8B-B14F-4D97-AF65-F5344CB8AC3E}">
        <p14:creationId xmlns:p14="http://schemas.microsoft.com/office/powerpoint/2010/main" val="30970624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14600" y="246749"/>
            <a:ext cx="10972800" cy="969264"/>
          </a:xfrm>
        </p:spPr>
        <p:txBody>
          <a:bodyPr/>
          <a:lstStyle/>
          <a:p>
            <a:pPr eaLnBrk="1" hangingPunct="1"/>
            <a:r>
              <a:rPr lang="en-US" altLang="en-US" dirty="0" smtClean="0"/>
              <a:t>Volcanic Eruptions</a:t>
            </a:r>
          </a:p>
        </p:txBody>
      </p:sp>
      <p:sp>
        <p:nvSpPr>
          <p:cNvPr id="43011" name="Rectangle 3"/>
          <p:cNvSpPr>
            <a:spLocks noGrp="1" noChangeArrowheads="1"/>
          </p:cNvSpPr>
          <p:nvPr>
            <p:ph type="body" idx="1"/>
          </p:nvPr>
        </p:nvSpPr>
        <p:spPr>
          <a:xfrm>
            <a:off x="1943100" y="1600200"/>
            <a:ext cx="8267700" cy="5257800"/>
          </a:xfrm>
        </p:spPr>
        <p:txBody>
          <a:bodyPr>
            <a:normAutofit lnSpcReduction="10000"/>
          </a:bodyPr>
          <a:lstStyle/>
          <a:p>
            <a:pPr algn="ctr" eaLnBrk="1" hangingPunct="1">
              <a:lnSpc>
                <a:spcPct val="90000"/>
              </a:lnSpc>
              <a:buFontTx/>
              <a:buNone/>
            </a:pPr>
            <a:r>
              <a:rPr lang="en-US" altLang="en-US" dirty="0" smtClean="0"/>
              <a:t>Factors that determine </a:t>
            </a:r>
            <a:br>
              <a:rPr lang="en-US" altLang="en-US" dirty="0" smtClean="0"/>
            </a:br>
            <a:r>
              <a:rPr lang="en-US" altLang="en-US" dirty="0" smtClean="0"/>
              <a:t>the violence of an eruption</a:t>
            </a:r>
          </a:p>
          <a:p>
            <a:pPr algn="ctr" eaLnBrk="1" hangingPunct="1">
              <a:lnSpc>
                <a:spcPct val="90000"/>
              </a:lnSpc>
              <a:buFontTx/>
              <a:buNone/>
            </a:pPr>
            <a:r>
              <a:rPr lang="en-US" altLang="en-US" dirty="0" smtClean="0"/>
              <a:t> </a:t>
            </a:r>
          </a:p>
          <a:p>
            <a:pPr algn="ctr" eaLnBrk="1" hangingPunct="1">
              <a:lnSpc>
                <a:spcPct val="90000"/>
              </a:lnSpc>
              <a:buFontTx/>
              <a:buNone/>
            </a:pPr>
            <a:r>
              <a:rPr lang="en-US" altLang="en-US" sz="2800" b="1" dirty="0" smtClean="0">
                <a:solidFill>
                  <a:srgbClr val="FF0000"/>
                </a:solidFill>
              </a:rPr>
              <a:t>Temperature</a:t>
            </a:r>
            <a:r>
              <a:rPr lang="en-US" altLang="en-US" sz="2800" dirty="0" smtClean="0">
                <a:solidFill>
                  <a:srgbClr val="FF0000"/>
                </a:solidFill>
              </a:rPr>
              <a:t> </a:t>
            </a:r>
            <a:r>
              <a:rPr lang="en-US" altLang="en-US" sz="2800" dirty="0" smtClean="0"/>
              <a:t>of the magma</a:t>
            </a:r>
          </a:p>
          <a:p>
            <a:pPr algn="ctr" eaLnBrk="1" hangingPunct="1">
              <a:lnSpc>
                <a:spcPct val="90000"/>
              </a:lnSpc>
              <a:buFontTx/>
              <a:buNone/>
            </a:pPr>
            <a:r>
              <a:rPr lang="en-US" altLang="en-US" sz="2800" b="1" dirty="0" smtClean="0">
                <a:solidFill>
                  <a:srgbClr val="FF0000"/>
                </a:solidFill>
              </a:rPr>
              <a:t>Composition</a:t>
            </a:r>
            <a:r>
              <a:rPr lang="en-US" altLang="en-US" sz="2800" dirty="0" smtClean="0">
                <a:solidFill>
                  <a:srgbClr val="FF0000"/>
                </a:solidFill>
              </a:rPr>
              <a:t> </a:t>
            </a:r>
            <a:r>
              <a:rPr lang="en-US" altLang="en-US" sz="2800" dirty="0" smtClean="0"/>
              <a:t>of the magma </a:t>
            </a:r>
          </a:p>
          <a:p>
            <a:pPr algn="ctr" eaLnBrk="1" hangingPunct="1">
              <a:lnSpc>
                <a:spcPct val="90000"/>
              </a:lnSpc>
              <a:buFontTx/>
              <a:buNone/>
            </a:pPr>
            <a:r>
              <a:rPr lang="en-US" altLang="en-US" sz="2800" b="1" dirty="0" smtClean="0">
                <a:solidFill>
                  <a:srgbClr val="FF0000"/>
                </a:solidFill>
              </a:rPr>
              <a:t>Dissolved</a:t>
            </a:r>
            <a:r>
              <a:rPr lang="en-US" altLang="en-US" sz="2800" b="1" dirty="0" smtClean="0">
                <a:solidFill>
                  <a:schemeClr val="bg1"/>
                </a:solidFill>
              </a:rPr>
              <a:t> </a:t>
            </a:r>
            <a:r>
              <a:rPr lang="en-US" altLang="en-US" sz="2800" b="1" dirty="0" smtClean="0">
                <a:solidFill>
                  <a:srgbClr val="FF0000"/>
                </a:solidFill>
              </a:rPr>
              <a:t>gases</a:t>
            </a:r>
            <a:r>
              <a:rPr lang="en-US" altLang="en-US" sz="2800" dirty="0" smtClean="0">
                <a:solidFill>
                  <a:srgbClr val="FF0000"/>
                </a:solidFill>
              </a:rPr>
              <a:t> </a:t>
            </a:r>
            <a:r>
              <a:rPr lang="en-US" altLang="en-US" sz="2800" dirty="0" smtClean="0"/>
              <a:t>in the magma</a:t>
            </a:r>
          </a:p>
          <a:p>
            <a:pPr lvl="1" algn="ctr" eaLnBrk="1" hangingPunct="1">
              <a:lnSpc>
                <a:spcPct val="90000"/>
              </a:lnSpc>
              <a:buFontTx/>
              <a:buNone/>
            </a:pPr>
            <a:endParaRPr lang="en-US" altLang="en-US" dirty="0" smtClean="0"/>
          </a:p>
          <a:p>
            <a:pPr algn="ctr" eaLnBrk="1" hangingPunct="1">
              <a:lnSpc>
                <a:spcPct val="90000"/>
              </a:lnSpc>
              <a:buFontTx/>
              <a:buNone/>
            </a:pPr>
            <a:r>
              <a:rPr lang="en-US" altLang="en-US" dirty="0" smtClean="0"/>
              <a:t>The above three factors actually control the </a:t>
            </a:r>
            <a:r>
              <a:rPr lang="en-US" altLang="en-US" b="1" i="1" dirty="0" smtClean="0">
                <a:solidFill>
                  <a:srgbClr val="FF0000"/>
                </a:solidFill>
              </a:rPr>
              <a:t>viscosity</a:t>
            </a:r>
            <a:r>
              <a:rPr lang="en-US" altLang="en-US" dirty="0" smtClean="0">
                <a:solidFill>
                  <a:srgbClr val="FF0000"/>
                </a:solidFill>
              </a:rPr>
              <a:t> </a:t>
            </a:r>
            <a:r>
              <a:rPr lang="en-US" altLang="en-US" dirty="0" smtClean="0"/>
              <a:t>of a given magma which in turn controls the nature of an eruption </a:t>
            </a:r>
          </a:p>
        </p:txBody>
      </p:sp>
      <p:sp>
        <p:nvSpPr>
          <p:cNvPr id="2" name="Slide Number Placeholder 1"/>
          <p:cNvSpPr>
            <a:spLocks noGrp="1"/>
          </p:cNvSpPr>
          <p:nvPr>
            <p:ph type="sldNum" sz="quarter" idx="12"/>
          </p:nvPr>
        </p:nvSpPr>
        <p:spPr/>
        <p:txBody>
          <a:bodyPr/>
          <a:lstStyle/>
          <a:p>
            <a:fld id="{48418634-35E1-4B71-A941-2BD7AE42CC64}" type="slidenum">
              <a:rPr lang="en-US" smtClean="0"/>
              <a:t>11</a:t>
            </a:fld>
            <a:endParaRPr lang="en-US"/>
          </a:p>
        </p:txBody>
      </p:sp>
    </p:spTree>
    <p:extLst>
      <p:ext uri="{BB962C8B-B14F-4D97-AF65-F5344CB8AC3E}">
        <p14:creationId xmlns:p14="http://schemas.microsoft.com/office/powerpoint/2010/main" val="192415222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map2_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5250"/>
            <a:ext cx="91440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3"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63A7C3B-EAA8-4799-9EC5-43CB1D07A1ED}" type="slidenum">
              <a:rPr lang="en-US" altLang="en-US" sz="1200">
                <a:solidFill>
                  <a:schemeClr val="accent1"/>
                </a:solidFill>
              </a:rPr>
              <a:pPr>
                <a:spcBef>
                  <a:spcPct val="0"/>
                </a:spcBef>
                <a:buFontTx/>
                <a:buNone/>
              </a:pPr>
              <a:t>110</a:t>
            </a:fld>
            <a:r>
              <a:rPr lang="en-US" altLang="en-US" sz="1200">
                <a:solidFill>
                  <a:schemeClr val="accent1"/>
                </a:solidFill>
              </a:rPr>
              <a:t> / 139 </a:t>
            </a:r>
          </a:p>
        </p:txBody>
      </p:sp>
    </p:spTree>
    <p:extLst>
      <p:ext uri="{BB962C8B-B14F-4D97-AF65-F5344CB8AC3E}">
        <p14:creationId xmlns:p14="http://schemas.microsoft.com/office/powerpoint/2010/main" val="42029510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815" y="599602"/>
            <a:ext cx="5999850" cy="5662201"/>
            <a:chOff x="105765" y="239842"/>
            <a:chExt cx="5999850" cy="5662201"/>
          </a:xfrm>
        </p:grpSpPr>
        <p:pic>
          <p:nvPicPr>
            <p:cNvPr id="232452" name="Picture 3" descr="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65" y="239842"/>
              <a:ext cx="5999850" cy="393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3" name="Text Box 4"/>
            <p:cNvSpPr txBox="1">
              <a:spLocks noChangeArrowheads="1"/>
            </p:cNvSpPr>
            <p:nvPr/>
          </p:nvSpPr>
          <p:spPr bwMode="auto">
            <a:xfrm>
              <a:off x="105765" y="4184650"/>
              <a:ext cx="5999850" cy="171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latin typeface="Times New Roman" panose="02020603050405020304" pitchFamily="18" charset="0"/>
                </a:rPr>
                <a:t>Surface details of the debris (mud) flow on the North Fork of the Toutle River near Coldwater Creek (see map). There is approximately 50 feet of relief between the pond and the mudflow surface.</a:t>
              </a:r>
            </a:p>
            <a:p>
              <a:pPr algn="ctr" eaLnBrk="1" hangingPunct="1">
                <a:spcBef>
                  <a:spcPct val="0"/>
                </a:spcBef>
                <a:buFontTx/>
                <a:buNone/>
              </a:pPr>
              <a:endParaRPr lang="en-US" altLang="en-US" sz="1800" dirty="0">
                <a:latin typeface="Times New Roman" panose="02020603050405020304" pitchFamily="18" charset="0"/>
              </a:endParaRPr>
            </a:p>
            <a:p>
              <a:pPr algn="ctr" eaLnBrk="1" hangingPunct="1">
                <a:spcBef>
                  <a:spcPct val="30000"/>
                </a:spcBef>
                <a:buFontTx/>
                <a:buNone/>
              </a:pPr>
              <a:r>
                <a:rPr lang="en-US" altLang="en-US" sz="1200" dirty="0">
                  <a:latin typeface="Times New Roman" panose="02020603050405020304" pitchFamily="18" charset="0"/>
                  <a:hlinkClick r:id="rId4"/>
                </a:rPr>
                <a:t>http://www.iris.edu/gifs/slides/sthelens/slideshow/pages/16.htm</a:t>
              </a:r>
              <a:endParaRPr lang="en-US" altLang="en-US" sz="1800" dirty="0">
                <a:latin typeface="Times New Roman" panose="02020603050405020304" pitchFamily="18" charset="0"/>
              </a:endParaRPr>
            </a:p>
          </p:txBody>
        </p:sp>
      </p:grpSp>
      <p:grpSp>
        <p:nvGrpSpPr>
          <p:cNvPr id="3" name="Group 2"/>
          <p:cNvGrpSpPr/>
          <p:nvPr/>
        </p:nvGrpSpPr>
        <p:grpSpPr>
          <a:xfrm>
            <a:off x="6188440" y="599602"/>
            <a:ext cx="5898954" cy="5672893"/>
            <a:chOff x="6218420" y="239842"/>
            <a:chExt cx="5898954" cy="5672893"/>
          </a:xfrm>
        </p:grpSpPr>
        <p:pic>
          <p:nvPicPr>
            <p:cNvPr id="232454" name="Picture 5" descr="log_ca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420" y="239842"/>
              <a:ext cx="5898954" cy="393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5" name="Text Box 6"/>
            <p:cNvSpPr txBox="1">
              <a:spLocks noChangeArrowheads="1"/>
            </p:cNvSpPr>
            <p:nvPr/>
          </p:nvSpPr>
          <p:spPr bwMode="auto">
            <a:xfrm>
              <a:off x="6218420" y="4232275"/>
              <a:ext cx="5898954" cy="168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latin typeface="Times New Roman" panose="02020603050405020304" pitchFamily="18" charset="0"/>
                </a:rPr>
                <a:t>Devastation occurring at the log camp on the South Fork Toutle River - overturned trucks and </a:t>
              </a:r>
              <a:r>
                <a:rPr lang="en-US" altLang="en-US" sz="1800" dirty="0" err="1">
                  <a:latin typeface="Times New Roman" panose="02020603050405020304" pitchFamily="18" charset="0"/>
                </a:rPr>
                <a:t>caterpillers</a:t>
              </a:r>
              <a:r>
                <a:rPr lang="en-US" altLang="en-US" sz="1800" dirty="0">
                  <a:latin typeface="Times New Roman" panose="02020603050405020304" pitchFamily="18" charset="0"/>
                </a:rPr>
                <a:t>.</a:t>
              </a:r>
            </a:p>
            <a:p>
              <a:pPr algn="ctr" eaLnBrk="1" hangingPunct="1">
                <a:spcBef>
                  <a:spcPct val="0"/>
                </a:spcBef>
                <a:buFontTx/>
                <a:buNone/>
              </a:pPr>
              <a:endParaRPr lang="en-US" altLang="en-US" sz="1800" dirty="0">
                <a:latin typeface="Times New Roman" panose="02020603050405020304" pitchFamily="18" charset="0"/>
              </a:endParaRPr>
            </a:p>
            <a:p>
              <a:pPr algn="ctr" eaLnBrk="1" hangingPunct="1">
                <a:spcBef>
                  <a:spcPct val="0"/>
                </a:spcBef>
                <a:buFontTx/>
                <a:buNone/>
              </a:pPr>
              <a:endParaRPr lang="en-US" altLang="en-US" sz="1800" dirty="0">
                <a:latin typeface="Times New Roman" panose="02020603050405020304" pitchFamily="18" charset="0"/>
              </a:endParaRPr>
            </a:p>
            <a:p>
              <a:pPr algn="ctr" eaLnBrk="1" hangingPunct="1">
                <a:spcBef>
                  <a:spcPct val="30000"/>
                </a:spcBef>
                <a:buFontTx/>
                <a:buNone/>
              </a:pPr>
              <a:endParaRPr lang="en-US" altLang="en-US" sz="1200" dirty="0">
                <a:latin typeface="Times New Roman" panose="02020603050405020304" pitchFamily="18" charset="0"/>
              </a:endParaRPr>
            </a:p>
            <a:p>
              <a:pPr algn="ctr" eaLnBrk="1" hangingPunct="1">
                <a:spcBef>
                  <a:spcPct val="30000"/>
                </a:spcBef>
                <a:buFontTx/>
                <a:buNone/>
              </a:pPr>
              <a:r>
                <a:rPr lang="en-US" altLang="en-US" sz="1200" dirty="0">
                  <a:latin typeface="Times New Roman" panose="02020603050405020304" pitchFamily="18" charset="0"/>
                  <a:hlinkClick r:id="rId6"/>
                </a:rPr>
                <a:t>http://vulcan.wr.usgs.gov/Volcanoes/MSH/Images/may18_devastation.html</a:t>
              </a:r>
              <a:endParaRPr lang="en-US" altLang="en-US" sz="1800" dirty="0">
                <a:latin typeface="Times New Roman" panose="02020603050405020304" pitchFamily="18" charset="0"/>
              </a:endParaRPr>
            </a:p>
          </p:txBody>
        </p:sp>
      </p:grpSp>
      <p:sp>
        <p:nvSpPr>
          <p:cNvPr id="232451"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661998-3E65-449D-B712-ADF08004BBF7}" type="slidenum">
              <a:rPr lang="en-US" altLang="en-US" sz="1200">
                <a:solidFill>
                  <a:schemeClr val="accent1"/>
                </a:solidFill>
              </a:rPr>
              <a:pPr>
                <a:spcBef>
                  <a:spcPct val="0"/>
                </a:spcBef>
                <a:buFontTx/>
                <a:buNone/>
              </a:pPr>
              <a:t>111</a:t>
            </a:fld>
            <a:r>
              <a:rPr lang="en-US" altLang="en-US" sz="1200">
                <a:solidFill>
                  <a:schemeClr val="accent1"/>
                </a:solidFill>
              </a:rPr>
              <a:t> / 139 </a:t>
            </a:r>
          </a:p>
        </p:txBody>
      </p:sp>
    </p:spTree>
    <p:extLst>
      <p:ext uri="{BB962C8B-B14F-4D97-AF65-F5344CB8AC3E}">
        <p14:creationId xmlns:p14="http://schemas.microsoft.com/office/powerpoint/2010/main" val="428986402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r>
              <a:rPr lang="en-US" dirty="0"/>
              <a:t>Reducing The Risk:  Lahars</a:t>
            </a:r>
            <a:endParaRPr lang="en-US" altLang="en-US" dirty="0" smtClean="0"/>
          </a:p>
        </p:txBody>
      </p:sp>
      <p:sp>
        <p:nvSpPr>
          <p:cNvPr id="234499" name="Rectangle 3"/>
          <p:cNvSpPr>
            <a:spLocks noGrp="1" noChangeArrowheads="1"/>
          </p:cNvSpPr>
          <p:nvPr>
            <p:ph type="body" idx="1"/>
          </p:nvPr>
        </p:nvSpPr>
        <p:spPr>
          <a:xfrm>
            <a:off x="913795" y="1732449"/>
            <a:ext cx="6764942" cy="5125551"/>
          </a:xfrm>
        </p:spPr>
        <p:txBody>
          <a:bodyPr>
            <a:normAutofit lnSpcReduction="10000"/>
          </a:bodyPr>
          <a:lstStyle/>
          <a:p>
            <a:pPr eaLnBrk="1" hangingPunct="1"/>
            <a:r>
              <a:rPr lang="en-US" altLang="en-US" dirty="0" smtClean="0"/>
              <a:t>Nevado Del Ruiz, Colombia </a:t>
            </a:r>
          </a:p>
          <a:p>
            <a:pPr lvl="1" eaLnBrk="1" hangingPunct="1"/>
            <a:r>
              <a:rPr lang="en-US" altLang="en-US" dirty="0" smtClean="0"/>
              <a:t>Type:  Stratovolcano</a:t>
            </a:r>
          </a:p>
          <a:p>
            <a:pPr lvl="1"/>
            <a:r>
              <a:rPr lang="en-US" altLang="en-US" dirty="0"/>
              <a:t>2 eruptions on Nov 13, 1985</a:t>
            </a:r>
          </a:p>
          <a:p>
            <a:pPr lvl="2"/>
            <a:r>
              <a:rPr lang="en-US" altLang="en-US" dirty="0"/>
              <a:t>Summit glaciers melted</a:t>
            </a:r>
          </a:p>
          <a:p>
            <a:pPr lvl="2"/>
            <a:r>
              <a:rPr lang="en-US" altLang="en-US" dirty="0"/>
              <a:t>Lahars traveled in all directions from the summit</a:t>
            </a:r>
          </a:p>
          <a:p>
            <a:pPr lvl="2"/>
            <a:r>
              <a:rPr lang="en-US" altLang="en-US" dirty="0"/>
              <a:t>Mud traveling 30 mph and 50 feet deep buries </a:t>
            </a:r>
            <a:r>
              <a:rPr lang="en-US" altLang="en-US" dirty="0" err="1"/>
              <a:t>Amero</a:t>
            </a:r>
            <a:r>
              <a:rPr lang="en-US" altLang="en-US" dirty="0"/>
              <a:t> 30 miles away</a:t>
            </a:r>
          </a:p>
          <a:p>
            <a:pPr lvl="2"/>
            <a:r>
              <a:rPr lang="en-US" altLang="en-US" dirty="0"/>
              <a:t>25,000 </a:t>
            </a:r>
            <a:r>
              <a:rPr lang="en-US" altLang="en-US" dirty="0" smtClean="0"/>
              <a:t>killed</a:t>
            </a:r>
            <a:endParaRPr lang="en-US" altLang="en-US" dirty="0"/>
          </a:p>
        </p:txBody>
      </p:sp>
      <p:pic>
        <p:nvPicPr>
          <p:cNvPr id="234500" name="Picture 6" descr="http://kollokvium.files.wordpress.com/2012/07/map_colombia_volcanoes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8736" y="749669"/>
            <a:ext cx="4252967" cy="562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8418634-35E1-4B71-A941-2BD7AE42CC64}" type="slidenum">
              <a:rPr lang="en-US" smtClean="0"/>
              <a:t>112</a:t>
            </a:fld>
            <a:endParaRPr lang="en-US"/>
          </a:p>
        </p:txBody>
      </p:sp>
    </p:spTree>
    <p:extLst>
      <p:ext uri="{BB962C8B-B14F-4D97-AF65-F5344CB8AC3E}">
        <p14:creationId xmlns:p14="http://schemas.microsoft.com/office/powerpoint/2010/main" val="356959382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volcanoes.usgs.gov/Imgs/Jpg/Ruiz/30410135_064_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t="10033"/>
          <a:stretch/>
        </p:blipFill>
        <p:spPr bwMode="auto">
          <a:xfrm>
            <a:off x="0" y="0"/>
            <a:ext cx="12192000" cy="6855500"/>
          </a:xfrm>
          <a:prstGeom prst="rect">
            <a:avLst/>
          </a:prstGeom>
          <a:noFill/>
          <a:extLst>
            <a:ext uri="{909E8E84-426E-40DD-AFC4-6F175D3DCCD1}">
              <a14:hiddenFill xmlns:a14="http://schemas.microsoft.com/office/drawing/2010/main">
                <a:solidFill>
                  <a:srgbClr val="FFFFFF"/>
                </a:solidFill>
              </a14:hiddenFill>
            </a:ext>
          </a:extLst>
        </p:spPr>
      </p:pic>
      <p:sp>
        <p:nvSpPr>
          <p:cNvPr id="156677" name="Rectangle 5"/>
          <p:cNvSpPr>
            <a:spLocks noGrp="1" noChangeArrowheads="1"/>
          </p:cNvSpPr>
          <p:nvPr>
            <p:ph type="title"/>
          </p:nvPr>
        </p:nvSpPr>
        <p:spPr/>
        <p:txBody>
          <a:bodyPr>
            <a:noAutofit/>
          </a:bodyPr>
          <a:lstStyle/>
          <a:p>
            <a:r>
              <a:rPr lang="en-US" altLang="en-US" dirty="0" smtClean="0">
                <a:solidFill>
                  <a:schemeClr val="bg1"/>
                </a:solidFill>
              </a:rPr>
              <a:t>Nevada del Ruiz, Columbia</a:t>
            </a:r>
            <a:br>
              <a:rPr lang="en-US" altLang="en-US" dirty="0" smtClean="0">
                <a:solidFill>
                  <a:schemeClr val="bg1"/>
                </a:solidFill>
              </a:rPr>
            </a:br>
            <a:r>
              <a:rPr lang="en-US" altLang="en-US" dirty="0">
                <a:solidFill>
                  <a:schemeClr val="bg1"/>
                </a:solidFill>
              </a:rPr>
              <a:t>Headwaters of </a:t>
            </a:r>
            <a:r>
              <a:rPr lang="en-US" altLang="en-US" dirty="0" err="1">
                <a:solidFill>
                  <a:schemeClr val="bg1"/>
                </a:solidFill>
              </a:rPr>
              <a:t>Gualí</a:t>
            </a:r>
            <a:r>
              <a:rPr lang="en-US" altLang="en-US" dirty="0">
                <a:solidFill>
                  <a:schemeClr val="bg1"/>
                </a:solidFill>
              </a:rPr>
              <a:t> River</a:t>
            </a:r>
          </a:p>
        </p:txBody>
      </p:sp>
      <p:sp>
        <p:nvSpPr>
          <p:cNvPr id="156683" name="Text Box 11"/>
          <p:cNvSpPr txBox="1">
            <a:spLocks noChangeArrowheads="1"/>
          </p:cNvSpPr>
          <p:nvPr/>
        </p:nvSpPr>
        <p:spPr bwMode="auto">
          <a:xfrm>
            <a:off x="9632951" y="6491288"/>
            <a:ext cx="8162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hlinkClick r:id="rId4"/>
              </a:rPr>
              <a:t>source</a:t>
            </a:r>
            <a:endParaRPr lang="en-US" altLang="en-US" dirty="0"/>
          </a:p>
        </p:txBody>
      </p:sp>
      <p:sp>
        <p:nvSpPr>
          <p:cNvPr id="3" name="Slide Number Placeholder 2"/>
          <p:cNvSpPr>
            <a:spLocks noGrp="1"/>
          </p:cNvSpPr>
          <p:nvPr>
            <p:ph type="sldNum" sz="quarter" idx="12"/>
          </p:nvPr>
        </p:nvSpPr>
        <p:spPr>
          <a:xfrm>
            <a:off x="11338560" y="6400800"/>
            <a:ext cx="753545" cy="365125"/>
          </a:xfrm>
        </p:spPr>
        <p:txBody>
          <a:bodyPr/>
          <a:lstStyle/>
          <a:p>
            <a:fld id="{48418634-35E1-4B71-A941-2BD7AE42CC64}" type="slidenum">
              <a:rPr lang="en-US" smtClean="0"/>
              <a:t>113</a:t>
            </a:fld>
            <a:endParaRPr lang="en-US"/>
          </a:p>
        </p:txBody>
      </p:sp>
    </p:spTree>
    <p:extLst>
      <p:ext uri="{BB962C8B-B14F-4D97-AF65-F5344CB8AC3E}">
        <p14:creationId xmlns:p14="http://schemas.microsoft.com/office/powerpoint/2010/main" val="13347668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map_ruiz_hazard_zones"/>
          <p:cNvPicPr>
            <a:picLocks noChangeAspect="1" noChangeArrowheads="1"/>
          </p:cNvPicPr>
          <p:nvPr/>
        </p:nvPicPr>
        <p:blipFill>
          <a:blip r:embed="rId3">
            <a:extLst>
              <a:ext uri="{28A0092B-C50C-407E-A947-70E740481C1C}">
                <a14:useLocalDpi xmlns:a14="http://schemas.microsoft.com/office/drawing/2010/main" val="0"/>
              </a:ext>
            </a:extLst>
          </a:blip>
          <a:srcRect b="20699"/>
          <a:stretch>
            <a:fillRect/>
          </a:stretch>
        </p:blipFill>
        <p:spPr bwMode="auto">
          <a:xfrm>
            <a:off x="1990726" y="12701"/>
            <a:ext cx="8253413"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B7B837-A3E1-4242-AD33-C969577B0C4D}" type="slidenum">
              <a:rPr lang="en-US" altLang="en-US" sz="1200">
                <a:solidFill>
                  <a:schemeClr val="accent1"/>
                </a:solidFill>
              </a:rPr>
              <a:pPr>
                <a:spcBef>
                  <a:spcPct val="0"/>
                </a:spcBef>
                <a:buFontTx/>
                <a:buNone/>
              </a:pPr>
              <a:t>114</a:t>
            </a:fld>
            <a:r>
              <a:rPr lang="en-US" altLang="en-US" sz="1200">
                <a:solidFill>
                  <a:schemeClr val="accent1"/>
                </a:solidFill>
              </a:rPr>
              <a:t> / 139 </a:t>
            </a:r>
          </a:p>
        </p:txBody>
      </p:sp>
    </p:spTree>
    <p:extLst>
      <p:ext uri="{BB962C8B-B14F-4D97-AF65-F5344CB8AC3E}">
        <p14:creationId xmlns:p14="http://schemas.microsoft.com/office/powerpoint/2010/main" val="355001878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chor="t"/>
          <a:lstStyle/>
          <a:p>
            <a:r>
              <a:rPr lang="en-US" dirty="0"/>
              <a:t>Reducing The Risk:  Lahars</a:t>
            </a:r>
          </a:p>
        </p:txBody>
      </p:sp>
      <p:sp>
        <p:nvSpPr>
          <p:cNvPr id="3" name="Content Placeholder 2"/>
          <p:cNvSpPr>
            <a:spLocks noGrp="1"/>
          </p:cNvSpPr>
          <p:nvPr>
            <p:ph sz="half" idx="1"/>
          </p:nvPr>
        </p:nvSpPr>
        <p:spPr/>
        <p:txBody>
          <a:bodyPr/>
          <a:lstStyle/>
          <a:p>
            <a:r>
              <a:rPr lang="en-US" dirty="0" err="1"/>
              <a:t>Armero</a:t>
            </a:r>
            <a:r>
              <a:rPr lang="en-US" dirty="0"/>
              <a:t>, </a:t>
            </a:r>
            <a:r>
              <a:rPr lang="en-US" dirty="0" smtClean="0"/>
              <a:t>Colombia</a:t>
            </a:r>
          </a:p>
          <a:p>
            <a:pPr lvl="1"/>
            <a:r>
              <a:rPr lang="en-US" dirty="0" smtClean="0"/>
              <a:t>74 km from Nevado del Ruiz</a:t>
            </a:r>
          </a:p>
          <a:p>
            <a:pPr lvl="1"/>
            <a:r>
              <a:rPr lang="en-US" dirty="0" smtClean="0"/>
              <a:t>Lahar arrived 2 ½ hours after the eruption</a:t>
            </a:r>
          </a:p>
          <a:p>
            <a:pPr lvl="1"/>
            <a:r>
              <a:rPr lang="en-US" dirty="0" smtClean="0"/>
              <a:t>No warning, so most o</a:t>
            </a:r>
            <a:endParaRPr lang="en-US" dirty="0"/>
          </a:p>
        </p:txBody>
      </p:sp>
      <p:pic>
        <p:nvPicPr>
          <p:cNvPr id="5122" name="Picture 2" descr="http://volcanoes.usgs.gov/Imgs/Jpg/Ruiz/30410135_070_large.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971792" y="1223939"/>
            <a:ext cx="5065712" cy="316607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916295" y="1734949"/>
            <a:ext cx="5060497" cy="4905694"/>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dirty="0" err="1" smtClean="0"/>
              <a:t>Armero</a:t>
            </a:r>
            <a:r>
              <a:rPr lang="en-US" dirty="0" smtClean="0"/>
              <a:t>, Colombia</a:t>
            </a:r>
          </a:p>
          <a:p>
            <a:pPr lvl="1"/>
            <a:r>
              <a:rPr lang="en-US" dirty="0" smtClean="0"/>
              <a:t>74 km from Nevado del Ruiz</a:t>
            </a:r>
          </a:p>
          <a:p>
            <a:pPr lvl="1"/>
            <a:r>
              <a:rPr lang="en-US" dirty="0" smtClean="0"/>
              <a:t>Lahar arrived 2 ½ hours after the eruption</a:t>
            </a:r>
          </a:p>
          <a:p>
            <a:pPr lvl="1"/>
            <a:r>
              <a:rPr lang="en-US" dirty="0" smtClean="0"/>
              <a:t>No warning, so most of the town was swept away</a:t>
            </a:r>
            <a:endParaRPr lang="en-US" dirty="0"/>
          </a:p>
        </p:txBody>
      </p:sp>
      <p:pic>
        <p:nvPicPr>
          <p:cNvPr id="5124" name="Picture 4" descr="http://volcanoes.usgs.gov/Imgs/Jpg/Ruiz/30410135_071_m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510" y="4047344"/>
            <a:ext cx="3881388" cy="242864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11338560" y="6400800"/>
            <a:ext cx="753545" cy="365125"/>
          </a:xfrm>
        </p:spPr>
        <p:txBody>
          <a:bodyPr/>
          <a:lstStyle/>
          <a:p>
            <a:fld id="{48418634-35E1-4B71-A941-2BD7AE42CC64}" type="slidenum">
              <a:rPr lang="en-US" smtClean="0"/>
              <a:t>115</a:t>
            </a:fld>
            <a:endParaRPr lang="en-US"/>
          </a:p>
        </p:txBody>
      </p:sp>
    </p:spTree>
    <p:extLst>
      <p:ext uri="{BB962C8B-B14F-4D97-AF65-F5344CB8AC3E}">
        <p14:creationId xmlns:p14="http://schemas.microsoft.com/office/powerpoint/2010/main" val="41166983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The Risk:  Lahars</a:t>
            </a:r>
          </a:p>
        </p:txBody>
      </p:sp>
      <p:sp>
        <p:nvSpPr>
          <p:cNvPr id="3" name="Content Placeholder 2"/>
          <p:cNvSpPr>
            <a:spLocks noGrp="1"/>
          </p:cNvSpPr>
          <p:nvPr>
            <p:ph idx="1"/>
          </p:nvPr>
        </p:nvSpPr>
        <p:spPr/>
        <p:txBody>
          <a:bodyPr/>
          <a:lstStyle/>
          <a:p>
            <a:r>
              <a:rPr lang="en-US" altLang="en-US" dirty="0" smtClean="0"/>
              <a:t>Disaster due to:</a:t>
            </a:r>
            <a:endParaRPr lang="en-US" altLang="en-US" dirty="0"/>
          </a:p>
          <a:p>
            <a:pPr lvl="1"/>
            <a:r>
              <a:rPr lang="en-US" dirty="0" smtClean="0"/>
              <a:t>lack </a:t>
            </a:r>
            <a:r>
              <a:rPr lang="en-US" dirty="0"/>
              <a:t>of early </a:t>
            </a:r>
            <a:r>
              <a:rPr lang="en-US" dirty="0" smtClean="0"/>
              <a:t>warnings</a:t>
            </a:r>
          </a:p>
          <a:p>
            <a:pPr lvl="1"/>
            <a:r>
              <a:rPr lang="en-US" dirty="0" smtClean="0"/>
              <a:t>unwise </a:t>
            </a:r>
            <a:r>
              <a:rPr lang="en-US" dirty="0"/>
              <a:t>land </a:t>
            </a:r>
            <a:r>
              <a:rPr lang="en-US" dirty="0" smtClean="0"/>
              <a:t>use</a:t>
            </a:r>
          </a:p>
          <a:p>
            <a:pPr lvl="1"/>
            <a:r>
              <a:rPr lang="en-US" dirty="0" smtClean="0"/>
              <a:t>&amp; the </a:t>
            </a:r>
            <a:r>
              <a:rPr lang="en-US" dirty="0"/>
              <a:t>unpreparedness of nearby </a:t>
            </a:r>
            <a:r>
              <a:rPr lang="en-US" dirty="0" smtClean="0"/>
              <a:t>communities</a:t>
            </a:r>
          </a:p>
          <a:p>
            <a:pPr lvl="1"/>
            <a:endParaRPr lang="en-US" dirty="0" smtClean="0"/>
          </a:p>
          <a:p>
            <a:r>
              <a:rPr lang="es-ES" dirty="0"/>
              <a:t>Oficina Nacional para la </a:t>
            </a:r>
            <a:r>
              <a:rPr lang="es-ES" dirty="0" err="1"/>
              <a:t>Atencion</a:t>
            </a:r>
            <a:r>
              <a:rPr lang="es-ES" dirty="0"/>
              <a:t> de Desastres, 1987</a:t>
            </a:r>
            <a:endParaRPr lang="en-US" dirty="0"/>
          </a:p>
        </p:txBody>
      </p:sp>
      <p:sp>
        <p:nvSpPr>
          <p:cNvPr id="4" name="Slide Number Placeholder 3"/>
          <p:cNvSpPr>
            <a:spLocks noGrp="1"/>
          </p:cNvSpPr>
          <p:nvPr>
            <p:ph type="sldNum" sz="quarter" idx="12"/>
          </p:nvPr>
        </p:nvSpPr>
        <p:spPr/>
        <p:txBody>
          <a:bodyPr/>
          <a:lstStyle/>
          <a:p>
            <a:fld id="{48418634-35E1-4B71-A941-2BD7AE42CC64}" type="slidenum">
              <a:rPr lang="en-US" smtClean="0"/>
              <a:t>116</a:t>
            </a:fld>
            <a:endParaRPr lang="en-US"/>
          </a:p>
        </p:txBody>
      </p:sp>
    </p:spTree>
    <p:extLst>
      <p:ext uri="{BB962C8B-B14F-4D97-AF65-F5344CB8AC3E}">
        <p14:creationId xmlns:p14="http://schemas.microsoft.com/office/powerpoint/2010/main" val="27824014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Reducing The Risk:  Gas</a:t>
            </a:r>
            <a:endParaRPr lang="en-US" dirty="0"/>
          </a:p>
        </p:txBody>
      </p:sp>
      <p:sp>
        <p:nvSpPr>
          <p:cNvPr id="3" name="Content Placeholder 2"/>
          <p:cNvSpPr>
            <a:spLocks noGrp="1"/>
          </p:cNvSpPr>
          <p:nvPr>
            <p:ph idx="1"/>
          </p:nvPr>
        </p:nvSpPr>
        <p:spPr>
          <a:xfrm>
            <a:off x="913794" y="1732449"/>
            <a:ext cx="11108317" cy="4668351"/>
          </a:xfrm>
        </p:spPr>
        <p:txBody>
          <a:bodyPr>
            <a:normAutofit/>
          </a:bodyPr>
          <a:lstStyle/>
          <a:p>
            <a:r>
              <a:rPr lang="en-US" dirty="0" smtClean="0"/>
              <a:t>Can occur with or without an eruption</a:t>
            </a:r>
          </a:p>
          <a:p>
            <a:r>
              <a:rPr lang="en-US" dirty="0" smtClean="0"/>
              <a:t>Sensors monitor known areas</a:t>
            </a:r>
          </a:p>
          <a:p>
            <a:endParaRPr lang="en-US" dirty="0"/>
          </a:p>
          <a:p>
            <a:r>
              <a:rPr lang="en-US" dirty="0" smtClean="0"/>
              <a:t>Evacuate if told to do so</a:t>
            </a:r>
          </a:p>
          <a:p>
            <a:r>
              <a:rPr lang="en-US" dirty="0" smtClean="0"/>
              <a:t>Install sensors in home</a:t>
            </a:r>
            <a:endParaRPr lang="en-US" dirty="0"/>
          </a:p>
        </p:txBody>
      </p:sp>
      <p:sp>
        <p:nvSpPr>
          <p:cNvPr id="4" name="Slide Number Placeholder 3"/>
          <p:cNvSpPr>
            <a:spLocks noGrp="1"/>
          </p:cNvSpPr>
          <p:nvPr>
            <p:ph type="sldNum" sz="quarter" idx="12"/>
          </p:nvPr>
        </p:nvSpPr>
        <p:spPr/>
        <p:txBody>
          <a:bodyPr/>
          <a:lstStyle/>
          <a:p>
            <a:fld id="{48418634-35E1-4B71-A941-2BD7AE42CC64}" type="slidenum">
              <a:rPr lang="en-US" smtClean="0"/>
              <a:t>117</a:t>
            </a:fld>
            <a:endParaRPr lang="en-US"/>
          </a:p>
        </p:txBody>
      </p:sp>
    </p:spTree>
    <p:extLst>
      <p:ext uri="{BB962C8B-B14F-4D97-AF65-F5344CB8AC3E}">
        <p14:creationId xmlns:p14="http://schemas.microsoft.com/office/powerpoint/2010/main" val="31486537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r>
              <a:rPr lang="en-US" dirty="0"/>
              <a:t>Reducing The Risk:  Gas</a:t>
            </a:r>
            <a:endParaRPr lang="en-US" altLang="en-US" dirty="0" smtClean="0"/>
          </a:p>
        </p:txBody>
      </p:sp>
      <p:sp>
        <p:nvSpPr>
          <p:cNvPr id="250883" name="Rectangle 3"/>
          <p:cNvSpPr>
            <a:spLocks noGrp="1" noChangeArrowheads="1"/>
          </p:cNvSpPr>
          <p:nvPr>
            <p:ph idx="1"/>
          </p:nvPr>
        </p:nvSpPr>
        <p:spPr>
          <a:xfrm>
            <a:off x="913794" y="1732449"/>
            <a:ext cx="6296475" cy="4668351"/>
          </a:xfrm>
        </p:spPr>
        <p:txBody>
          <a:bodyPr/>
          <a:lstStyle/>
          <a:p>
            <a:r>
              <a:rPr lang="en-US" altLang="en-US" dirty="0" smtClean="0"/>
              <a:t>Lake Nyos, Cameroon</a:t>
            </a:r>
          </a:p>
          <a:p>
            <a:pPr lvl="1"/>
            <a:r>
              <a:rPr lang="en-US" altLang="en-US" dirty="0"/>
              <a:t>Type of volcanism:  Maar</a:t>
            </a:r>
          </a:p>
          <a:p>
            <a:pPr lvl="1"/>
            <a:r>
              <a:rPr lang="en-US" altLang="en-US" dirty="0"/>
              <a:t>A volcanic crater that is produced by an explosion in an area of low relief, is generally more or less circular, and often contains a lake, pond, or marsh. </a:t>
            </a:r>
            <a:endParaRPr lang="en-US" altLang="en-US" dirty="0" smtClean="0"/>
          </a:p>
        </p:txBody>
      </p:sp>
      <p:pic>
        <p:nvPicPr>
          <p:cNvPr id="250884" name="Picture 2" descr="http://www.geology.sdsu.edu/how_volcanoes_work/Images/Historic/cameroon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602" y="1013442"/>
            <a:ext cx="4973394" cy="532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48418634-35E1-4B71-A941-2BD7AE42CC64}" type="slidenum">
              <a:rPr lang="en-US" smtClean="0"/>
              <a:t>118</a:t>
            </a:fld>
            <a:endParaRPr lang="en-US"/>
          </a:p>
        </p:txBody>
      </p:sp>
    </p:spTree>
    <p:extLst>
      <p:ext uri="{BB962C8B-B14F-4D97-AF65-F5344CB8AC3E}">
        <p14:creationId xmlns:p14="http://schemas.microsoft.com/office/powerpoint/2010/main" val="277622829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www.geo.arizona.edu/geo5xx/geos577/projects/kayzar/assets/images/Nyos_scenic.jpg"/>
          <p:cNvPicPr>
            <a:picLocks noChangeAspect="1" noChangeArrowheads="1"/>
          </p:cNvPicPr>
          <p:nvPr/>
        </p:nvPicPr>
        <p:blipFill rotWithShape="1">
          <a:blip r:embed="rId3">
            <a:extLst>
              <a:ext uri="{28A0092B-C50C-407E-A947-70E740481C1C}">
                <a14:useLocalDpi xmlns:a14="http://schemas.microsoft.com/office/drawing/2010/main" val="0"/>
              </a:ext>
            </a:extLst>
          </a:blip>
          <a:srcRect t="7539" b="8310"/>
          <a:stretch/>
        </p:blipFill>
        <p:spPr bwMode="auto">
          <a:xfrm>
            <a:off x="-6350" y="-29980"/>
            <a:ext cx="12188952" cy="6865496"/>
          </a:xfrm>
          <a:prstGeom prst="rect">
            <a:avLst/>
          </a:prstGeom>
          <a:noFill/>
          <a:extLst>
            <a:ext uri="{909E8E84-426E-40DD-AFC4-6F175D3DCCD1}">
              <a14:hiddenFill xmlns:a14="http://schemas.microsoft.com/office/drawing/2010/main">
                <a:solidFill>
                  <a:srgbClr val="FFFFFF"/>
                </a:solidFill>
              </a14:hiddenFill>
            </a:ext>
          </a:extLst>
        </p:spPr>
      </p:pic>
      <p:sp>
        <p:nvSpPr>
          <p:cNvPr id="252931" name="Title 1"/>
          <p:cNvSpPr>
            <a:spLocks noGrp="1"/>
          </p:cNvSpPr>
          <p:nvPr>
            <p:ph type="title"/>
          </p:nvPr>
        </p:nvSpPr>
        <p:spPr/>
        <p:txBody>
          <a:bodyPr/>
          <a:lstStyle/>
          <a:p>
            <a:r>
              <a:rPr lang="en-US" altLang="en-US" dirty="0" smtClean="0">
                <a:solidFill>
                  <a:schemeClr val="bg1"/>
                </a:solidFill>
              </a:rPr>
              <a:t>Lake Nyos, Cameroon</a:t>
            </a:r>
          </a:p>
        </p:txBody>
      </p:sp>
      <p:sp>
        <p:nvSpPr>
          <p:cNvPr id="3" name="Slide Number Placeholder 2"/>
          <p:cNvSpPr>
            <a:spLocks noGrp="1"/>
          </p:cNvSpPr>
          <p:nvPr>
            <p:ph type="sldNum" sz="quarter" idx="12"/>
          </p:nvPr>
        </p:nvSpPr>
        <p:spPr>
          <a:xfrm>
            <a:off x="11338560" y="6400800"/>
            <a:ext cx="753545" cy="365125"/>
          </a:xfrm>
        </p:spPr>
        <p:txBody>
          <a:bodyPr/>
          <a:lstStyle/>
          <a:p>
            <a:fld id="{48418634-35E1-4B71-A941-2BD7AE42CC64}" type="slidenum">
              <a:rPr lang="en-US" smtClean="0"/>
              <a:t>119</a:t>
            </a:fld>
            <a:endParaRPr lang="en-US"/>
          </a:p>
        </p:txBody>
      </p:sp>
    </p:spTree>
    <p:extLst>
      <p:ext uri="{BB962C8B-B14F-4D97-AF65-F5344CB8AC3E}">
        <p14:creationId xmlns:p14="http://schemas.microsoft.com/office/powerpoint/2010/main" val="13993627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09600" y="246888"/>
            <a:ext cx="10972800" cy="1143000"/>
          </a:xfrm>
        </p:spPr>
        <p:txBody>
          <a:bodyPr>
            <a:normAutofit fontScale="90000"/>
          </a:bodyPr>
          <a:lstStyle/>
          <a:p>
            <a:pPr eaLnBrk="1" hangingPunct="1"/>
            <a:r>
              <a:rPr lang="en-US" altLang="en-US" sz="4000" dirty="0"/>
              <a:t>Viscosity, Temperature and Water Content of Magmas</a:t>
            </a:r>
          </a:p>
        </p:txBody>
      </p:sp>
      <p:graphicFrame>
        <p:nvGraphicFramePr>
          <p:cNvPr id="321539" name="Group 3"/>
          <p:cNvGraphicFramePr>
            <a:graphicFrameLocks noGrp="1"/>
          </p:cNvGraphicFramePr>
          <p:nvPr>
            <p:ph type="tbl" idx="1"/>
            <p:extLst>
              <p:ext uri="{D42A27DB-BD31-4B8C-83A1-F6EECF244321}">
                <p14:modId xmlns:p14="http://schemas.microsoft.com/office/powerpoint/2010/main" val="512790946"/>
              </p:ext>
            </p:extLst>
          </p:nvPr>
        </p:nvGraphicFramePr>
        <p:xfrm>
          <a:off x="929387" y="1484028"/>
          <a:ext cx="10653012" cy="5081666"/>
        </p:xfrm>
        <a:graphic>
          <a:graphicData uri="http://schemas.openxmlformats.org/drawingml/2006/table">
            <a:tbl>
              <a:tblPr/>
              <a:tblGrid>
                <a:gridCol w="2663253"/>
                <a:gridCol w="2663253"/>
                <a:gridCol w="2663253"/>
                <a:gridCol w="2663253"/>
              </a:tblGrid>
              <a:tr h="77780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chemeClr val="bg1"/>
                          </a:solidFill>
                          <a:effectLst/>
                          <a:latin typeface="Arial" pitchFamily="34" charset="0"/>
                        </a:rPr>
                        <a:t>Rock Type</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rPr>
                        <a:t>Basalt</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rPr>
                        <a:t>Andesite</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rPr>
                        <a:t>Rhyolite</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r>
              <a:tr h="818857">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700" b="1" i="1" u="none" strike="noStrike" cap="none" normalizeH="0" baseline="0" smtClean="0">
                          <a:ln>
                            <a:noFill/>
                          </a:ln>
                          <a:solidFill>
                            <a:schemeClr val="bg1"/>
                          </a:solidFill>
                          <a:effectLst/>
                          <a:latin typeface="Arial" pitchFamily="34" charset="0"/>
                        </a:rPr>
                        <a:t>SiO</a:t>
                      </a:r>
                      <a:r>
                        <a:rPr kumimoji="0" lang="en-US" sz="1700" b="1" i="1" u="none" strike="noStrike" cap="none" normalizeH="0" baseline="-25000" smtClean="0">
                          <a:ln>
                            <a:noFill/>
                          </a:ln>
                          <a:solidFill>
                            <a:schemeClr val="bg1"/>
                          </a:solidFill>
                          <a:effectLst/>
                          <a:latin typeface="Arial" pitchFamily="34" charset="0"/>
                        </a:rPr>
                        <a:t>2</a:t>
                      </a:r>
                      <a:r>
                        <a:rPr kumimoji="0" lang="en-US" sz="1700" b="1" i="1" u="none" strike="noStrike" cap="none" normalizeH="0" baseline="0" smtClean="0">
                          <a:ln>
                            <a:noFill/>
                          </a:ln>
                          <a:solidFill>
                            <a:schemeClr val="bg1"/>
                          </a:solidFill>
                          <a:effectLst/>
                          <a:latin typeface="Arial" pitchFamily="34" charset="0"/>
                        </a:rPr>
                        <a:t> content</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pitchFamily="34" charset="0"/>
                        </a:rPr>
                        <a:t>45-55%</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pitchFamily="34" charset="0"/>
                        </a:rPr>
                        <a:t>55-65%</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pitchFamily="34" charset="0"/>
                        </a:rPr>
                        <a:t>65-111%</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r>
              <a:tr h="88799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700" b="1" i="1" u="none" strike="noStrike" cap="none" normalizeH="0" baseline="0" smtClean="0">
                          <a:ln>
                            <a:noFill/>
                          </a:ln>
                          <a:solidFill>
                            <a:schemeClr val="bg1"/>
                          </a:solidFill>
                          <a:effectLst/>
                          <a:latin typeface="Arial" pitchFamily="34" charset="0"/>
                        </a:rPr>
                        <a:t>Magma temperature</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pitchFamily="34" charset="0"/>
                        </a:rPr>
                        <a:t>1,000 – 1,250</a:t>
                      </a:r>
                      <a:r>
                        <a:rPr kumimoji="0" lang="en-US" sz="1800" b="0" i="0" u="none" strike="noStrike" cap="none" normalizeH="0" baseline="0" smtClean="0">
                          <a:ln>
                            <a:noFill/>
                          </a:ln>
                          <a:solidFill>
                            <a:schemeClr val="bg1"/>
                          </a:solidFill>
                          <a:effectLst/>
                          <a:latin typeface="Arial" pitchFamily="34" charset="0"/>
                          <a:cs typeface="Times New Roman" pitchFamily="18" charset="0"/>
                        </a:rPr>
                        <a:t>ºC</a:t>
                      </a:r>
                      <a:endParaRPr kumimoji="0" lang="en-US" sz="1800" b="0" i="0" u="none" strike="noStrike" cap="none" normalizeH="0" baseline="0" smtClean="0">
                        <a:ln>
                          <a:noFill/>
                        </a:ln>
                        <a:solidFill>
                          <a:schemeClr val="bg1"/>
                        </a:solidFill>
                        <a:effectLst/>
                        <a:latin typeface="Arial" pitchFamily="34" charset="0"/>
                      </a:endParaRP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pitchFamily="34" charset="0"/>
                        </a:rPr>
                        <a:t>800 – 1,000 </a:t>
                      </a:r>
                      <a:r>
                        <a:rPr kumimoji="0" lang="en-US" sz="1800" b="0" i="0" u="none" strike="noStrike" cap="none" normalizeH="0" baseline="0" smtClean="0">
                          <a:ln>
                            <a:noFill/>
                          </a:ln>
                          <a:solidFill>
                            <a:schemeClr val="bg1"/>
                          </a:solidFill>
                          <a:effectLst/>
                          <a:latin typeface="Arial" pitchFamily="34" charset="0"/>
                          <a:cs typeface="Times New Roman" pitchFamily="18" charset="0"/>
                        </a:rPr>
                        <a:t>ºC</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pitchFamily="34" charset="0"/>
                        </a:rPr>
                        <a:t>600-900 </a:t>
                      </a:r>
                      <a:r>
                        <a:rPr kumimoji="0" lang="en-US" sz="1800" b="0" i="0" u="none" strike="noStrike" cap="none" normalizeH="0" baseline="0" smtClean="0">
                          <a:ln>
                            <a:noFill/>
                          </a:ln>
                          <a:solidFill>
                            <a:schemeClr val="bg1"/>
                          </a:solidFill>
                          <a:effectLst/>
                          <a:latin typeface="Arial" pitchFamily="34" charset="0"/>
                          <a:cs typeface="Times New Roman" pitchFamily="18" charset="0"/>
                        </a:rPr>
                        <a:t>ºC</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r>
              <a:tr h="81669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700" b="1" i="1" u="none" strike="noStrike" cap="none" normalizeH="0" baseline="0" smtClean="0">
                          <a:ln>
                            <a:noFill/>
                          </a:ln>
                          <a:solidFill>
                            <a:schemeClr val="bg1"/>
                          </a:solidFill>
                          <a:effectLst/>
                          <a:latin typeface="Arial" pitchFamily="34" charset="0"/>
                        </a:rPr>
                        <a:t>Viscosity</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pitchFamily="34" charset="0"/>
                        </a:rPr>
                        <a:t>Low</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pitchFamily="34" charset="0"/>
                      </a:endParaRP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pitchFamily="34" charset="0"/>
                        </a:rPr>
                        <a:t>High</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r>
              <a:tr h="84262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700" b="1" i="1" u="none" strike="noStrike" cap="none" normalizeH="0" baseline="0" smtClean="0">
                          <a:ln>
                            <a:noFill/>
                          </a:ln>
                          <a:solidFill>
                            <a:schemeClr val="bg1"/>
                          </a:solidFill>
                          <a:effectLst/>
                          <a:latin typeface="Arial" pitchFamily="34" charset="0"/>
                        </a:rPr>
                        <a:t>Gas escape from magma</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pitchFamily="34" charset="0"/>
                        </a:rPr>
                        <a:t>Easy</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pitchFamily="34" charset="0"/>
                      </a:endParaRP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pitchFamily="34" charset="0"/>
                        </a:rPr>
                        <a:t>Difficult</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r>
              <a:tr h="9376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700" b="1" i="1" u="none" strike="noStrike" cap="none" normalizeH="0" baseline="0" smtClean="0">
                          <a:ln>
                            <a:noFill/>
                          </a:ln>
                          <a:solidFill>
                            <a:schemeClr val="bg1"/>
                          </a:solidFill>
                          <a:effectLst/>
                          <a:latin typeface="Arial" pitchFamily="34" charset="0"/>
                        </a:rPr>
                        <a:t>Eruptive style</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pitchFamily="34" charset="0"/>
                        </a:rPr>
                        <a:t>Peaceful</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pitchFamily="34" charset="0"/>
                      </a:endParaRP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pitchFamily="34" charset="0"/>
                        </a:rPr>
                        <a:t>Explosive</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chemeClr val="tx2"/>
                    </a:solidFill>
                  </a:tcPr>
                </a:tc>
              </a:tr>
            </a:tbl>
          </a:graphicData>
        </a:graphic>
      </p:graphicFrame>
      <p:grpSp>
        <p:nvGrpSpPr>
          <p:cNvPr id="45099" name="Group 43"/>
          <p:cNvGrpSpPr>
            <a:grpSpLocks/>
          </p:cNvGrpSpPr>
          <p:nvPr/>
        </p:nvGrpSpPr>
        <p:grpSpPr bwMode="auto">
          <a:xfrm>
            <a:off x="6478588" y="4572000"/>
            <a:ext cx="1104900" cy="1289050"/>
            <a:chOff x="2478" y="2880"/>
            <a:chExt cx="2082" cy="812"/>
          </a:xfrm>
        </p:grpSpPr>
        <p:sp>
          <p:nvSpPr>
            <p:cNvPr id="45104" name="Line 44"/>
            <p:cNvSpPr>
              <a:spLocks noChangeShapeType="1"/>
            </p:cNvSpPr>
            <p:nvPr/>
          </p:nvSpPr>
          <p:spPr bwMode="auto">
            <a:xfrm>
              <a:off x="2478" y="2880"/>
              <a:ext cx="2082"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05" name="Line 45"/>
            <p:cNvSpPr>
              <a:spLocks noChangeShapeType="1"/>
            </p:cNvSpPr>
            <p:nvPr/>
          </p:nvSpPr>
          <p:spPr bwMode="auto">
            <a:xfrm>
              <a:off x="2508" y="3264"/>
              <a:ext cx="1986"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06" name="Line 46"/>
            <p:cNvSpPr>
              <a:spLocks noChangeShapeType="1"/>
            </p:cNvSpPr>
            <p:nvPr/>
          </p:nvSpPr>
          <p:spPr bwMode="auto">
            <a:xfrm>
              <a:off x="2571" y="3692"/>
              <a:ext cx="1824"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 name="Group 1"/>
          <p:cNvGrpSpPr/>
          <p:nvPr/>
        </p:nvGrpSpPr>
        <p:grpSpPr>
          <a:xfrm>
            <a:off x="5877547" y="4207788"/>
            <a:ext cx="3305175" cy="366712"/>
            <a:chOff x="5457826" y="4357688"/>
            <a:chExt cx="3305175" cy="366712"/>
          </a:xfrm>
        </p:grpSpPr>
        <p:sp>
          <p:nvSpPr>
            <p:cNvPr id="45096" name="Line 40"/>
            <p:cNvSpPr>
              <a:spLocks noChangeShapeType="1"/>
            </p:cNvSpPr>
            <p:nvPr/>
          </p:nvSpPr>
          <p:spPr bwMode="auto">
            <a:xfrm>
              <a:off x="5457826" y="4557010"/>
              <a:ext cx="3305175" cy="0"/>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100" name="Text Box 47"/>
            <p:cNvSpPr txBox="1">
              <a:spLocks noChangeArrowheads="1"/>
            </p:cNvSpPr>
            <p:nvPr/>
          </p:nvSpPr>
          <p:spPr bwMode="auto">
            <a:xfrm>
              <a:off x="6480175" y="4357688"/>
              <a:ext cx="1123950" cy="36671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latin typeface="Times New Roman" panose="02020603050405020304" pitchFamily="18" charset="0"/>
                </a:rPr>
                <a:t>increasing</a:t>
              </a:r>
            </a:p>
          </p:txBody>
        </p:sp>
      </p:grpSp>
      <p:grpSp>
        <p:nvGrpSpPr>
          <p:cNvPr id="17" name="Group 16"/>
          <p:cNvGrpSpPr/>
          <p:nvPr/>
        </p:nvGrpSpPr>
        <p:grpSpPr>
          <a:xfrm>
            <a:off x="5880047" y="5064721"/>
            <a:ext cx="3305175" cy="366712"/>
            <a:chOff x="5457826" y="4357688"/>
            <a:chExt cx="3305175" cy="366712"/>
          </a:xfrm>
        </p:grpSpPr>
        <p:sp>
          <p:nvSpPr>
            <p:cNvPr id="18" name="Line 40"/>
            <p:cNvSpPr>
              <a:spLocks noChangeShapeType="1"/>
            </p:cNvSpPr>
            <p:nvPr/>
          </p:nvSpPr>
          <p:spPr bwMode="auto">
            <a:xfrm>
              <a:off x="5457826" y="4557010"/>
              <a:ext cx="3305175" cy="0"/>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Text Box 47"/>
            <p:cNvSpPr txBox="1">
              <a:spLocks noChangeArrowheads="1"/>
            </p:cNvSpPr>
            <p:nvPr/>
          </p:nvSpPr>
          <p:spPr bwMode="auto">
            <a:xfrm>
              <a:off x="6480175" y="4357688"/>
              <a:ext cx="1123950" cy="36671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latin typeface="Times New Roman" panose="02020603050405020304" pitchFamily="18" charset="0"/>
                </a:rPr>
                <a:t>increasing</a:t>
              </a:r>
            </a:p>
          </p:txBody>
        </p:sp>
      </p:grpSp>
      <p:grpSp>
        <p:nvGrpSpPr>
          <p:cNvPr id="20" name="Group 19"/>
          <p:cNvGrpSpPr/>
          <p:nvPr/>
        </p:nvGrpSpPr>
        <p:grpSpPr>
          <a:xfrm>
            <a:off x="5880047" y="5949142"/>
            <a:ext cx="3305175" cy="366712"/>
            <a:chOff x="5457826" y="4357688"/>
            <a:chExt cx="3305175" cy="366712"/>
          </a:xfrm>
        </p:grpSpPr>
        <p:sp>
          <p:nvSpPr>
            <p:cNvPr id="21" name="Line 40"/>
            <p:cNvSpPr>
              <a:spLocks noChangeShapeType="1"/>
            </p:cNvSpPr>
            <p:nvPr/>
          </p:nvSpPr>
          <p:spPr bwMode="auto">
            <a:xfrm>
              <a:off x="5457826" y="4557010"/>
              <a:ext cx="3305175" cy="0"/>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Text Box 47"/>
            <p:cNvSpPr txBox="1">
              <a:spLocks noChangeArrowheads="1"/>
            </p:cNvSpPr>
            <p:nvPr/>
          </p:nvSpPr>
          <p:spPr bwMode="auto">
            <a:xfrm>
              <a:off x="6480175" y="4357688"/>
              <a:ext cx="1123950" cy="36671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bg1"/>
                  </a:solidFill>
                  <a:latin typeface="Times New Roman" panose="02020603050405020304" pitchFamily="18" charset="0"/>
                </a:rPr>
                <a:t>increasing</a:t>
              </a:r>
            </a:p>
          </p:txBody>
        </p:sp>
      </p:grpSp>
      <p:sp>
        <p:nvSpPr>
          <p:cNvPr id="5" name="Slide Number Placeholder 4"/>
          <p:cNvSpPr>
            <a:spLocks noGrp="1"/>
          </p:cNvSpPr>
          <p:nvPr>
            <p:ph type="sldNum" sz="quarter" idx="12"/>
          </p:nvPr>
        </p:nvSpPr>
        <p:spPr>
          <a:xfrm>
            <a:off x="11338560" y="6400800"/>
            <a:ext cx="753545" cy="365125"/>
          </a:xfrm>
        </p:spPr>
        <p:txBody>
          <a:bodyPr/>
          <a:lstStyle/>
          <a:p>
            <a:pPr>
              <a:defRPr/>
            </a:pPr>
            <a:fld id="{89611947-0D11-427B-BC25-75CC3938ECF4}" type="slidenum">
              <a:rPr lang="en-US" smtClean="0"/>
              <a:pPr>
                <a:defRPr/>
              </a:pPr>
              <a:t>12</a:t>
            </a:fld>
            <a:r>
              <a:rPr lang="en-US" smtClean="0"/>
              <a:t> / 139 </a:t>
            </a:r>
            <a:endParaRPr lang="en-US" dirty="0"/>
          </a:p>
        </p:txBody>
      </p:sp>
    </p:spTree>
    <p:extLst>
      <p:ext uri="{BB962C8B-B14F-4D97-AF65-F5344CB8AC3E}">
        <p14:creationId xmlns:p14="http://schemas.microsoft.com/office/powerpoint/2010/main" val="413780849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dirty="0"/>
              <a:t>Reducing The Risk:  Gas</a:t>
            </a:r>
            <a:endParaRPr lang="en-US" altLang="en-US" dirty="0" smtClean="0"/>
          </a:p>
        </p:txBody>
      </p:sp>
      <p:sp>
        <p:nvSpPr>
          <p:cNvPr id="257027" name="Rectangle 3"/>
          <p:cNvSpPr>
            <a:spLocks noGrp="1" noChangeArrowheads="1"/>
          </p:cNvSpPr>
          <p:nvPr>
            <p:ph idx="1"/>
          </p:nvPr>
        </p:nvSpPr>
        <p:spPr/>
        <p:txBody>
          <a:bodyPr>
            <a:normAutofit lnSpcReduction="10000"/>
          </a:bodyPr>
          <a:lstStyle/>
          <a:p>
            <a:pPr eaLnBrk="1" hangingPunct="1"/>
            <a:r>
              <a:rPr lang="en-US" altLang="en-US" dirty="0" smtClean="0"/>
              <a:t>Cameroon</a:t>
            </a:r>
          </a:p>
          <a:p>
            <a:pPr lvl="1" eaLnBrk="1" hangingPunct="1"/>
            <a:r>
              <a:rPr lang="en-US" altLang="en-US" dirty="0" smtClean="0"/>
              <a:t>August of 1984 </a:t>
            </a:r>
          </a:p>
          <a:p>
            <a:pPr lvl="2" eaLnBrk="1" hangingPunct="1"/>
            <a:r>
              <a:rPr lang="en-US" altLang="en-US" dirty="0" smtClean="0"/>
              <a:t>smaller gas burst from Lake </a:t>
            </a:r>
            <a:r>
              <a:rPr lang="en-US" altLang="en-US" dirty="0" err="1" smtClean="0"/>
              <a:t>Monoun</a:t>
            </a:r>
            <a:r>
              <a:rPr lang="en-US" altLang="en-US" dirty="0" smtClean="0"/>
              <a:t> </a:t>
            </a:r>
          </a:p>
          <a:p>
            <a:pPr lvl="2" eaLnBrk="1" hangingPunct="1"/>
            <a:r>
              <a:rPr lang="en-US" altLang="en-US" dirty="0" smtClean="0"/>
              <a:t>37 people killed</a:t>
            </a:r>
          </a:p>
          <a:p>
            <a:pPr lvl="1" eaLnBrk="1" hangingPunct="1"/>
            <a:endParaRPr lang="en-US" altLang="en-US" dirty="0" smtClean="0"/>
          </a:p>
          <a:p>
            <a:pPr lvl="1" eaLnBrk="1" hangingPunct="1"/>
            <a:r>
              <a:rPr lang="en-US" altLang="en-US" dirty="0" smtClean="0"/>
              <a:t>August of 1986 Lake Nyos </a:t>
            </a:r>
          </a:p>
          <a:p>
            <a:pPr lvl="2" eaLnBrk="1" hangingPunct="1"/>
            <a:r>
              <a:rPr lang="en-US" altLang="en-US" dirty="0" smtClean="0"/>
              <a:t>1 km of CO</a:t>
            </a:r>
            <a:r>
              <a:rPr lang="en-US" altLang="en-US" baseline="-25000" dirty="0" smtClean="0"/>
              <a:t>2</a:t>
            </a:r>
            <a:r>
              <a:rPr lang="en-US" altLang="en-US" dirty="0" smtClean="0"/>
              <a:t> released</a:t>
            </a:r>
          </a:p>
          <a:p>
            <a:pPr lvl="2" eaLnBrk="1" hangingPunct="1"/>
            <a:r>
              <a:rPr lang="en-US" altLang="en-US" dirty="0" smtClean="0"/>
              <a:t>~1700 people killed up to 26 km away from the lake</a:t>
            </a:r>
          </a:p>
        </p:txBody>
      </p:sp>
      <p:pic>
        <p:nvPicPr>
          <p:cNvPr id="5" name="Picture 2" descr="mur2e_figun_06_p16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757" y="749669"/>
            <a:ext cx="4082868" cy="509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8418634-35E1-4B71-A941-2BD7AE42CC64}" type="slidenum">
              <a:rPr lang="en-US" smtClean="0"/>
              <a:t>120</a:t>
            </a:fld>
            <a:endParaRPr lang="en-US"/>
          </a:p>
        </p:txBody>
      </p:sp>
    </p:spTree>
    <p:extLst>
      <p:ext uri="{BB962C8B-B14F-4D97-AF65-F5344CB8AC3E}">
        <p14:creationId xmlns:p14="http://schemas.microsoft.com/office/powerpoint/2010/main" val="2594974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5"/>
          <p:cNvSpPr>
            <a:spLocks noGrp="1" noChangeArrowheads="1"/>
          </p:cNvSpPr>
          <p:nvPr>
            <p:ph type="title"/>
          </p:nvPr>
        </p:nvSpPr>
        <p:spPr/>
        <p:txBody>
          <a:bodyPr/>
          <a:lstStyle/>
          <a:p>
            <a:r>
              <a:rPr lang="en-US" dirty="0"/>
              <a:t>Reducing The Risk:  Gas</a:t>
            </a:r>
            <a:endParaRPr lang="en-US" altLang="en-US" dirty="0" smtClean="0"/>
          </a:p>
        </p:txBody>
      </p:sp>
      <p:sp>
        <p:nvSpPr>
          <p:cNvPr id="259075" name="Rectangle 6"/>
          <p:cNvSpPr>
            <a:spLocks noGrp="1" noChangeArrowheads="1"/>
          </p:cNvSpPr>
          <p:nvPr>
            <p:ph type="body" idx="1"/>
          </p:nvPr>
        </p:nvSpPr>
        <p:spPr/>
        <p:txBody>
          <a:bodyPr>
            <a:normAutofit lnSpcReduction="10000"/>
          </a:bodyPr>
          <a:lstStyle/>
          <a:p>
            <a:pPr eaLnBrk="1" hangingPunct="1"/>
            <a:r>
              <a:rPr lang="en-US" altLang="en-US" dirty="0" smtClean="0"/>
              <a:t>Cameroon </a:t>
            </a:r>
          </a:p>
          <a:p>
            <a:pPr lvl="1" eaLnBrk="1" hangingPunct="1"/>
            <a:r>
              <a:rPr lang="en-US" altLang="en-US" dirty="0" smtClean="0"/>
              <a:t>Only three lakes in the world are known to contain high concentrations of dissolved gas in their bottom waters: </a:t>
            </a:r>
          </a:p>
          <a:p>
            <a:pPr lvl="2" eaLnBrk="1" hangingPunct="1"/>
            <a:r>
              <a:rPr lang="en-US" altLang="en-US" dirty="0" smtClean="0"/>
              <a:t>Lakes Nyos and </a:t>
            </a:r>
            <a:r>
              <a:rPr lang="en-US" altLang="en-US" dirty="0" err="1" smtClean="0"/>
              <a:t>Monoun</a:t>
            </a:r>
            <a:r>
              <a:rPr lang="en-US" altLang="en-US" dirty="0" smtClean="0"/>
              <a:t> in Cameroon </a:t>
            </a:r>
          </a:p>
          <a:p>
            <a:pPr lvl="2" eaLnBrk="1" hangingPunct="1"/>
            <a:r>
              <a:rPr lang="en-US" altLang="en-US" dirty="0" smtClean="0"/>
              <a:t>and Lake Kivu in East Africa.  </a:t>
            </a:r>
          </a:p>
          <a:p>
            <a:pPr lvl="2" eaLnBrk="1" hangingPunct="1"/>
            <a:endParaRPr lang="en-US" altLang="en-US" dirty="0" smtClean="0"/>
          </a:p>
          <a:p>
            <a:pPr lvl="1" eaLnBrk="1" hangingPunct="1"/>
            <a:r>
              <a:rPr lang="en-US" altLang="en-US" dirty="0" smtClean="0"/>
              <a:t>Only Lakes Nyos and </a:t>
            </a:r>
            <a:r>
              <a:rPr lang="en-US" altLang="en-US" dirty="0" err="1" smtClean="0"/>
              <a:t>Monoun</a:t>
            </a:r>
            <a:r>
              <a:rPr lang="en-US" altLang="en-US" dirty="0" smtClean="0"/>
              <a:t> are known to have recently released gas resulting in the loss of human life. </a:t>
            </a:r>
          </a:p>
        </p:txBody>
      </p:sp>
      <p:sp>
        <p:nvSpPr>
          <p:cNvPr id="259076" name="Text Box 4"/>
          <p:cNvSpPr txBox="1">
            <a:spLocks noChangeArrowheads="1"/>
          </p:cNvSpPr>
          <p:nvPr/>
        </p:nvSpPr>
        <p:spPr bwMode="auto">
          <a:xfrm>
            <a:off x="2016125" y="6362701"/>
            <a:ext cx="814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hlinkClick r:id="rId3"/>
              </a:rPr>
              <a:t>Using Science to Solve Problems: The Killer Lakes of Cameroon By Dr. George Kling</a:t>
            </a:r>
            <a:endParaRPr lang="en-US" altLang="en-US" sz="1800">
              <a:latin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48418634-35E1-4B71-A941-2BD7AE42CC64}" type="slidenum">
              <a:rPr lang="en-US" smtClean="0"/>
              <a:t>121</a:t>
            </a:fld>
            <a:endParaRPr lang="en-US"/>
          </a:p>
        </p:txBody>
      </p:sp>
    </p:spTree>
    <p:extLst>
      <p:ext uri="{BB962C8B-B14F-4D97-AF65-F5344CB8AC3E}">
        <p14:creationId xmlns:p14="http://schemas.microsoft.com/office/powerpoint/2010/main" val="34559012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assets.atlasobscura.com/media/W1siZiIsInVwbG9hZHMvcGxhY2VfaW1hZ2VzLzVkMjcwOWIzMDc4ZmY1Zjk3NF90bWwwMDAzOC5qcGciXSxbInAiLCJ0aHVtYiIsIng0MDBcdTAwM2UiXSxbInAiLCJjb252ZXJ0IiwiLXF1YWxpdHkgOTEgLWF1dG8tb3JpZW50Il1d/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67" y="1859665"/>
            <a:ext cx="56578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slate.com/content/dam/slate/blogs/atlas_obscura/2013/07/26/lake_nyos_killed_1746_when_it_released_a_huge_pocket_of_co2/tml00035.jpg.CROP.article920-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391" y="1859665"/>
            <a:ext cx="5657850" cy="3790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Reducing The Risk:  Gas</a:t>
            </a:r>
          </a:p>
        </p:txBody>
      </p:sp>
      <p:sp>
        <p:nvSpPr>
          <p:cNvPr id="3" name="Slide Number Placeholder 2"/>
          <p:cNvSpPr>
            <a:spLocks noGrp="1"/>
          </p:cNvSpPr>
          <p:nvPr>
            <p:ph type="sldNum" sz="quarter" idx="12"/>
          </p:nvPr>
        </p:nvSpPr>
        <p:spPr>
          <a:xfrm>
            <a:off x="11338560" y="6400800"/>
            <a:ext cx="753545" cy="365125"/>
          </a:xfrm>
        </p:spPr>
        <p:txBody>
          <a:bodyPr/>
          <a:lstStyle/>
          <a:p>
            <a:fld id="{48418634-35E1-4B71-A941-2BD7AE42CC64}" type="slidenum">
              <a:rPr lang="en-US" smtClean="0"/>
              <a:t>122</a:t>
            </a:fld>
            <a:endParaRPr lang="en-US"/>
          </a:p>
        </p:txBody>
      </p:sp>
    </p:spTree>
    <p:extLst>
      <p:ext uri="{BB962C8B-B14F-4D97-AF65-F5344CB8AC3E}">
        <p14:creationId xmlns:p14="http://schemas.microsoft.com/office/powerpoint/2010/main" val="199705928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5218" name="Picture 2" descr="mur2e_figun_06_p16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214" y="0"/>
            <a:ext cx="9775834" cy="6858000"/>
          </a:xfrm>
          <a:prstGeom prst="rect">
            <a:avLst/>
          </a:prstGeom>
          <a:solidFill>
            <a:schemeClr val="tx1"/>
          </a:solidFill>
          <a:ln>
            <a:noFill/>
          </a:ln>
          <a:extLst/>
        </p:spPr>
      </p:pic>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123</a:t>
            </a:fld>
            <a:endParaRPr lang="en-US"/>
          </a:p>
        </p:txBody>
      </p:sp>
    </p:spTree>
    <p:extLst>
      <p:ext uri="{BB962C8B-B14F-4D97-AF65-F5344CB8AC3E}">
        <p14:creationId xmlns:p14="http://schemas.microsoft.com/office/powerpoint/2010/main" val="375448208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7266" name="Picture 2" descr="http://upload.wikimedia.org/wikipedia/commons/thumb/e/ef/Degassingpump.jpg/800px-Degassingpump.jpg"/>
          <p:cNvPicPr>
            <a:picLocks noChangeAspect="1" noChangeArrowheads="1"/>
          </p:cNvPicPr>
          <p:nvPr/>
        </p:nvPicPr>
        <p:blipFill>
          <a:blip r:embed="rId3">
            <a:extLst>
              <a:ext uri="{28A0092B-C50C-407E-A947-70E740481C1C}">
                <a14:useLocalDpi xmlns:a14="http://schemas.microsoft.com/office/drawing/2010/main" val="0"/>
              </a:ext>
            </a:extLst>
          </a:blip>
          <a:srcRect b="8199"/>
          <a:stretch>
            <a:fillRect/>
          </a:stretch>
        </p:blipFill>
        <p:spPr bwMode="auto">
          <a:xfrm>
            <a:off x="1113398" y="7939"/>
            <a:ext cx="996520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Title 1"/>
          <p:cNvSpPr>
            <a:spLocks noGrp="1"/>
          </p:cNvSpPr>
          <p:nvPr>
            <p:ph type="title"/>
          </p:nvPr>
        </p:nvSpPr>
        <p:spPr/>
        <p:txBody>
          <a:bodyPr>
            <a:noAutofit/>
          </a:bodyPr>
          <a:lstStyle/>
          <a:p>
            <a:r>
              <a:rPr lang="en-US" altLang="en-US" smtClean="0">
                <a:solidFill>
                  <a:schemeClr val="bg1"/>
                </a:solidFill>
              </a:rPr>
              <a:t>Degassing pump </a:t>
            </a:r>
            <a:br>
              <a:rPr lang="en-US" altLang="en-US" smtClean="0">
                <a:solidFill>
                  <a:schemeClr val="bg1"/>
                </a:solidFill>
              </a:rPr>
            </a:br>
            <a:r>
              <a:rPr lang="en-US" altLang="en-US" smtClean="0">
                <a:solidFill>
                  <a:schemeClr val="bg1"/>
                </a:solidFill>
              </a:rPr>
              <a:t>schematic</a:t>
            </a:r>
            <a:endParaRPr lang="en-US" altLang="en-US" dirty="0" smtClean="0">
              <a:solidFill>
                <a:schemeClr val="bg1"/>
              </a:solidFill>
            </a:endParaRPr>
          </a:p>
        </p:txBody>
      </p:sp>
      <p:sp>
        <p:nvSpPr>
          <p:cNvPr id="6" name="Slide Number Placeholder 5"/>
          <p:cNvSpPr>
            <a:spLocks noGrp="1"/>
          </p:cNvSpPr>
          <p:nvPr>
            <p:ph type="sldNum" sz="quarter" idx="12"/>
          </p:nvPr>
        </p:nvSpPr>
        <p:spPr>
          <a:xfrm>
            <a:off x="11338560" y="6400800"/>
            <a:ext cx="753545" cy="365125"/>
          </a:xfrm>
        </p:spPr>
        <p:txBody>
          <a:bodyPr/>
          <a:lstStyle/>
          <a:p>
            <a:fld id="{48418634-35E1-4B71-A941-2BD7AE42CC64}" type="slidenum">
              <a:rPr lang="en-US" smtClean="0"/>
              <a:t>124</a:t>
            </a:fld>
            <a:endParaRPr lang="en-US"/>
          </a:p>
        </p:txBody>
      </p:sp>
    </p:spTree>
    <p:extLst>
      <p:ext uri="{BB962C8B-B14F-4D97-AF65-F5344CB8AC3E}">
        <p14:creationId xmlns:p14="http://schemas.microsoft.com/office/powerpoint/2010/main" val="281206008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4" descr="http://upload.wikimedia.org/wikipedia/commons/e/e7/Limnic_degassing1.jpg"/>
          <p:cNvPicPr>
            <a:picLocks noChangeAspect="1" noChangeArrowheads="1"/>
          </p:cNvPicPr>
          <p:nvPr/>
        </p:nvPicPr>
        <p:blipFill rotWithShape="1">
          <a:blip r:embed="rId3">
            <a:extLst>
              <a:ext uri="{28A0092B-C50C-407E-A947-70E740481C1C}">
                <a14:useLocalDpi xmlns:a14="http://schemas.microsoft.com/office/drawing/2010/main" val="0"/>
              </a:ext>
            </a:extLst>
          </a:blip>
          <a:srcRect t="13188"/>
          <a:stretch/>
        </p:blipFill>
        <p:spPr bwMode="auto">
          <a:xfrm>
            <a:off x="0" y="0"/>
            <a:ext cx="12188952" cy="684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5" name="Title 1"/>
          <p:cNvSpPr>
            <a:spLocks noGrp="1"/>
          </p:cNvSpPr>
          <p:nvPr>
            <p:ph type="title"/>
          </p:nvPr>
        </p:nvSpPr>
        <p:spPr/>
        <p:txBody>
          <a:bodyPr>
            <a:noAutofit/>
          </a:bodyPr>
          <a:lstStyle/>
          <a:p>
            <a:r>
              <a:rPr lang="en-US" altLang="en-US" dirty="0" smtClean="0">
                <a:solidFill>
                  <a:schemeClr val="bg1"/>
                </a:solidFill>
              </a:rPr>
              <a:t>French scientists working on degassing Lake Nyos</a:t>
            </a:r>
          </a:p>
        </p:txBody>
      </p:sp>
      <p:sp>
        <p:nvSpPr>
          <p:cNvPr id="4" name="Slide Number Placeholder 3"/>
          <p:cNvSpPr>
            <a:spLocks noGrp="1"/>
          </p:cNvSpPr>
          <p:nvPr>
            <p:ph type="sldNum" sz="quarter" idx="12"/>
          </p:nvPr>
        </p:nvSpPr>
        <p:spPr>
          <a:xfrm>
            <a:off x="11338560" y="6400800"/>
            <a:ext cx="753545" cy="365125"/>
          </a:xfrm>
        </p:spPr>
        <p:txBody>
          <a:bodyPr/>
          <a:lstStyle/>
          <a:p>
            <a:fld id="{48418634-35E1-4B71-A941-2BD7AE42CC64}" type="slidenum">
              <a:rPr lang="en-US" smtClean="0"/>
              <a:t>125</a:t>
            </a:fld>
            <a:endParaRPr lang="en-US"/>
          </a:p>
        </p:txBody>
      </p:sp>
    </p:spTree>
    <p:extLst>
      <p:ext uri="{BB962C8B-B14F-4D97-AF65-F5344CB8AC3E}">
        <p14:creationId xmlns:p14="http://schemas.microsoft.com/office/powerpoint/2010/main" val="158816302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Reducing The Risk:  Caldera Collapse</a:t>
            </a:r>
            <a:endParaRPr lang="en-US" dirty="0"/>
          </a:p>
        </p:txBody>
      </p:sp>
      <p:sp>
        <p:nvSpPr>
          <p:cNvPr id="3" name="Content Placeholder 2"/>
          <p:cNvSpPr>
            <a:spLocks noGrp="1"/>
          </p:cNvSpPr>
          <p:nvPr>
            <p:ph idx="1"/>
          </p:nvPr>
        </p:nvSpPr>
        <p:spPr>
          <a:xfrm>
            <a:off x="913794" y="1732449"/>
            <a:ext cx="11108317" cy="4668351"/>
          </a:xfrm>
        </p:spPr>
        <p:txBody>
          <a:bodyPr>
            <a:normAutofit/>
          </a:bodyPr>
          <a:lstStyle/>
          <a:p>
            <a:r>
              <a:rPr lang="en-US" dirty="0" smtClean="0"/>
              <a:t>Uncommon but extremely dangerous</a:t>
            </a:r>
          </a:p>
          <a:p>
            <a:endParaRPr lang="en-US" dirty="0"/>
          </a:p>
          <a:p>
            <a:r>
              <a:rPr lang="en-US" dirty="0" smtClean="0"/>
              <a:t>Evacuate if told to do so</a:t>
            </a:r>
            <a:endParaRPr lang="en-US" dirty="0"/>
          </a:p>
        </p:txBody>
      </p:sp>
      <p:sp>
        <p:nvSpPr>
          <p:cNvPr id="4" name="Slide Number Placeholder 3"/>
          <p:cNvSpPr>
            <a:spLocks noGrp="1"/>
          </p:cNvSpPr>
          <p:nvPr>
            <p:ph type="sldNum" sz="quarter" idx="12"/>
          </p:nvPr>
        </p:nvSpPr>
        <p:spPr/>
        <p:txBody>
          <a:bodyPr/>
          <a:lstStyle/>
          <a:p>
            <a:fld id="{48418634-35E1-4B71-A941-2BD7AE42CC64}" type="slidenum">
              <a:rPr lang="en-US" smtClean="0"/>
              <a:t>126</a:t>
            </a:fld>
            <a:endParaRPr lang="en-US"/>
          </a:p>
        </p:txBody>
      </p:sp>
    </p:spTree>
    <p:extLst>
      <p:ext uri="{BB962C8B-B14F-4D97-AF65-F5344CB8AC3E}">
        <p14:creationId xmlns:p14="http://schemas.microsoft.com/office/powerpoint/2010/main" val="28411450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type="title"/>
          </p:nvPr>
        </p:nvSpPr>
        <p:spPr/>
        <p:txBody>
          <a:bodyPr/>
          <a:lstStyle/>
          <a:p>
            <a:r>
              <a:rPr lang="en-US" dirty="0"/>
              <a:t>Reducing The Risk:  Caldera Collapse</a:t>
            </a:r>
            <a:endParaRPr lang="en-US" altLang="en-US" dirty="0"/>
          </a:p>
        </p:txBody>
      </p:sp>
      <p:sp>
        <p:nvSpPr>
          <p:cNvPr id="123908" name="Rectangle 4"/>
          <p:cNvSpPr>
            <a:spLocks noGrp="1" noChangeArrowheads="1"/>
          </p:cNvSpPr>
          <p:nvPr>
            <p:ph type="body" idx="1"/>
          </p:nvPr>
        </p:nvSpPr>
        <p:spPr/>
        <p:txBody>
          <a:bodyPr/>
          <a:lstStyle/>
          <a:p>
            <a:r>
              <a:rPr lang="en-US" altLang="en-US" smtClean="0"/>
              <a:t>Crater Lake</a:t>
            </a:r>
          </a:p>
          <a:p>
            <a:pPr lvl="1"/>
            <a:r>
              <a:rPr lang="en-US" altLang="en-US" smtClean="0"/>
              <a:t>About 6,850 years ago Mount Mazama erupted</a:t>
            </a:r>
          </a:p>
          <a:p>
            <a:pPr lvl="1"/>
            <a:r>
              <a:rPr lang="en-US" altLang="en-US" smtClean="0"/>
              <a:t>Produced Crater Lake</a:t>
            </a:r>
          </a:p>
          <a:p>
            <a:pPr lvl="1"/>
            <a:r>
              <a:rPr lang="en-US" altLang="en-US" smtClean="0"/>
              <a:t>Eruption released ~12 cubic miles (50 cubic km) of magma to the surface..</a:t>
            </a:r>
            <a:endParaRPr lang="en-US" altLang="en-US"/>
          </a:p>
        </p:txBody>
      </p:sp>
      <p:sp>
        <p:nvSpPr>
          <p:cNvPr id="4" name="Slide Number Placeholder 3"/>
          <p:cNvSpPr>
            <a:spLocks noGrp="1"/>
          </p:cNvSpPr>
          <p:nvPr>
            <p:ph type="sldNum" sz="quarter" idx="12"/>
          </p:nvPr>
        </p:nvSpPr>
        <p:spPr/>
        <p:txBody>
          <a:bodyPr/>
          <a:lstStyle/>
          <a:p>
            <a:fld id="{48418634-35E1-4B71-A941-2BD7AE42CC64}" type="slidenum">
              <a:rPr lang="en-US" smtClean="0"/>
              <a:t>127</a:t>
            </a:fld>
            <a:endParaRPr lang="en-US"/>
          </a:p>
        </p:txBody>
      </p:sp>
    </p:spTree>
    <p:extLst>
      <p:ext uri="{BB962C8B-B14F-4D97-AF65-F5344CB8AC3E}">
        <p14:creationId xmlns:p14="http://schemas.microsoft.com/office/powerpoint/2010/main" val="351090726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0" y="0"/>
            <a:ext cx="9144000" cy="6858000"/>
          </a:xfrm>
          <a:prstGeom prst="rect">
            <a:avLst/>
          </a:prstGeom>
        </p:spPr>
      </p:pic>
      <p:sp>
        <p:nvSpPr>
          <p:cNvPr id="3" name="Title 2"/>
          <p:cNvSpPr>
            <a:spLocks noGrp="1"/>
          </p:cNvSpPr>
          <p:nvPr>
            <p:ph type="title"/>
          </p:nvPr>
        </p:nvSpPr>
        <p:spPr>
          <a:xfrm>
            <a:off x="1" y="0"/>
            <a:ext cx="3048000" cy="6857999"/>
          </a:xfrm>
        </p:spPr>
        <p:txBody>
          <a:bodyPr>
            <a:normAutofit/>
          </a:bodyPr>
          <a:lstStyle/>
          <a:p>
            <a:pPr algn="ctr"/>
            <a:r>
              <a:rPr lang="en-US" dirty="0" smtClean="0"/>
              <a:t>Aerial View of </a:t>
            </a:r>
            <a:br>
              <a:rPr lang="en-US" dirty="0" smtClean="0"/>
            </a:br>
            <a:r>
              <a:rPr lang="en-US" dirty="0" smtClean="0"/>
              <a:t>Crater Lake</a:t>
            </a:r>
            <a:endParaRPr lang="en-US" dirty="0"/>
          </a:p>
        </p:txBody>
      </p:sp>
      <p:sp>
        <p:nvSpPr>
          <p:cNvPr id="4" name="Slide Number Placeholder 3"/>
          <p:cNvSpPr>
            <a:spLocks noGrp="1"/>
          </p:cNvSpPr>
          <p:nvPr>
            <p:ph type="sldNum" sz="quarter" idx="12"/>
          </p:nvPr>
        </p:nvSpPr>
        <p:spPr>
          <a:xfrm>
            <a:off x="11338560" y="6400800"/>
            <a:ext cx="753545" cy="365125"/>
          </a:xfrm>
        </p:spPr>
        <p:txBody>
          <a:bodyPr/>
          <a:lstStyle/>
          <a:p>
            <a:fld id="{48418634-35E1-4B71-A941-2BD7AE42CC64}" type="slidenum">
              <a:rPr lang="en-US" smtClean="0"/>
              <a:t>128</a:t>
            </a:fld>
            <a:endParaRPr lang="en-US"/>
          </a:p>
        </p:txBody>
      </p:sp>
    </p:spTree>
    <p:extLst>
      <p:ext uri="{BB962C8B-B14F-4D97-AF65-F5344CB8AC3E}">
        <p14:creationId xmlns:p14="http://schemas.microsoft.com/office/powerpoint/2010/main" val="28448686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p:txBody>
          <a:bodyPr/>
          <a:lstStyle/>
          <a:p>
            <a:r>
              <a:rPr lang="en-US" altLang="en-US" smtClean="0"/>
              <a:t>Caldera Collapse </a:t>
            </a:r>
            <a:endParaRPr lang="en-US" altLang="en-US"/>
          </a:p>
        </p:txBody>
      </p:sp>
      <p:sp>
        <p:nvSpPr>
          <p:cNvPr id="333827" name="Rectangle 3"/>
          <p:cNvSpPr>
            <a:spLocks noGrp="1" noChangeArrowheads="1"/>
          </p:cNvSpPr>
          <p:nvPr>
            <p:ph type="body" idx="1"/>
          </p:nvPr>
        </p:nvSpPr>
        <p:spPr>
          <a:xfrm>
            <a:off x="913794" y="1732449"/>
            <a:ext cx="6751055" cy="4668351"/>
          </a:xfrm>
        </p:spPr>
        <p:txBody>
          <a:bodyPr/>
          <a:lstStyle/>
          <a:p>
            <a:r>
              <a:rPr lang="en-US" altLang="en-US" dirty="0" smtClean="0"/>
              <a:t>Yellowstone, WY</a:t>
            </a:r>
          </a:p>
          <a:p>
            <a:pPr lvl="1"/>
            <a:r>
              <a:rPr lang="en-US" altLang="en-US" dirty="0" smtClean="0"/>
              <a:t>A Hot Spot Volcano</a:t>
            </a:r>
          </a:p>
          <a:p>
            <a:pPr lvl="1"/>
            <a:r>
              <a:rPr lang="en-US" altLang="en-US" dirty="0" smtClean="0"/>
              <a:t>Three very large eruptions in the last 2 million years</a:t>
            </a:r>
          </a:p>
          <a:p>
            <a:pPr lvl="2"/>
            <a:r>
              <a:rPr lang="en-US" altLang="en-US" dirty="0" smtClean="0"/>
              <a:t>2.0, 1.3, and 0.6 million years ago</a:t>
            </a:r>
          </a:p>
          <a:p>
            <a:pPr lvl="1"/>
            <a:r>
              <a:rPr lang="en-US" altLang="en-US" dirty="0" smtClean="0"/>
              <a:t>Still active today</a:t>
            </a:r>
            <a:endParaRPr lang="en-US" altLang="en-US" dirty="0"/>
          </a:p>
        </p:txBody>
      </p:sp>
      <p:pic>
        <p:nvPicPr>
          <p:cNvPr id="333828" name="Picture 4" descr="map_yellowstone_cald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4849" y="1072707"/>
            <a:ext cx="4311650" cy="47434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48418634-35E1-4B71-A941-2BD7AE42CC64}" type="slidenum">
              <a:rPr lang="en-US" smtClean="0"/>
              <a:t>129</a:t>
            </a:fld>
            <a:endParaRPr lang="en-US"/>
          </a:p>
        </p:txBody>
      </p:sp>
    </p:spTree>
    <p:extLst>
      <p:ext uri="{BB962C8B-B14F-4D97-AF65-F5344CB8AC3E}">
        <p14:creationId xmlns:p14="http://schemas.microsoft.com/office/powerpoint/2010/main" val="1510835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ln>
            <a:noFill/>
          </a:ln>
        </p:spPr>
        <p:txBody>
          <a:bodyPr anchor="t"/>
          <a:lstStyle/>
          <a:p>
            <a:pPr eaLnBrk="1" hangingPunct="1"/>
            <a:r>
              <a:rPr lang="en-US" altLang="en-US" dirty="0" smtClean="0"/>
              <a:t>Tectonic Settings of Volcanoes</a:t>
            </a:r>
          </a:p>
        </p:txBody>
      </p:sp>
      <p:sp>
        <p:nvSpPr>
          <p:cNvPr id="47107" name="Rectangle 3"/>
          <p:cNvSpPr>
            <a:spLocks noGrp="1" noChangeArrowheads="1"/>
          </p:cNvSpPr>
          <p:nvPr>
            <p:ph sz="half" idx="1"/>
          </p:nvPr>
        </p:nvSpPr>
        <p:spPr>
          <a:xfrm>
            <a:off x="913795" y="1311543"/>
            <a:ext cx="5060497" cy="4058750"/>
          </a:xfrm>
        </p:spPr>
        <p:txBody>
          <a:bodyPr>
            <a:normAutofit/>
          </a:bodyPr>
          <a:lstStyle/>
          <a:p>
            <a:pPr algn="ctr" eaLnBrk="1" hangingPunct="1">
              <a:spcBef>
                <a:spcPts val="600"/>
              </a:spcBef>
              <a:buFontTx/>
              <a:buNone/>
            </a:pPr>
            <a:r>
              <a:rPr lang="en-US" altLang="en-US" sz="2800" dirty="0"/>
              <a:t>Why </a:t>
            </a:r>
            <a:r>
              <a:rPr lang="en-US" altLang="en-US" sz="2800" i="1" dirty="0"/>
              <a:t>more</a:t>
            </a:r>
            <a:r>
              <a:rPr lang="en-US" altLang="en-US" sz="2800" dirty="0"/>
              <a:t> volcanic activity </a:t>
            </a:r>
            <a:r>
              <a:rPr lang="en-US" altLang="en-US" sz="2800" dirty="0" smtClean="0"/>
              <a:t/>
            </a:r>
            <a:br>
              <a:rPr lang="en-US" altLang="en-US" sz="2800" dirty="0" smtClean="0"/>
            </a:br>
            <a:r>
              <a:rPr lang="en-US" altLang="en-US" sz="2800" dirty="0" smtClean="0"/>
              <a:t>at </a:t>
            </a:r>
            <a:r>
              <a:rPr lang="en-US" altLang="en-US" sz="2800" dirty="0"/>
              <a:t>spreading centers</a:t>
            </a:r>
            <a:r>
              <a:rPr lang="en-US" altLang="en-US" sz="2800" dirty="0" smtClean="0"/>
              <a:t>?</a:t>
            </a:r>
            <a:endParaRPr lang="en-US" altLang="en-US" sz="1800" dirty="0" smtClean="0"/>
          </a:p>
          <a:p>
            <a:pPr algn="ctr" eaLnBrk="1" hangingPunct="1">
              <a:spcBef>
                <a:spcPts val="600"/>
              </a:spcBef>
              <a:buFontTx/>
              <a:buNone/>
            </a:pPr>
            <a:endParaRPr lang="en-US" altLang="en-US" sz="1600" dirty="0"/>
          </a:p>
          <a:p>
            <a:pPr algn="ctr" eaLnBrk="1" hangingPunct="1">
              <a:spcBef>
                <a:spcPts val="600"/>
              </a:spcBef>
              <a:buFontTx/>
              <a:buNone/>
            </a:pPr>
            <a:r>
              <a:rPr lang="en-US" altLang="en-US" sz="1600" dirty="0" smtClean="0"/>
              <a:t> </a:t>
            </a:r>
            <a:r>
              <a:rPr lang="en-US" altLang="en-US" sz="2400" dirty="0" smtClean="0"/>
              <a:t>Low </a:t>
            </a:r>
            <a:r>
              <a:rPr lang="en-US" altLang="en-US" sz="2400" dirty="0"/>
              <a:t>SiO</a:t>
            </a:r>
            <a:r>
              <a:rPr lang="en-US" altLang="en-US" sz="2400" baseline="-25000" dirty="0"/>
              <a:t>2</a:t>
            </a:r>
            <a:r>
              <a:rPr lang="en-US" altLang="en-US" sz="2400" dirty="0"/>
              <a:t> content</a:t>
            </a:r>
          </a:p>
          <a:p>
            <a:pPr algn="ctr" eaLnBrk="1" hangingPunct="1">
              <a:spcBef>
                <a:spcPts val="600"/>
              </a:spcBef>
              <a:buFontTx/>
              <a:buNone/>
            </a:pPr>
            <a:r>
              <a:rPr lang="en-US" altLang="en-US" sz="2400" dirty="0"/>
              <a:t>High temperature</a:t>
            </a:r>
          </a:p>
          <a:p>
            <a:pPr algn="ctr" eaLnBrk="1" hangingPunct="1">
              <a:spcBef>
                <a:spcPts val="600"/>
              </a:spcBef>
              <a:buFontTx/>
              <a:buNone/>
            </a:pPr>
            <a:r>
              <a:rPr lang="en-US" altLang="en-US" sz="2400" dirty="0"/>
              <a:t>Low pressure as plates pull apart</a:t>
            </a:r>
          </a:p>
        </p:txBody>
      </p:sp>
      <p:sp>
        <p:nvSpPr>
          <p:cNvPr id="47108" name="Rectangle 4"/>
          <p:cNvSpPr>
            <a:spLocks noGrp="1" noChangeArrowheads="1"/>
          </p:cNvSpPr>
          <p:nvPr>
            <p:ph sz="half" idx="2"/>
          </p:nvPr>
        </p:nvSpPr>
        <p:spPr>
          <a:xfrm>
            <a:off x="6202892" y="1311543"/>
            <a:ext cx="5064665" cy="4058751"/>
          </a:xfrm>
        </p:spPr>
        <p:txBody>
          <a:bodyPr>
            <a:normAutofit/>
          </a:bodyPr>
          <a:lstStyle/>
          <a:p>
            <a:pPr marL="58738" indent="-20638" algn="ctr" eaLnBrk="1" hangingPunct="1">
              <a:spcBef>
                <a:spcPts val="600"/>
              </a:spcBef>
              <a:buFontTx/>
              <a:buNone/>
            </a:pPr>
            <a:r>
              <a:rPr lang="en-US" altLang="en-US" sz="2800" dirty="0"/>
              <a:t>Why </a:t>
            </a:r>
            <a:r>
              <a:rPr lang="en-US" altLang="en-US" sz="2800" i="1" dirty="0"/>
              <a:t>less</a:t>
            </a:r>
            <a:r>
              <a:rPr lang="en-US" altLang="en-US" sz="2800" dirty="0"/>
              <a:t> </a:t>
            </a:r>
            <a:r>
              <a:rPr lang="en-US" altLang="en-US" sz="2800" dirty="0" smtClean="0"/>
              <a:t>volcanic activity </a:t>
            </a:r>
            <a:br>
              <a:rPr lang="en-US" altLang="en-US" sz="2800" dirty="0" smtClean="0"/>
            </a:br>
            <a:r>
              <a:rPr lang="en-US" altLang="en-US" sz="2800" dirty="0" smtClean="0"/>
              <a:t>at </a:t>
            </a:r>
            <a:r>
              <a:rPr lang="en-US" altLang="en-US" sz="2800" dirty="0"/>
              <a:t>subduction zones</a:t>
            </a:r>
            <a:r>
              <a:rPr lang="en-US" altLang="en-US" sz="2800" dirty="0" smtClean="0"/>
              <a:t>?</a:t>
            </a:r>
            <a:endParaRPr lang="en-US" altLang="en-US" sz="1800" dirty="0" smtClean="0"/>
          </a:p>
          <a:p>
            <a:pPr marL="58738" indent="-20638" algn="ctr" eaLnBrk="1" hangingPunct="1">
              <a:spcBef>
                <a:spcPts val="600"/>
              </a:spcBef>
              <a:buFontTx/>
              <a:buNone/>
            </a:pPr>
            <a:endParaRPr lang="en-US" altLang="en-US" sz="1600" dirty="0"/>
          </a:p>
          <a:p>
            <a:pPr marL="58738" indent="-20638" algn="ctr" eaLnBrk="1" hangingPunct="1">
              <a:spcBef>
                <a:spcPts val="600"/>
              </a:spcBef>
              <a:buFontTx/>
              <a:buNone/>
            </a:pPr>
            <a:r>
              <a:rPr lang="en-US" altLang="en-US" sz="1600" dirty="0" smtClean="0"/>
              <a:t> </a:t>
            </a:r>
            <a:r>
              <a:rPr lang="en-US" altLang="en-US" sz="2400" dirty="0" smtClean="0"/>
              <a:t>High </a:t>
            </a:r>
            <a:r>
              <a:rPr lang="en-US" altLang="en-US" sz="2400" dirty="0"/>
              <a:t>SiO</a:t>
            </a:r>
            <a:r>
              <a:rPr lang="en-US" altLang="en-US" sz="2400" baseline="-25000" dirty="0"/>
              <a:t>2</a:t>
            </a:r>
            <a:r>
              <a:rPr lang="en-US" altLang="en-US" sz="2400" dirty="0"/>
              <a:t> content</a:t>
            </a:r>
          </a:p>
          <a:p>
            <a:pPr algn="ctr" eaLnBrk="1" hangingPunct="1">
              <a:spcBef>
                <a:spcPts val="600"/>
              </a:spcBef>
              <a:buFontTx/>
              <a:buNone/>
            </a:pPr>
            <a:r>
              <a:rPr lang="en-US" altLang="en-US" sz="2400" dirty="0"/>
              <a:t>Lower temperatures</a:t>
            </a:r>
          </a:p>
          <a:p>
            <a:pPr algn="ctr" eaLnBrk="1" hangingPunct="1">
              <a:spcBef>
                <a:spcPts val="600"/>
              </a:spcBef>
              <a:buFontTx/>
              <a:buNone/>
            </a:pPr>
            <a:r>
              <a:rPr lang="en-US" altLang="en-US" sz="2400" dirty="0"/>
              <a:t>Higher pressures</a:t>
            </a:r>
          </a:p>
        </p:txBody>
      </p:sp>
      <p:grpSp>
        <p:nvGrpSpPr>
          <p:cNvPr id="3" name="Group 2"/>
          <p:cNvGrpSpPr/>
          <p:nvPr/>
        </p:nvGrpSpPr>
        <p:grpSpPr>
          <a:xfrm>
            <a:off x="1501102" y="4336141"/>
            <a:ext cx="3873500" cy="2424113"/>
            <a:chOff x="1501102" y="4278085"/>
            <a:chExt cx="3873500" cy="2424113"/>
          </a:xfrm>
        </p:grpSpPr>
        <p:pic>
          <p:nvPicPr>
            <p:cNvPr id="471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102" y="4278085"/>
              <a:ext cx="387350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 Box 7"/>
            <p:cNvSpPr txBox="1">
              <a:spLocks noChangeArrowheads="1"/>
            </p:cNvSpPr>
            <p:nvPr/>
          </p:nvSpPr>
          <p:spPr bwMode="auto">
            <a:xfrm>
              <a:off x="2400711" y="4285343"/>
              <a:ext cx="29738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dirty="0">
                  <a:solidFill>
                    <a:schemeClr val="accent2"/>
                  </a:solidFill>
                  <a:latin typeface="Tahoma" panose="020B0604030504040204" pitchFamily="34" charset="0"/>
                </a:rPr>
                <a:t>Photo by C. </a:t>
              </a:r>
              <a:r>
                <a:rPr lang="en-US" altLang="en-US" sz="1000" dirty="0" err="1">
                  <a:solidFill>
                    <a:schemeClr val="accent2"/>
                  </a:solidFill>
                  <a:latin typeface="Tahoma" panose="020B0604030504040204" pitchFamily="34" charset="0"/>
                </a:rPr>
                <a:t>Heliker</a:t>
              </a:r>
              <a:r>
                <a:rPr lang="en-US" altLang="en-US" sz="1000" dirty="0">
                  <a:solidFill>
                    <a:schemeClr val="accent2"/>
                  </a:solidFill>
                  <a:latin typeface="Tahoma" panose="020B0604030504040204" pitchFamily="34" charset="0"/>
                </a:rPr>
                <a:t>, 12 September 2003 (</a:t>
              </a:r>
              <a:r>
                <a:rPr lang="en-US" altLang="en-US" sz="1000" dirty="0">
                  <a:solidFill>
                    <a:schemeClr val="accent2"/>
                  </a:solidFill>
                  <a:latin typeface="Tahoma" panose="020B0604030504040204" pitchFamily="34" charset="0"/>
                  <a:hlinkClick r:id="rId4"/>
                </a:rPr>
                <a:t>source</a:t>
              </a:r>
              <a:r>
                <a:rPr lang="en-US" altLang="en-US" sz="1000" dirty="0">
                  <a:solidFill>
                    <a:schemeClr val="accent2"/>
                  </a:solidFill>
                  <a:latin typeface="Tahoma" panose="020B0604030504040204" pitchFamily="34" charset="0"/>
                </a:rPr>
                <a:t>)</a:t>
              </a:r>
            </a:p>
          </p:txBody>
        </p:sp>
      </p:grpSp>
      <p:grpSp>
        <p:nvGrpSpPr>
          <p:cNvPr id="2" name="Group 1"/>
          <p:cNvGrpSpPr/>
          <p:nvPr/>
        </p:nvGrpSpPr>
        <p:grpSpPr>
          <a:xfrm>
            <a:off x="6825348" y="4321854"/>
            <a:ext cx="3867150" cy="2420937"/>
            <a:chOff x="6477000" y="4176714"/>
            <a:chExt cx="3867150" cy="2420937"/>
          </a:xfrm>
        </p:grpSpPr>
        <p:pic>
          <p:nvPicPr>
            <p:cNvPr id="471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176714"/>
              <a:ext cx="386715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 Box 8"/>
            <p:cNvSpPr txBox="1">
              <a:spLocks noChangeArrowheads="1"/>
            </p:cNvSpPr>
            <p:nvPr/>
          </p:nvSpPr>
          <p:spPr bwMode="auto">
            <a:xfrm>
              <a:off x="6561599" y="4489415"/>
              <a:ext cx="6556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dirty="0">
                  <a:solidFill>
                    <a:schemeClr val="bg1"/>
                  </a:solidFill>
                  <a:latin typeface="Arial Black" panose="020B0A04020102020204" pitchFamily="34" charset="0"/>
                  <a:hlinkClick r:id="rId4"/>
                </a:rPr>
                <a:t>source</a:t>
              </a:r>
              <a:endParaRPr lang="en-US" altLang="en-US" sz="1000" dirty="0">
                <a:solidFill>
                  <a:schemeClr val="bg1"/>
                </a:solidFill>
                <a:latin typeface="Arial Black" panose="020B0A04020102020204" pitchFamily="34" charset="0"/>
              </a:endParaRPr>
            </a:p>
          </p:txBody>
        </p:sp>
      </p:grpSp>
      <p:sp>
        <p:nvSpPr>
          <p:cNvPr id="4" name="Slide Number Placeholder 3"/>
          <p:cNvSpPr>
            <a:spLocks noGrp="1"/>
          </p:cNvSpPr>
          <p:nvPr>
            <p:ph type="sldNum" sz="quarter" idx="12"/>
          </p:nvPr>
        </p:nvSpPr>
        <p:spPr>
          <a:xfrm>
            <a:off x="11338560" y="6400800"/>
            <a:ext cx="753545" cy="365125"/>
          </a:xfrm>
        </p:spPr>
        <p:txBody>
          <a:bodyPr/>
          <a:lstStyle/>
          <a:p>
            <a:fld id="{48418634-35E1-4B71-A941-2BD7AE42CC64}" type="slidenum">
              <a:rPr lang="en-US" smtClean="0"/>
              <a:t>13</a:t>
            </a:fld>
            <a:endParaRPr lang="en-US"/>
          </a:p>
        </p:txBody>
      </p:sp>
    </p:spTree>
    <p:extLst>
      <p:ext uri="{BB962C8B-B14F-4D97-AF65-F5344CB8AC3E}">
        <p14:creationId xmlns:p14="http://schemas.microsoft.com/office/powerpoint/2010/main" val="136295692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881" y="0"/>
            <a:ext cx="1089111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3" name="Text Box 5"/>
          <p:cNvSpPr txBox="1">
            <a:spLocks noChangeArrowheads="1"/>
          </p:cNvSpPr>
          <p:nvPr/>
        </p:nvSpPr>
        <p:spPr bwMode="auto">
          <a:xfrm>
            <a:off x="5678489" y="6357938"/>
            <a:ext cx="8162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hlinkClick r:id="rId4"/>
              </a:rPr>
              <a:t>source</a:t>
            </a:r>
            <a:endParaRPr lang="en-US" altLang="en-US"/>
          </a:p>
        </p:txBody>
      </p:sp>
      <p:sp>
        <p:nvSpPr>
          <p:cNvPr id="130054" name="Rectangle 6"/>
          <p:cNvSpPr>
            <a:spLocks noGrp="1" noChangeArrowheads="1"/>
          </p:cNvSpPr>
          <p:nvPr>
            <p:ph type="title" idx="4294967295"/>
          </p:nvPr>
        </p:nvSpPr>
        <p:spPr>
          <a:xfrm>
            <a:off x="0" y="0"/>
            <a:ext cx="1300881" cy="6857999"/>
          </a:xfrm>
        </p:spPr>
        <p:txBody>
          <a:bodyPr vert="vert270">
            <a:normAutofit fontScale="90000"/>
          </a:bodyPr>
          <a:lstStyle/>
          <a:p>
            <a:r>
              <a:rPr lang="en-US" altLang="en-US" dirty="0"/>
              <a:t>3D image of Yellowstone NP</a:t>
            </a:r>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130</a:t>
            </a:fld>
            <a:endParaRPr lang="en-US"/>
          </a:p>
        </p:txBody>
      </p:sp>
    </p:spTree>
    <p:extLst>
      <p:ext uri="{BB962C8B-B14F-4D97-AF65-F5344CB8AC3E}">
        <p14:creationId xmlns:p14="http://schemas.microsoft.com/office/powerpoint/2010/main" val="1824707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5" name="Text Box 5"/>
          <p:cNvSpPr txBox="1">
            <a:spLocks noChangeArrowheads="1"/>
          </p:cNvSpPr>
          <p:nvPr/>
        </p:nvSpPr>
        <p:spPr bwMode="auto">
          <a:xfrm>
            <a:off x="5699125" y="6521450"/>
            <a:ext cx="793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latin typeface="Tahoma" panose="020B0604030504040204" pitchFamily="34" charset="0"/>
                <a:hlinkClick r:id="rId3"/>
              </a:rPr>
              <a:t>Source</a:t>
            </a:r>
            <a:endParaRPr lang="en-US" altLang="en-US" sz="1600" dirty="0">
              <a:latin typeface="Tahoma" panose="020B0604030504040204" pitchFamily="34" charset="0"/>
            </a:endParaRPr>
          </a:p>
        </p:txBody>
      </p:sp>
      <p:pic>
        <p:nvPicPr>
          <p:cNvPr id="14338" name="Picture 2" descr="Yellowstone subsurface cross-section schematic oriented SW-NE, depicts rise of magma beneath mantle plus heating and movement of mantle and crustal material. Credit Univ Utah. Click to enlarge.&#10; (Click image to view full 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2827" y="0"/>
            <a:ext cx="8860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9882" y="246888"/>
            <a:ext cx="3132945" cy="6274562"/>
          </a:xfrm>
        </p:spPr>
        <p:txBody>
          <a:bodyPr>
            <a:noAutofit/>
          </a:bodyPr>
          <a:lstStyle/>
          <a:p>
            <a:r>
              <a:rPr lang="en-US" sz="2800" dirty="0" smtClean="0">
                <a:effectLst/>
              </a:rPr>
              <a:t>Yellowstone </a:t>
            </a:r>
            <a:r>
              <a:rPr lang="en-US" sz="2800" dirty="0">
                <a:effectLst/>
              </a:rPr>
              <a:t>subsurface cross-section schematic oriented SW-NE, depicts rise of magma beneath mantle plus heating and movement of mantle and crustal material. Credit </a:t>
            </a:r>
            <a:r>
              <a:rPr lang="en-US" sz="2800" dirty="0" err="1">
                <a:effectLst/>
              </a:rPr>
              <a:t>Univ</a:t>
            </a:r>
            <a:r>
              <a:rPr lang="en-US" sz="2800" dirty="0">
                <a:effectLst/>
              </a:rPr>
              <a:t> Utah. </a:t>
            </a:r>
            <a:r>
              <a:rPr lang="en-US" sz="2800" dirty="0" smtClean="0">
                <a:effectLst/>
              </a:rPr>
              <a:t/>
            </a:r>
            <a:br>
              <a:rPr lang="en-US" sz="2800" dirty="0" smtClean="0">
                <a:effectLst/>
              </a:rPr>
            </a:br>
            <a:r>
              <a:rPr lang="en-US" sz="2800" dirty="0">
                <a:effectLst/>
              </a:rPr>
              <a:t/>
            </a:r>
            <a:br>
              <a:rPr lang="en-US" sz="2800" dirty="0">
                <a:effectLst/>
              </a:rPr>
            </a:br>
            <a:r>
              <a:rPr lang="en-US" sz="1400" dirty="0">
                <a:effectLst/>
                <a:hlinkClick r:id="rId5"/>
              </a:rPr>
              <a:t>http://volcanoes.usgs.gov/volcanoes/yellowstone/monitoring_tomography.html</a:t>
            </a:r>
            <a:endParaRPr lang="en-US" sz="2800" dirty="0">
              <a:effectLst/>
            </a:endParaRPr>
          </a:p>
        </p:txBody>
      </p:sp>
      <p:sp>
        <p:nvSpPr>
          <p:cNvPr id="3" name="Slide Number Placeholder 2"/>
          <p:cNvSpPr>
            <a:spLocks noGrp="1"/>
          </p:cNvSpPr>
          <p:nvPr>
            <p:ph type="sldNum" sz="quarter" idx="12"/>
          </p:nvPr>
        </p:nvSpPr>
        <p:spPr>
          <a:xfrm>
            <a:off x="11338560" y="6400800"/>
            <a:ext cx="753545" cy="365125"/>
          </a:xfrm>
        </p:spPr>
        <p:txBody>
          <a:bodyPr/>
          <a:lstStyle/>
          <a:p>
            <a:fld id="{48418634-35E1-4B71-A941-2BD7AE42CC64}" type="slidenum">
              <a:rPr lang="en-US" smtClean="0"/>
              <a:t>131</a:t>
            </a:fld>
            <a:endParaRPr lang="en-US"/>
          </a:p>
        </p:txBody>
      </p:sp>
    </p:spTree>
    <p:extLst>
      <p:ext uri="{BB962C8B-B14F-4D97-AF65-F5344CB8AC3E}">
        <p14:creationId xmlns:p14="http://schemas.microsoft.com/office/powerpoint/2010/main" val="39726915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75" y="-9525"/>
            <a:ext cx="8705850"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4435" name="Text Box 3"/>
          <p:cNvSpPr txBox="1">
            <a:spLocks noChangeArrowheads="1"/>
          </p:cNvSpPr>
          <p:nvPr/>
        </p:nvSpPr>
        <p:spPr bwMode="auto">
          <a:xfrm>
            <a:off x="9896476" y="6521450"/>
            <a:ext cx="771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latin typeface="Tahoma" panose="020B0604030504040204" pitchFamily="34" charset="0"/>
                <a:hlinkClick r:id="rId4"/>
              </a:rPr>
              <a:t>source</a:t>
            </a:r>
            <a:endParaRPr lang="en-US" altLang="en-US" sz="1600">
              <a:latin typeface="Tahoma" panose="020B0604030504040204" pitchFamily="34" charset="0"/>
            </a:endParaRPr>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132</a:t>
            </a:fld>
            <a:endParaRPr lang="en-US"/>
          </a:p>
        </p:txBody>
      </p:sp>
    </p:spTree>
    <p:extLst>
      <p:ext uri="{BB962C8B-B14F-4D97-AF65-F5344CB8AC3E}">
        <p14:creationId xmlns:p14="http://schemas.microsoft.com/office/powerpoint/2010/main" val="3181806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5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980" y="0"/>
            <a:ext cx="1071502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5875" name="Rectangle 3"/>
          <p:cNvSpPr>
            <a:spLocks noGrp="1" noChangeArrowheads="1"/>
          </p:cNvSpPr>
          <p:nvPr>
            <p:ph type="title" idx="4294967295"/>
          </p:nvPr>
        </p:nvSpPr>
        <p:spPr>
          <a:xfrm>
            <a:off x="0" y="0"/>
            <a:ext cx="4302177" cy="2263516"/>
          </a:xfrm>
        </p:spPr>
        <p:txBody>
          <a:bodyPr>
            <a:normAutofit/>
          </a:bodyPr>
          <a:lstStyle/>
          <a:p>
            <a:r>
              <a:rPr lang="en-US" altLang="en-US" sz="2800" dirty="0">
                <a:solidFill>
                  <a:schemeClr val="bg1"/>
                </a:solidFill>
                <a:effectLst/>
              </a:rPr>
              <a:t>Volumes of Yellowstone's giant volcanic eruptions compared with volumes of other major eruptions</a:t>
            </a:r>
          </a:p>
        </p:txBody>
      </p:sp>
      <p:sp>
        <p:nvSpPr>
          <p:cNvPr id="335876" name="Text Box 4"/>
          <p:cNvSpPr txBox="1">
            <a:spLocks noChangeArrowheads="1"/>
          </p:cNvSpPr>
          <p:nvPr/>
        </p:nvSpPr>
        <p:spPr bwMode="auto">
          <a:xfrm>
            <a:off x="7391400" y="6491288"/>
            <a:ext cx="1409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r>
              <a:rPr lang="en-US" altLang="en-US">
                <a:solidFill>
                  <a:schemeClr val="hlink"/>
                </a:solidFill>
                <a:latin typeface="Times New Roman" panose="02020603050405020304" pitchFamily="18" charset="0"/>
              </a:rPr>
              <a:t>Image </a:t>
            </a:r>
            <a:r>
              <a:rPr lang="en-US" altLang="en-US">
                <a:solidFill>
                  <a:schemeClr val="hlink"/>
                </a:solidFill>
                <a:latin typeface="Times New Roman" panose="02020603050405020304" pitchFamily="18" charset="0"/>
                <a:hlinkClick r:id="rId4"/>
              </a:rPr>
              <a:t>source</a:t>
            </a:r>
            <a:endParaRPr lang="en-US" altLang="en-US">
              <a:solidFill>
                <a:schemeClr val="hlink"/>
              </a:solidFill>
              <a:latin typeface="Times New Roman" panose="02020603050405020304" pitchFamily="18" charset="0"/>
            </a:endParaRPr>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133</a:t>
            </a:fld>
            <a:endParaRPr lang="en-US"/>
          </a:p>
        </p:txBody>
      </p:sp>
    </p:spTree>
    <p:extLst>
      <p:ext uri="{BB962C8B-B14F-4D97-AF65-F5344CB8AC3E}">
        <p14:creationId xmlns:p14="http://schemas.microsoft.com/office/powerpoint/2010/main" val="35478541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9CD1D8"/>
        </a:solidFill>
        <a:effectLst/>
      </p:bgPr>
    </p:bg>
    <p:spTree>
      <p:nvGrpSpPr>
        <p:cNvPr id="1" name=""/>
        <p:cNvGrpSpPr/>
        <p:nvPr/>
      </p:nvGrpSpPr>
      <p:grpSpPr>
        <a:xfrm>
          <a:off x="0" y="0"/>
          <a:ext cx="0" cy="0"/>
          <a:chOff x="0" y="0"/>
          <a:chExt cx="0" cy="0"/>
        </a:xfrm>
      </p:grpSpPr>
      <p:pic>
        <p:nvPicPr>
          <p:cNvPr id="276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240" y="-1"/>
            <a:ext cx="113970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134</a:t>
            </a:fld>
            <a:endParaRPr lang="en-US"/>
          </a:p>
        </p:txBody>
      </p:sp>
    </p:spTree>
    <p:extLst>
      <p:ext uri="{BB962C8B-B14F-4D97-AF65-F5344CB8AC3E}">
        <p14:creationId xmlns:p14="http://schemas.microsoft.com/office/powerpoint/2010/main" val="253122817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 y="246888"/>
            <a:ext cx="4324105" cy="970450"/>
          </a:xfrm>
        </p:spPr>
        <p:txBody>
          <a:bodyPr>
            <a:noAutofit/>
          </a:bodyPr>
          <a:lstStyle/>
          <a:p>
            <a:pPr algn="ctr"/>
            <a:r>
              <a:rPr lang="en-US" altLang="en-US" dirty="0">
                <a:solidFill>
                  <a:schemeClr val="bg1"/>
                </a:solidFill>
              </a:rPr>
              <a:t>Approximate fallout area</a:t>
            </a:r>
          </a:p>
        </p:txBody>
      </p:sp>
      <p:pic>
        <p:nvPicPr>
          <p:cNvPr id="277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104" y="0"/>
            <a:ext cx="78678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135</a:t>
            </a:fld>
            <a:endParaRPr lang="en-US"/>
          </a:p>
        </p:txBody>
      </p:sp>
    </p:spTree>
    <p:extLst>
      <p:ext uri="{BB962C8B-B14F-4D97-AF65-F5344CB8AC3E}">
        <p14:creationId xmlns:p14="http://schemas.microsoft.com/office/powerpoint/2010/main" val="275997999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6C87F6-986D-49E6-AF40-1B3A1EE8064D}" type="slidenum">
              <a:rPr lang="en-US" smtClean="0"/>
              <a:t>136</a:t>
            </a:fld>
            <a:endParaRPr lang="en-US"/>
          </a:p>
        </p:txBody>
      </p:sp>
      <p:pic>
        <p:nvPicPr>
          <p:cNvPr id="21506" name="Picture 2" descr="http://40.media.tumblr.com/523e63c08675e87127fbec34e674658d/tumblr_nqv93pKojt1qh9122o1_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387926" cy="68542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5387926" y="818049"/>
            <a:ext cx="6804073" cy="4114800"/>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l"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l"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l"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l"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l"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l"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l"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l"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r>
              <a:rPr lang="en-US" altLang="en-US" sz="4800" dirty="0" smtClean="0"/>
              <a:t>Volcanoes offer many benefits . . .</a:t>
            </a:r>
          </a:p>
          <a:p>
            <a:endParaRPr lang="en-US" altLang="en-US" sz="4400" dirty="0" smtClean="0"/>
          </a:p>
          <a:p>
            <a:pPr marL="914400" lvl="1" indent="-457200">
              <a:buFont typeface="Arial" panose="020B0604020202020204" pitchFamily="34" charset="0"/>
              <a:buChar char="•"/>
            </a:pPr>
            <a:r>
              <a:rPr lang="en-US" altLang="en-US" sz="3200" dirty="0" smtClean="0"/>
              <a:t>Agriculture</a:t>
            </a:r>
          </a:p>
          <a:p>
            <a:pPr marL="914400" lvl="1" indent="-457200">
              <a:buFont typeface="Arial" panose="020B0604020202020204" pitchFamily="34" charset="0"/>
              <a:buChar char="•"/>
            </a:pPr>
            <a:r>
              <a:rPr lang="en-US" altLang="en-US" sz="3200" dirty="0" smtClean="0"/>
              <a:t>Tourism</a:t>
            </a:r>
          </a:p>
          <a:p>
            <a:pPr marL="914400" lvl="1" indent="-457200">
              <a:buFont typeface="Arial" panose="020B0604020202020204" pitchFamily="34" charset="0"/>
              <a:buChar char="•"/>
            </a:pPr>
            <a:r>
              <a:rPr lang="en-US" altLang="en-US" sz="3200" dirty="0" smtClean="0"/>
              <a:t>Recreation</a:t>
            </a:r>
          </a:p>
          <a:p>
            <a:pPr marL="914400" lvl="1" indent="-457200">
              <a:buFont typeface="Arial" panose="020B0604020202020204" pitchFamily="34" charset="0"/>
              <a:buChar char="•"/>
            </a:pPr>
            <a:r>
              <a:rPr lang="en-US" altLang="en-US" sz="3200" dirty="0" smtClean="0"/>
              <a:t>Geothermal</a:t>
            </a:r>
            <a:endParaRPr lang="en-US" altLang="en-US" sz="3200" dirty="0"/>
          </a:p>
        </p:txBody>
      </p:sp>
    </p:spTree>
    <p:extLst>
      <p:ext uri="{BB962C8B-B14F-4D97-AF65-F5344CB8AC3E}">
        <p14:creationId xmlns:p14="http://schemas.microsoft.com/office/powerpoint/2010/main" val="4048990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disneygals.com/wp-content/uploads/2015/06/InsideOut-Joy-Sadness-Explor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10"/>
          <a:stretch/>
        </p:blipFill>
        <p:spPr bwMode="auto">
          <a:xfrm>
            <a:off x="3048" y="-1"/>
            <a:ext cx="12188952"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048" y="5865815"/>
            <a:ext cx="12188952" cy="970450"/>
          </a:xfrm>
          <a:solidFill>
            <a:srgbClr val="F2360A">
              <a:alpha val="50000"/>
            </a:srgbClr>
          </a:solidFill>
        </p:spPr>
        <p:txBody>
          <a:bodyPr/>
          <a:lstStyle/>
          <a:p>
            <a:pPr algn="ctr"/>
            <a:r>
              <a:rPr lang="en-US" dirty="0" smtClean="0">
                <a:solidFill>
                  <a:schemeClr val="tx1"/>
                </a:solidFill>
              </a:rPr>
              <a:t>. . . but also many hazards</a:t>
            </a:r>
            <a:endParaRPr lang="en-US" dirty="0">
              <a:solidFill>
                <a:schemeClr val="tx1"/>
              </a:solidFill>
            </a:endParaRPr>
          </a:p>
        </p:txBody>
      </p:sp>
    </p:spTree>
    <p:extLst>
      <p:ext uri="{BB962C8B-B14F-4D97-AF65-F5344CB8AC3E}">
        <p14:creationId xmlns:p14="http://schemas.microsoft.com/office/powerpoint/2010/main" val="174295691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95437" y="1761067"/>
            <a:ext cx="7585914" cy="1828813"/>
          </a:xfrm>
        </p:spPr>
        <p:txBody>
          <a:bodyPr>
            <a:normAutofit/>
          </a:bodyPr>
          <a:lstStyle/>
          <a:p>
            <a:r>
              <a:rPr lang="en-US" sz="4400" dirty="0" smtClean="0"/>
              <a:t>So it’s best to be prepared!</a:t>
            </a:r>
            <a:endParaRPr lang="en-US" sz="4400"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a:xfrm>
            <a:off x="10885952" y="6400800"/>
            <a:ext cx="1206154" cy="365125"/>
          </a:xfrm>
        </p:spPr>
        <p:txBody>
          <a:bodyPr/>
          <a:lstStyle/>
          <a:p>
            <a:fld id="{48418634-35E1-4B71-A941-2BD7AE42CC64}" type="slidenum">
              <a:rPr lang="en-US" smtClean="0"/>
              <a:pPr/>
              <a:t>138</a:t>
            </a:fld>
            <a:r>
              <a:rPr lang="en-US" dirty="0" smtClean="0"/>
              <a:t> / 137</a:t>
            </a:r>
            <a:endParaRPr lang="en-US" dirty="0"/>
          </a:p>
        </p:txBody>
      </p:sp>
      <p:pic>
        <p:nvPicPr>
          <p:cNvPr id="31746" name="Picture 2" descr="http://2.bp.blogspot.com/-XAr74UHcHLs/T2KuH4JyDJI/AAAAAAAAAxc/4t5C9fZDw3E/s1600/NoShow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95437" cy="6927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821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13954" y="246749"/>
            <a:ext cx="10972800" cy="969264"/>
          </a:xfrm>
        </p:spPr>
        <p:txBody>
          <a:bodyPr/>
          <a:lstStyle/>
          <a:p>
            <a:pPr eaLnBrk="1" hangingPunct="1"/>
            <a:r>
              <a:rPr lang="en-US" altLang="en-US" dirty="0" smtClean="0"/>
              <a:t>Types of Volcanoes</a:t>
            </a:r>
          </a:p>
        </p:txBody>
      </p:sp>
      <p:sp>
        <p:nvSpPr>
          <p:cNvPr id="61443" name="Rectangle 3"/>
          <p:cNvSpPr>
            <a:spLocks noGrp="1" noChangeArrowheads="1"/>
          </p:cNvSpPr>
          <p:nvPr>
            <p:ph type="body" idx="1"/>
          </p:nvPr>
        </p:nvSpPr>
        <p:spPr/>
        <p:txBody>
          <a:bodyPr>
            <a:normAutofit fontScale="92500" lnSpcReduction="10000"/>
          </a:bodyPr>
          <a:lstStyle/>
          <a:p>
            <a:pPr algn="ctr" eaLnBrk="1" hangingPunct="1">
              <a:buFontTx/>
              <a:buNone/>
            </a:pPr>
            <a:endParaRPr lang="en-US" altLang="en-US" dirty="0" smtClean="0"/>
          </a:p>
          <a:p>
            <a:pPr algn="ctr" eaLnBrk="1" hangingPunct="1">
              <a:buFontTx/>
              <a:buNone/>
            </a:pPr>
            <a:r>
              <a:rPr lang="en-US" altLang="en-US" dirty="0" smtClean="0"/>
              <a:t>Shield</a:t>
            </a:r>
          </a:p>
          <a:p>
            <a:pPr algn="ctr" eaLnBrk="1" hangingPunct="1">
              <a:buFontTx/>
              <a:buNone/>
            </a:pPr>
            <a:r>
              <a:rPr lang="en-US" altLang="en-US" dirty="0" smtClean="0"/>
              <a:t>Composite/</a:t>
            </a:r>
            <a:r>
              <a:rPr lang="en-US" altLang="en-US" dirty="0" err="1" smtClean="0"/>
              <a:t>Stratocone</a:t>
            </a:r>
            <a:endParaRPr lang="en-US" altLang="en-US" dirty="0" smtClean="0"/>
          </a:p>
          <a:p>
            <a:pPr algn="ctr" eaLnBrk="1" hangingPunct="1">
              <a:buFontTx/>
              <a:buNone/>
            </a:pPr>
            <a:r>
              <a:rPr lang="en-US" altLang="en-US" dirty="0" smtClean="0"/>
              <a:t>Cinder cone</a:t>
            </a:r>
          </a:p>
          <a:p>
            <a:pPr algn="ctr" eaLnBrk="1" hangingPunct="1">
              <a:buFontTx/>
              <a:buNone/>
            </a:pPr>
            <a:r>
              <a:rPr lang="en-US" altLang="en-US" dirty="0" smtClean="0"/>
              <a:t>Lava dome</a:t>
            </a:r>
          </a:p>
          <a:p>
            <a:pPr algn="ctr" eaLnBrk="1" hangingPunct="1">
              <a:buFontTx/>
              <a:buNone/>
            </a:pPr>
            <a:r>
              <a:rPr lang="en-US" altLang="en-US" dirty="0" smtClean="0"/>
              <a:t>Caldera</a:t>
            </a:r>
          </a:p>
          <a:p>
            <a:pPr algn="ctr" eaLnBrk="1" hangingPunct="1">
              <a:buFontTx/>
              <a:buNone/>
            </a:pPr>
            <a:r>
              <a:rPr lang="en-US" altLang="en-US" dirty="0" smtClean="0"/>
              <a:t>Fissure Eruptions and Lava Plateaus</a:t>
            </a:r>
          </a:p>
        </p:txBody>
      </p:sp>
      <p:sp>
        <p:nvSpPr>
          <p:cNvPr id="2" name="Slide Number Placeholder 1"/>
          <p:cNvSpPr>
            <a:spLocks noGrp="1"/>
          </p:cNvSpPr>
          <p:nvPr>
            <p:ph type="sldNum" sz="quarter" idx="12"/>
          </p:nvPr>
        </p:nvSpPr>
        <p:spPr/>
        <p:txBody>
          <a:bodyPr/>
          <a:lstStyle/>
          <a:p>
            <a:fld id="{48418634-35E1-4B71-A941-2BD7AE42CC64}" type="slidenum">
              <a:rPr lang="en-US" smtClean="0"/>
              <a:t>14</a:t>
            </a:fld>
            <a:endParaRPr lang="en-US"/>
          </a:p>
        </p:txBody>
      </p:sp>
    </p:spTree>
    <p:extLst>
      <p:ext uri="{BB962C8B-B14F-4D97-AF65-F5344CB8AC3E}">
        <p14:creationId xmlns:p14="http://schemas.microsoft.com/office/powerpoint/2010/main" val="8095903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8" descr="File:Mauna Kea from Mauna Loa Observatory, Hawaii - 20100913.jpg"/>
          <p:cNvPicPr>
            <a:picLocks noChangeAspect="1" noChangeArrowheads="1"/>
          </p:cNvPicPr>
          <p:nvPr/>
        </p:nvPicPr>
        <p:blipFill>
          <a:blip r:embed="rId3">
            <a:extLst>
              <a:ext uri="{28A0092B-C50C-407E-A947-70E740481C1C}">
                <a14:useLocalDpi xmlns:a14="http://schemas.microsoft.com/office/drawing/2010/main" val="0"/>
              </a:ext>
            </a:extLst>
          </a:blip>
          <a:srcRect l="5595" r="5605"/>
          <a:stretch>
            <a:fillRect/>
          </a:stretch>
        </p:blipFill>
        <p:spPr bwMode="auto">
          <a:xfrm>
            <a:off x="3051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2"/>
          <p:cNvSpPr>
            <a:spLocks noGrp="1" noChangeArrowheads="1"/>
          </p:cNvSpPr>
          <p:nvPr>
            <p:ph type="title"/>
          </p:nvPr>
        </p:nvSpPr>
        <p:spPr>
          <a:xfrm>
            <a:off x="0" y="0"/>
            <a:ext cx="3051175" cy="1143000"/>
          </a:xfrm>
          <a:noFill/>
        </p:spPr>
        <p:txBody>
          <a:bodyPr anchor="ctr" anchorCtr="0"/>
          <a:lstStyle/>
          <a:p>
            <a:pPr algn="ctr" eaLnBrk="1" hangingPunct="1"/>
            <a:r>
              <a:rPr lang="en-US" altLang="en-US" dirty="0" smtClean="0"/>
              <a:t>Shield</a:t>
            </a:r>
          </a:p>
        </p:txBody>
      </p:sp>
      <p:sp>
        <p:nvSpPr>
          <p:cNvPr id="63492" name="Rectangle 3"/>
          <p:cNvSpPr>
            <a:spLocks noGrp="1" noChangeArrowheads="1"/>
          </p:cNvSpPr>
          <p:nvPr>
            <p:ph type="body" idx="1"/>
          </p:nvPr>
        </p:nvSpPr>
        <p:spPr>
          <a:xfrm>
            <a:off x="0" y="1143000"/>
            <a:ext cx="3051175" cy="5715000"/>
          </a:xfrm>
          <a:noFill/>
        </p:spPr>
        <p:txBody>
          <a:bodyPr/>
          <a:lstStyle/>
          <a:p>
            <a:pPr eaLnBrk="1" hangingPunct="1"/>
            <a:r>
              <a:rPr lang="en-US" altLang="en-US" sz="2400" dirty="0"/>
              <a:t>Broad, slightly domed, very large</a:t>
            </a:r>
          </a:p>
          <a:p>
            <a:pPr eaLnBrk="1" hangingPunct="1"/>
            <a:r>
              <a:rPr lang="en-US" altLang="en-US" sz="2400" dirty="0"/>
              <a:t>Primarily made of basaltic (fluid) lava </a:t>
            </a:r>
          </a:p>
          <a:p>
            <a:pPr eaLnBrk="1" hangingPunct="1"/>
            <a:r>
              <a:rPr lang="en-US" altLang="en-US" sz="2400" dirty="0"/>
              <a:t>Erupts peacefully</a:t>
            </a:r>
          </a:p>
          <a:p>
            <a:pPr eaLnBrk="1" hangingPunct="1"/>
            <a:r>
              <a:rPr lang="en-US" altLang="en-US" sz="2400" dirty="0"/>
              <a:t>Hawaiian Islands (Mauna Kea, pictured)</a:t>
            </a:r>
          </a:p>
        </p:txBody>
      </p:sp>
      <p:sp>
        <p:nvSpPr>
          <p:cNvPr id="63493" name="TextBox 1"/>
          <p:cNvSpPr txBox="1">
            <a:spLocks noChangeArrowheads="1"/>
          </p:cNvSpPr>
          <p:nvPr/>
        </p:nvSpPr>
        <p:spPr bwMode="auto">
          <a:xfrm>
            <a:off x="3051175" y="6488668"/>
            <a:ext cx="915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hlinkClick r:id="rId4"/>
              </a:rPr>
              <a:t>Source</a:t>
            </a:r>
            <a:endParaRPr lang="en-US" altLang="en-US" sz="1800" dirty="0"/>
          </a:p>
        </p:txBody>
      </p:sp>
      <p:sp>
        <p:nvSpPr>
          <p:cNvPr id="6349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D41CF8-E7BD-4F88-B2E4-544267AE3AEF}" type="slidenum">
              <a:rPr lang="en-US" altLang="en-US" sz="1200">
                <a:solidFill>
                  <a:schemeClr val="accent1"/>
                </a:solidFill>
              </a:rPr>
              <a:pPr>
                <a:spcBef>
                  <a:spcPct val="0"/>
                </a:spcBef>
                <a:buFontTx/>
                <a:buNone/>
              </a:pPr>
              <a:t>15</a:t>
            </a:fld>
            <a:r>
              <a:rPr lang="en-US" altLang="en-US" sz="1200">
                <a:solidFill>
                  <a:schemeClr val="accent1"/>
                </a:solidFill>
              </a:rPr>
              <a:t> / 139 </a:t>
            </a:r>
          </a:p>
        </p:txBody>
      </p:sp>
    </p:spTree>
    <p:extLst>
      <p:ext uri="{BB962C8B-B14F-4D97-AF65-F5344CB8AC3E}">
        <p14:creationId xmlns:p14="http://schemas.microsoft.com/office/powerpoint/2010/main" val="5354976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2" descr="http://www.decadevolcano.net/photos/europe/vesuvius/vesuvius_24417_79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0769600" cy="685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2"/>
          <p:cNvSpPr>
            <a:spLocks noGrp="1" noChangeArrowheads="1"/>
          </p:cNvSpPr>
          <p:nvPr>
            <p:ph type="title"/>
          </p:nvPr>
        </p:nvSpPr>
        <p:spPr>
          <a:xfrm>
            <a:off x="9501188" y="0"/>
            <a:ext cx="2690812" cy="1143000"/>
          </a:xfrm>
          <a:solidFill>
            <a:srgbClr val="393939"/>
          </a:solidFill>
          <a:ln>
            <a:noFill/>
          </a:ln>
        </p:spPr>
        <p:txBody>
          <a:bodyPr anchor="ctr"/>
          <a:lstStyle/>
          <a:p>
            <a:pPr eaLnBrk="1" hangingPunct="1"/>
            <a:r>
              <a:rPr lang="en-US" altLang="en-US" sz="3200" dirty="0"/>
              <a:t>Stratovolcano</a:t>
            </a:r>
          </a:p>
        </p:txBody>
      </p:sp>
      <p:sp>
        <p:nvSpPr>
          <p:cNvPr id="65540" name="Rectangle 3"/>
          <p:cNvSpPr>
            <a:spLocks noGrp="1" noChangeArrowheads="1"/>
          </p:cNvSpPr>
          <p:nvPr>
            <p:ph type="body" idx="1"/>
          </p:nvPr>
        </p:nvSpPr>
        <p:spPr>
          <a:xfrm>
            <a:off x="9501188" y="1143000"/>
            <a:ext cx="2681287" cy="5707318"/>
          </a:xfrm>
          <a:solidFill>
            <a:srgbClr val="393939"/>
          </a:solidFill>
          <a:ln>
            <a:noFill/>
          </a:ln>
        </p:spPr>
        <p:txBody>
          <a:bodyPr/>
          <a:lstStyle/>
          <a:p>
            <a:pPr eaLnBrk="1" hangingPunct="1"/>
            <a:r>
              <a:rPr lang="en-US" altLang="en-US" sz="2400" dirty="0"/>
              <a:t>Most are adjacent to the Pacific Ocean</a:t>
            </a:r>
          </a:p>
          <a:p>
            <a:pPr eaLnBrk="1" hangingPunct="1"/>
            <a:r>
              <a:rPr lang="en-US" altLang="en-US" sz="2400" dirty="0"/>
              <a:t>Layers of andesitic / rhyolitic lavas &amp; pyroclastics</a:t>
            </a:r>
          </a:p>
          <a:p>
            <a:pPr eaLnBrk="1" hangingPunct="1"/>
            <a:r>
              <a:rPr lang="en-US" altLang="en-US" sz="2400" dirty="0"/>
              <a:t>Erupts explosively</a:t>
            </a:r>
          </a:p>
          <a:p>
            <a:pPr eaLnBrk="1" hangingPunct="1"/>
            <a:r>
              <a:rPr lang="en-US" altLang="en-US" sz="2400" dirty="0"/>
              <a:t>Vesuvius, Naples, Italy</a:t>
            </a:r>
          </a:p>
        </p:txBody>
      </p:sp>
      <p:sp>
        <p:nvSpPr>
          <p:cNvPr id="65541" name="TextBox 2"/>
          <p:cNvSpPr txBox="1">
            <a:spLocks noChangeArrowheads="1"/>
          </p:cNvSpPr>
          <p:nvPr/>
        </p:nvSpPr>
        <p:spPr bwMode="auto">
          <a:xfrm>
            <a:off x="0" y="6480986"/>
            <a:ext cx="877163" cy="369332"/>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hlinkClick r:id="rId4"/>
              </a:rPr>
              <a:t>source</a:t>
            </a:r>
            <a:endParaRPr lang="en-US" altLang="en-US" sz="1800" dirty="0"/>
          </a:p>
        </p:txBody>
      </p:sp>
      <p:sp>
        <p:nvSpPr>
          <p:cNvPr id="2" name="Slide Number Placeholder 1"/>
          <p:cNvSpPr>
            <a:spLocks noGrp="1"/>
          </p:cNvSpPr>
          <p:nvPr>
            <p:ph type="sldNum" sz="quarter" idx="12"/>
          </p:nvPr>
        </p:nvSpPr>
        <p:spPr/>
        <p:txBody>
          <a:bodyPr/>
          <a:lstStyle/>
          <a:p>
            <a:fld id="{48418634-35E1-4B71-A941-2BD7AE42CC64}" type="slidenum">
              <a:rPr lang="en-US" smtClean="0"/>
              <a:t>16</a:t>
            </a:fld>
            <a:endParaRPr lang="en-US"/>
          </a:p>
        </p:txBody>
      </p:sp>
    </p:spTree>
    <p:extLst>
      <p:ext uri="{BB962C8B-B14F-4D97-AF65-F5344CB8AC3E}">
        <p14:creationId xmlns:p14="http://schemas.microsoft.com/office/powerpoint/2010/main" val="935729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181600" y="274638"/>
            <a:ext cx="6400800" cy="1143000"/>
          </a:xfrm>
        </p:spPr>
        <p:txBody>
          <a:bodyPr/>
          <a:lstStyle/>
          <a:p>
            <a:pPr eaLnBrk="1" hangingPunct="1"/>
            <a:r>
              <a:rPr lang="en-US" altLang="en-US" dirty="0" smtClean="0"/>
              <a:t>Cinder cone</a:t>
            </a:r>
          </a:p>
        </p:txBody>
      </p:sp>
      <p:sp>
        <p:nvSpPr>
          <p:cNvPr id="67587" name="Rectangle 3"/>
          <p:cNvSpPr>
            <a:spLocks noGrp="1" noChangeArrowheads="1"/>
          </p:cNvSpPr>
          <p:nvPr>
            <p:ph type="body" idx="1"/>
          </p:nvPr>
        </p:nvSpPr>
        <p:spPr>
          <a:xfrm>
            <a:off x="5181600" y="1600200"/>
            <a:ext cx="6400800" cy="5257800"/>
          </a:xfrm>
        </p:spPr>
        <p:txBody>
          <a:bodyPr/>
          <a:lstStyle/>
          <a:p>
            <a:pPr eaLnBrk="1" hangingPunct="1"/>
            <a:r>
              <a:rPr lang="en-US" altLang="en-US" sz="2800" dirty="0"/>
              <a:t>Built from ejected lava fragments  </a:t>
            </a:r>
          </a:p>
          <a:p>
            <a:pPr eaLnBrk="1" hangingPunct="1"/>
            <a:r>
              <a:rPr lang="en-US" altLang="en-US" sz="2800" dirty="0"/>
              <a:t>Steep slope angle  </a:t>
            </a:r>
          </a:p>
          <a:p>
            <a:pPr eaLnBrk="1" hangingPunct="1"/>
            <a:r>
              <a:rPr lang="en-US" altLang="en-US" sz="2800" dirty="0"/>
              <a:t>Frequently occur in groups</a:t>
            </a:r>
          </a:p>
          <a:p>
            <a:pPr eaLnBrk="1" hangingPunct="1"/>
            <a:r>
              <a:rPr lang="en-US" altLang="en-US" sz="2800" dirty="0" err="1"/>
              <a:t>Pu'u</a:t>
            </a:r>
            <a:r>
              <a:rPr lang="en-US" altLang="en-US" sz="2800" dirty="0"/>
              <a:t> </a:t>
            </a:r>
            <a:r>
              <a:rPr lang="en-US" altLang="en-US" sz="2800" dirty="0" err="1"/>
              <a:t>O'o</a:t>
            </a:r>
            <a:r>
              <a:rPr lang="en-US" altLang="en-US" sz="2800" dirty="0"/>
              <a:t> Cinder cone erupting a lava fountain. </a:t>
            </a:r>
          </a:p>
          <a:p>
            <a:pPr eaLnBrk="1" hangingPunct="1"/>
            <a:r>
              <a:rPr lang="en-US" altLang="en-US" sz="2800" dirty="0">
                <a:hlinkClick r:id="rId3"/>
              </a:rPr>
              <a:t>Photo, courtesy of the USGS</a:t>
            </a:r>
            <a:r>
              <a:rPr lang="en-US" altLang="en-US" sz="2800" dirty="0"/>
              <a:t>.</a:t>
            </a:r>
          </a:p>
        </p:txBody>
      </p:sp>
      <p:pic>
        <p:nvPicPr>
          <p:cNvPr id="67588" name="Picture 12" descr="puuoo crater during a fountain stly erup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64088"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8418634-35E1-4B71-A941-2BD7AE42CC64}" type="slidenum">
              <a:rPr lang="en-US" smtClean="0"/>
              <a:t>17</a:t>
            </a:fld>
            <a:endParaRPr lang="en-US"/>
          </a:p>
        </p:txBody>
      </p:sp>
    </p:spTree>
    <p:extLst>
      <p:ext uri="{BB962C8B-B14F-4D97-AF65-F5344CB8AC3E}">
        <p14:creationId xmlns:p14="http://schemas.microsoft.com/office/powerpoint/2010/main" val="36588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r="16667"/>
          <a:stretch>
            <a:fillRect/>
          </a:stretch>
        </p:blipFill>
        <p:spPr bwMode="auto">
          <a:xfrm>
            <a:off x="3047996"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Line 5"/>
          <p:cNvSpPr>
            <a:spLocks noChangeShapeType="1"/>
          </p:cNvSpPr>
          <p:nvPr/>
        </p:nvSpPr>
        <p:spPr bwMode="auto">
          <a:xfrm>
            <a:off x="3047990" y="899886"/>
            <a:ext cx="4557492" cy="1157514"/>
          </a:xfrm>
          <a:prstGeom prst="line">
            <a:avLst/>
          </a:prstGeom>
          <a:noFill/>
          <a:ln w="38100">
            <a:solidFill>
              <a:schemeClr val="tx2"/>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69638" name="Text Box 6"/>
          <p:cNvSpPr txBox="1">
            <a:spLocks noChangeArrowheads="1"/>
          </p:cNvSpPr>
          <p:nvPr/>
        </p:nvSpPr>
        <p:spPr bwMode="auto">
          <a:xfrm>
            <a:off x="9782625" y="284843"/>
            <a:ext cx="2133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en-US" sz="1800" dirty="0">
                <a:latin typeface="Tahoma" panose="020B0604030504040204" pitchFamily="34" charset="0"/>
              </a:rPr>
              <a:t>Unzen lava dome and Mizunashi River Valley</a:t>
            </a:r>
          </a:p>
          <a:p>
            <a:pPr algn="ctr">
              <a:spcBef>
                <a:spcPct val="0"/>
              </a:spcBef>
              <a:buFontTx/>
              <a:buNone/>
            </a:pPr>
            <a:r>
              <a:rPr lang="it-IT" altLang="en-US" sz="1800" dirty="0">
                <a:latin typeface="Tahoma" panose="020B0604030504040204" pitchFamily="34" charset="0"/>
                <a:hlinkClick r:id="rId4"/>
              </a:rPr>
              <a:t>source</a:t>
            </a:r>
            <a:endParaRPr lang="en-US" altLang="en-US" sz="1800" dirty="0">
              <a:latin typeface="Tahoma" panose="020B0604030504040204" pitchFamily="34" charset="0"/>
            </a:endParaRPr>
          </a:p>
        </p:txBody>
      </p:sp>
      <p:sp>
        <p:nvSpPr>
          <p:cNvPr id="11" name="Rectangle 2"/>
          <p:cNvSpPr txBox="1">
            <a:spLocks noChangeArrowheads="1"/>
          </p:cNvSpPr>
          <p:nvPr/>
        </p:nvSpPr>
        <p:spPr>
          <a:xfrm>
            <a:off x="-3185" y="14968"/>
            <a:ext cx="3051175" cy="1143000"/>
          </a:xfrm>
          <a:prstGeom prst="rect">
            <a:avLst/>
          </a:prstGeom>
          <a:solidFill>
            <a:srgbClr val="7F7F7F">
              <a:alpha val="65097"/>
            </a:srgbClr>
          </a:solidFill>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2400" b="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4400" dirty="0" smtClean="0"/>
              <a:t>Lava Dome</a:t>
            </a:r>
          </a:p>
        </p:txBody>
      </p:sp>
      <p:sp>
        <p:nvSpPr>
          <p:cNvPr id="12" name="Rectangle 3"/>
          <p:cNvSpPr txBox="1">
            <a:spLocks noChangeArrowheads="1"/>
          </p:cNvSpPr>
          <p:nvPr/>
        </p:nvSpPr>
        <p:spPr>
          <a:xfrm>
            <a:off x="-3185" y="1157968"/>
            <a:ext cx="3051175" cy="5715000"/>
          </a:xfrm>
          <a:prstGeom prst="rect">
            <a:avLst/>
          </a:prstGeom>
          <a:solidFill>
            <a:srgbClr val="7F7F7F">
              <a:alpha val="65097"/>
            </a:srgbClr>
          </a:solidFill>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altLang="en-US" sz="2400" dirty="0"/>
              <a:t>Bulbous mass of congealed lava</a:t>
            </a:r>
          </a:p>
          <a:p>
            <a:r>
              <a:rPr lang="en-US" altLang="en-US" sz="2400" dirty="0"/>
              <a:t>Most are associated with explosive eruptions of gas-rich magma</a:t>
            </a:r>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18</a:t>
            </a:fld>
            <a:endParaRPr lang="en-US"/>
          </a:p>
        </p:txBody>
      </p:sp>
    </p:spTree>
    <p:extLst>
      <p:ext uri="{BB962C8B-B14F-4D97-AF65-F5344CB8AC3E}">
        <p14:creationId xmlns:p14="http://schemas.microsoft.com/office/powerpoint/2010/main" val="355815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0280" y="0"/>
            <a:ext cx="11611429" cy="6858000"/>
            <a:chOff x="1527176" y="866776"/>
            <a:chExt cx="9140825" cy="5141913"/>
          </a:xfrm>
        </p:grpSpPr>
        <p:pic>
          <p:nvPicPr>
            <p:cNvPr id="71682" name="Picture 2" descr="IKO_mtsthelens_04oct04_l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6" y="866776"/>
              <a:ext cx="9140825" cy="51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p:cNvSpPr txBox="1">
              <a:spLocks noChangeArrowheads="1"/>
            </p:cNvSpPr>
            <p:nvPr/>
          </p:nvSpPr>
          <p:spPr bwMode="auto">
            <a:xfrm>
              <a:off x="1698625" y="4633914"/>
              <a:ext cx="1088760" cy="830997"/>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bg1"/>
                  </a:solidFill>
                  <a:latin typeface="Times New Roman" panose="02020603050405020304" pitchFamily="18" charset="0"/>
                </a:rPr>
                <a:t>Rock</a:t>
              </a:r>
            </a:p>
            <a:p>
              <a:pPr eaLnBrk="1" hangingPunct="1">
                <a:spcBef>
                  <a:spcPct val="0"/>
                </a:spcBef>
                <a:buFontTx/>
                <a:buNone/>
              </a:pPr>
              <a:r>
                <a:rPr lang="en-US" altLang="en-US" sz="2400">
                  <a:solidFill>
                    <a:schemeClr val="bg1"/>
                  </a:solidFill>
                  <a:latin typeface="Times New Roman" panose="02020603050405020304" pitchFamily="18" charset="0"/>
                </a:rPr>
                <a:t>Glacier</a:t>
              </a:r>
            </a:p>
          </p:txBody>
        </p:sp>
        <p:sp>
          <p:nvSpPr>
            <p:cNvPr id="71686" name="Text Box 6"/>
            <p:cNvSpPr txBox="1">
              <a:spLocks noChangeArrowheads="1"/>
            </p:cNvSpPr>
            <p:nvPr/>
          </p:nvSpPr>
          <p:spPr bwMode="auto">
            <a:xfrm>
              <a:off x="5235218" y="5021264"/>
              <a:ext cx="15183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chemeClr val="bg1"/>
                  </a:solidFill>
                  <a:latin typeface="Times New Roman" panose="02020603050405020304" pitchFamily="18" charset="0"/>
                </a:rPr>
                <a:t>1980-1986</a:t>
              </a:r>
            </a:p>
            <a:p>
              <a:pPr algn="ctr" eaLnBrk="1" hangingPunct="1">
                <a:spcBef>
                  <a:spcPct val="0"/>
                </a:spcBef>
                <a:buFontTx/>
                <a:buNone/>
              </a:pPr>
              <a:r>
                <a:rPr lang="en-US" altLang="en-US" sz="2400">
                  <a:solidFill>
                    <a:schemeClr val="bg1"/>
                  </a:solidFill>
                  <a:latin typeface="Times New Roman" panose="02020603050405020304" pitchFamily="18" charset="0"/>
                </a:rPr>
                <a:t>Dome</a:t>
              </a:r>
            </a:p>
          </p:txBody>
        </p:sp>
        <p:sp>
          <p:nvSpPr>
            <p:cNvPr id="71687" name="Text Box 7"/>
            <p:cNvSpPr txBox="1">
              <a:spLocks noChangeArrowheads="1"/>
            </p:cNvSpPr>
            <p:nvPr/>
          </p:nvSpPr>
          <p:spPr bwMode="auto">
            <a:xfrm>
              <a:off x="4497388" y="3200400"/>
              <a:ext cx="1598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bg1"/>
                  </a:solidFill>
                  <a:latin typeface="Times New Roman" panose="02020603050405020304" pitchFamily="18" charset="0"/>
                </a:rPr>
                <a:t>New Dome</a:t>
              </a:r>
            </a:p>
          </p:txBody>
        </p:sp>
        <p:sp>
          <p:nvSpPr>
            <p:cNvPr id="71688" name="Line 8"/>
            <p:cNvSpPr>
              <a:spLocks noChangeShapeType="1"/>
            </p:cNvSpPr>
            <p:nvPr/>
          </p:nvSpPr>
          <p:spPr bwMode="auto">
            <a:xfrm>
              <a:off x="5334000" y="3684588"/>
              <a:ext cx="304800" cy="3048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89" name="Text Box 9"/>
            <p:cNvSpPr txBox="1">
              <a:spLocks noChangeArrowheads="1"/>
            </p:cNvSpPr>
            <p:nvPr/>
          </p:nvSpPr>
          <p:spPr bwMode="auto">
            <a:xfrm>
              <a:off x="6613526" y="3421064"/>
              <a:ext cx="748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bg1"/>
                  </a:solidFill>
                  <a:latin typeface="Times New Roman" panose="02020603050405020304" pitchFamily="18" charset="0"/>
                </a:rPr>
                <a:t>Vent</a:t>
              </a:r>
            </a:p>
          </p:txBody>
        </p:sp>
        <p:sp>
          <p:nvSpPr>
            <p:cNvPr id="71690" name="Line 10"/>
            <p:cNvSpPr>
              <a:spLocks noChangeShapeType="1"/>
            </p:cNvSpPr>
            <p:nvPr/>
          </p:nvSpPr>
          <p:spPr bwMode="auto">
            <a:xfrm flipH="1">
              <a:off x="5867400" y="3760788"/>
              <a:ext cx="838200" cy="228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3" name="Line 13"/>
            <p:cNvSpPr>
              <a:spLocks noChangeShapeType="1"/>
            </p:cNvSpPr>
            <p:nvPr/>
          </p:nvSpPr>
          <p:spPr bwMode="auto">
            <a:xfrm>
              <a:off x="2690813" y="5313363"/>
              <a:ext cx="728662" cy="252412"/>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1683" name="Rectangle 3"/>
          <p:cNvSpPr>
            <a:spLocks noGrp="1" noChangeArrowheads="1"/>
          </p:cNvSpPr>
          <p:nvPr>
            <p:ph type="title"/>
          </p:nvPr>
        </p:nvSpPr>
        <p:spPr/>
        <p:txBody>
          <a:bodyPr/>
          <a:lstStyle/>
          <a:p>
            <a:r>
              <a:rPr lang="en-US" altLang="en-US" smtClean="0"/>
              <a:t>Mt. St. Helens</a:t>
            </a:r>
          </a:p>
        </p:txBody>
      </p:sp>
      <p:sp>
        <p:nvSpPr>
          <p:cNvPr id="71685" name="Line 5"/>
          <p:cNvSpPr>
            <a:spLocks noChangeShapeType="1"/>
          </p:cNvSpPr>
          <p:nvPr/>
        </p:nvSpPr>
        <p:spPr bwMode="auto">
          <a:xfrm>
            <a:off x="3886200" y="6046788"/>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7275" name="Rectangle 11"/>
          <p:cNvSpPr>
            <a:spLocks noChangeArrowheads="1"/>
          </p:cNvSpPr>
          <p:nvPr/>
        </p:nvSpPr>
        <p:spPr bwMode="auto">
          <a:xfrm>
            <a:off x="2209800" y="228600"/>
            <a:ext cx="7772400" cy="1143000"/>
          </a:xfrm>
          <a:prstGeom prst="rect">
            <a:avLst/>
          </a:prstGeom>
          <a:noFill/>
          <a:ln w="9525">
            <a:noFill/>
            <a:miter lim="800000"/>
            <a:headEnd/>
            <a:tailEnd/>
          </a:ln>
          <a:effectLst/>
        </p:spPr>
        <p:txBody>
          <a:bodyPr anchor="ctr"/>
          <a:lstStyle/>
          <a:p>
            <a:pPr algn="ctr" eaLnBrk="1" hangingPunct="1">
              <a:defRPr/>
            </a:pPr>
            <a:endParaRPr lang="en-US" sz="4400">
              <a:solidFill>
                <a:schemeClr val="tx2"/>
              </a:solidFill>
              <a:effectLst>
                <a:outerShdw blurRad="38100" dist="38100" dir="2700000" algn="tl">
                  <a:srgbClr val="FFFFFF"/>
                </a:outerShdw>
              </a:effectLst>
              <a:latin typeface="Times New Roman" pitchFamily="18" charset="0"/>
            </a:endParaRPr>
          </a:p>
        </p:txBody>
      </p:sp>
      <p:sp>
        <p:nvSpPr>
          <p:cNvPr id="71692" name="Text Box 12">
            <a:hlinkClick r:id="rId4"/>
          </p:cNvPr>
          <p:cNvSpPr txBox="1">
            <a:spLocks noChangeArrowheads="1"/>
          </p:cNvSpPr>
          <p:nvPr/>
        </p:nvSpPr>
        <p:spPr bwMode="auto">
          <a:xfrm>
            <a:off x="290280" y="6469982"/>
            <a:ext cx="11611429" cy="396875"/>
          </a:xfrm>
          <a:prstGeom prst="rect">
            <a:avLst/>
          </a:prstGeom>
          <a:solidFill>
            <a:schemeClr val="tx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Times New Roman" panose="02020603050405020304" pitchFamily="18" charset="0"/>
                <a:hlinkClick r:id="rId4"/>
              </a:rPr>
              <a:t>http://earthobservatory.nasa.gov/Newsroom/NewImages/images.php3?img_id=16721</a:t>
            </a:r>
            <a:endParaRPr lang="en-US" altLang="en-US" sz="2000" dirty="0">
              <a:latin typeface="Times New Roman" panose="02020603050405020304" pitchFamily="18" charset="0"/>
            </a:endParaRPr>
          </a:p>
        </p:txBody>
      </p:sp>
      <p:sp>
        <p:nvSpPr>
          <p:cNvPr id="3" name="Slide Number Placeholder 2"/>
          <p:cNvSpPr>
            <a:spLocks noGrp="1"/>
          </p:cNvSpPr>
          <p:nvPr>
            <p:ph type="sldNum" sz="quarter" idx="12"/>
          </p:nvPr>
        </p:nvSpPr>
        <p:spPr>
          <a:xfrm>
            <a:off x="11338560" y="6400800"/>
            <a:ext cx="753545" cy="365125"/>
          </a:xfrm>
        </p:spPr>
        <p:txBody>
          <a:bodyPr/>
          <a:lstStyle/>
          <a:p>
            <a:fld id="{48418634-35E1-4B71-A941-2BD7AE42CC64}" type="slidenum">
              <a:rPr lang="en-US" smtClean="0"/>
              <a:t>19</a:t>
            </a:fld>
            <a:endParaRPr lang="en-US"/>
          </a:p>
        </p:txBody>
      </p:sp>
    </p:spTree>
    <p:extLst>
      <p:ext uri="{BB962C8B-B14F-4D97-AF65-F5344CB8AC3E}">
        <p14:creationId xmlns:p14="http://schemas.microsoft.com/office/powerpoint/2010/main" val="40713040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r>
              <a:rPr lang="en-US" sz="4000" b="1" dirty="0">
                <a:latin typeface="+mj-lt"/>
              </a:rPr>
              <a:t>Assessing the risk</a:t>
            </a:r>
            <a:r>
              <a:rPr lang="en-US" sz="4000" dirty="0" smtClean="0">
                <a:latin typeface="+mj-lt"/>
              </a:rPr>
              <a:t>:</a:t>
            </a:r>
            <a:endParaRPr lang="en-US" sz="4000" dirty="0">
              <a:latin typeface="+mj-lt"/>
            </a:endParaRPr>
          </a:p>
        </p:txBody>
      </p:sp>
      <p:sp>
        <p:nvSpPr>
          <p:cNvPr id="7" name="Text Placeholder 6"/>
          <p:cNvSpPr>
            <a:spLocks noGrp="1"/>
          </p:cNvSpPr>
          <p:nvPr>
            <p:ph type="body" idx="1"/>
          </p:nvPr>
        </p:nvSpPr>
        <p:spPr/>
        <p:txBody>
          <a:bodyPr>
            <a:normAutofit/>
          </a:bodyPr>
          <a:lstStyle/>
          <a:p>
            <a:pPr algn="l"/>
            <a:r>
              <a:rPr lang="en-US" sz="3200" dirty="0"/>
              <a:t>How common is this disaster and where does this disaster normally occur?</a:t>
            </a:r>
          </a:p>
        </p:txBody>
      </p:sp>
      <p:sp>
        <p:nvSpPr>
          <p:cNvPr id="3" name="Slide Number Placeholder 2"/>
          <p:cNvSpPr>
            <a:spLocks noGrp="1"/>
          </p:cNvSpPr>
          <p:nvPr>
            <p:ph type="sldNum" sz="quarter" idx="12"/>
          </p:nvPr>
        </p:nvSpPr>
        <p:spPr/>
        <p:txBody>
          <a:bodyPr/>
          <a:lstStyle/>
          <a:p>
            <a:fld id="{48418634-35E1-4B71-A941-2BD7AE42CC64}" type="slidenum">
              <a:rPr lang="en-US" smtClean="0"/>
              <a:t>2</a:t>
            </a:fld>
            <a:endParaRPr lang="en-US"/>
          </a:p>
        </p:txBody>
      </p:sp>
    </p:spTree>
    <p:extLst>
      <p:ext uri="{BB962C8B-B14F-4D97-AF65-F5344CB8AC3E}">
        <p14:creationId xmlns:p14="http://schemas.microsoft.com/office/powerpoint/2010/main" val="2067044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67418main_oct1_sthelens"/>
          <p:cNvPicPr>
            <a:picLocks noChangeAspect="1" noChangeArrowheads="1"/>
          </p:cNvPicPr>
          <p:nvPr/>
        </p:nvPicPr>
        <p:blipFill>
          <a:blip r:embed="rId3">
            <a:extLst>
              <a:ext uri="{28A0092B-C50C-407E-A947-70E740481C1C}">
                <a14:useLocalDpi xmlns:a14="http://schemas.microsoft.com/office/drawing/2010/main" val="0"/>
              </a:ext>
            </a:extLst>
          </a:blip>
          <a:srcRect r="11180"/>
          <a:stretch>
            <a:fillRect/>
          </a:stretch>
        </p:blipFill>
        <p:spPr bwMode="auto">
          <a:xfrm>
            <a:off x="3048000" y="1647"/>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2"/>
          <p:cNvSpPr>
            <a:spLocks noGrp="1" noChangeArrowheads="1"/>
          </p:cNvSpPr>
          <p:nvPr>
            <p:ph type="title"/>
          </p:nvPr>
        </p:nvSpPr>
        <p:spPr>
          <a:xfrm>
            <a:off x="0" y="246888"/>
            <a:ext cx="3048001" cy="5929060"/>
          </a:xfrm>
        </p:spPr>
        <p:txBody>
          <a:bodyPr>
            <a:normAutofit/>
          </a:bodyPr>
          <a:lstStyle/>
          <a:p>
            <a:pPr algn="ctr" eaLnBrk="1" hangingPunct="1"/>
            <a:r>
              <a:rPr lang="en-US" altLang="en-US" dirty="0" smtClean="0">
                <a:solidFill>
                  <a:schemeClr val="tx1"/>
                </a:solidFill>
              </a:rPr>
              <a:t>Mt. St. Helens, October 1, 2004 </a:t>
            </a:r>
          </a:p>
        </p:txBody>
      </p:sp>
      <p:sp>
        <p:nvSpPr>
          <p:cNvPr id="73732" name="Text Box 4"/>
          <p:cNvSpPr txBox="1">
            <a:spLocks noChangeArrowheads="1"/>
          </p:cNvSpPr>
          <p:nvPr/>
        </p:nvSpPr>
        <p:spPr bwMode="auto">
          <a:xfrm>
            <a:off x="7248526" y="6461125"/>
            <a:ext cx="8531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hlinkClick r:id="rId4"/>
              </a:rPr>
              <a:t>source</a:t>
            </a:r>
            <a:endParaRPr lang="en-US" altLang="en-US" sz="2000">
              <a:latin typeface="Times New Roman" panose="02020603050405020304" pitchFamily="18" charset="0"/>
            </a:endParaRPr>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20</a:t>
            </a:fld>
            <a:endParaRPr lang="en-US"/>
          </a:p>
        </p:txBody>
      </p:sp>
    </p:spTree>
    <p:extLst>
      <p:ext uri="{BB962C8B-B14F-4D97-AF65-F5344CB8AC3E}">
        <p14:creationId xmlns:p14="http://schemas.microsoft.com/office/powerpoint/2010/main" val="40702100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7" descr="http://pacificislandparks.files.wordpress.com/2011/03/3_6_2011-ariel-east-vent-horiz-1.jpg"/>
          <p:cNvPicPr>
            <a:picLocks noChangeAspect="1" noChangeArrowheads="1"/>
          </p:cNvPicPr>
          <p:nvPr/>
        </p:nvPicPr>
        <p:blipFill>
          <a:blip r:embed="rId3">
            <a:extLst>
              <a:ext uri="{28A0092B-C50C-407E-A947-70E740481C1C}">
                <a14:useLocalDpi xmlns:a14="http://schemas.microsoft.com/office/drawing/2010/main" val="0"/>
              </a:ext>
            </a:extLst>
          </a:blip>
          <a:srcRect l="11156"/>
          <a:stretch>
            <a:fillRect/>
          </a:stretch>
        </p:blipFill>
        <p:spPr bwMode="auto">
          <a:xfrm>
            <a:off x="3035045"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2"/>
          <p:cNvSpPr>
            <a:spLocks noGrp="1" noChangeArrowheads="1"/>
          </p:cNvSpPr>
          <p:nvPr>
            <p:ph type="title"/>
          </p:nvPr>
        </p:nvSpPr>
        <p:spPr>
          <a:xfrm>
            <a:off x="0" y="1"/>
            <a:ext cx="3035045" cy="2061026"/>
          </a:xfrm>
        </p:spPr>
        <p:txBody>
          <a:bodyPr>
            <a:noAutofit/>
          </a:bodyPr>
          <a:lstStyle/>
          <a:p>
            <a:pPr eaLnBrk="1" hangingPunct="1"/>
            <a:r>
              <a:rPr lang="en-US" altLang="en-US" sz="3600" dirty="0">
                <a:effectLst/>
              </a:rPr>
              <a:t>Fissure eruptions and lava plateaus</a:t>
            </a:r>
          </a:p>
        </p:txBody>
      </p:sp>
      <p:sp>
        <p:nvSpPr>
          <p:cNvPr id="77828" name="Rectangle 3"/>
          <p:cNvSpPr>
            <a:spLocks noGrp="1" noChangeArrowheads="1"/>
          </p:cNvSpPr>
          <p:nvPr>
            <p:ph type="body" idx="1"/>
          </p:nvPr>
        </p:nvSpPr>
        <p:spPr>
          <a:xfrm>
            <a:off x="0" y="2061028"/>
            <a:ext cx="3035045" cy="4796971"/>
          </a:xfrm>
        </p:spPr>
        <p:txBody>
          <a:bodyPr/>
          <a:lstStyle/>
          <a:p>
            <a:pPr eaLnBrk="1" hangingPunct="1"/>
            <a:r>
              <a:rPr lang="en-US" altLang="en-US" sz="2400" dirty="0"/>
              <a:t>Basaltic lava extruded from crustal fractures </a:t>
            </a:r>
          </a:p>
          <a:p>
            <a:pPr eaLnBrk="1" hangingPunct="1"/>
            <a:r>
              <a:rPr lang="en-US" altLang="en-US" sz="2400" dirty="0"/>
              <a:t>Incredibly large volumes of lava pour out of fissures over 2-3 million years</a:t>
            </a:r>
          </a:p>
          <a:p>
            <a:pPr eaLnBrk="1" hangingPunct="1"/>
            <a:r>
              <a:rPr lang="en-US" altLang="en-US" sz="2400" dirty="0"/>
              <a:t>Can affect global climate</a:t>
            </a:r>
          </a:p>
        </p:txBody>
      </p:sp>
      <p:sp>
        <p:nvSpPr>
          <p:cNvPr id="77829" name="TextBox 1"/>
          <p:cNvSpPr txBox="1">
            <a:spLocks noChangeArrowheads="1"/>
          </p:cNvSpPr>
          <p:nvPr/>
        </p:nvSpPr>
        <p:spPr bwMode="auto">
          <a:xfrm>
            <a:off x="1963739" y="6303963"/>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hlinkClick r:id="rId4"/>
              </a:rPr>
              <a:t>source</a:t>
            </a:r>
            <a:endParaRPr lang="en-US" altLang="en-US" sz="1800"/>
          </a:p>
        </p:txBody>
      </p:sp>
      <p:sp>
        <p:nvSpPr>
          <p:cNvPr id="7783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70A1B5-81A9-4C93-895B-B8455C022658}" type="slidenum">
              <a:rPr lang="en-US" altLang="en-US" sz="1200">
                <a:solidFill>
                  <a:schemeClr val="accent1"/>
                </a:solidFill>
              </a:rPr>
              <a:pPr>
                <a:spcBef>
                  <a:spcPct val="0"/>
                </a:spcBef>
                <a:buFontTx/>
                <a:buNone/>
              </a:pPr>
              <a:t>21</a:t>
            </a:fld>
            <a:r>
              <a:rPr lang="en-US" altLang="en-US" sz="1200">
                <a:solidFill>
                  <a:schemeClr val="accent1"/>
                </a:solidFill>
              </a:rPr>
              <a:t> / 139 </a:t>
            </a:r>
          </a:p>
        </p:txBody>
      </p:sp>
    </p:spTree>
    <p:extLst>
      <p:ext uri="{BB962C8B-B14F-4D97-AF65-F5344CB8AC3E}">
        <p14:creationId xmlns:p14="http://schemas.microsoft.com/office/powerpoint/2010/main" val="19775425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r>
              <a:rPr lang="en-US" sz="4000" b="1" dirty="0">
                <a:latin typeface="+mj-lt"/>
              </a:rPr>
              <a:t>Assessing the risk</a:t>
            </a:r>
            <a:r>
              <a:rPr lang="en-US" sz="4000" dirty="0" smtClean="0">
                <a:latin typeface="+mj-lt"/>
              </a:rPr>
              <a:t>:</a:t>
            </a:r>
            <a:endParaRPr lang="en-US" sz="4000" dirty="0">
              <a:latin typeface="+mj-lt"/>
            </a:endParaRPr>
          </a:p>
        </p:txBody>
      </p:sp>
      <p:sp>
        <p:nvSpPr>
          <p:cNvPr id="7" name="Text Placeholder 6"/>
          <p:cNvSpPr>
            <a:spLocks noGrp="1"/>
          </p:cNvSpPr>
          <p:nvPr>
            <p:ph type="body" idx="1"/>
          </p:nvPr>
        </p:nvSpPr>
        <p:spPr/>
        <p:txBody>
          <a:bodyPr>
            <a:normAutofit/>
          </a:bodyPr>
          <a:lstStyle/>
          <a:p>
            <a:pPr algn="l"/>
            <a:r>
              <a:rPr lang="en-US" sz="3200" dirty="0"/>
              <a:t>What are the major causes of damage, destruction, death associated with this disaster?</a:t>
            </a:r>
          </a:p>
        </p:txBody>
      </p:sp>
      <p:sp>
        <p:nvSpPr>
          <p:cNvPr id="3" name="Slide Number Placeholder 2"/>
          <p:cNvSpPr>
            <a:spLocks noGrp="1"/>
          </p:cNvSpPr>
          <p:nvPr>
            <p:ph type="sldNum" sz="quarter" idx="12"/>
          </p:nvPr>
        </p:nvSpPr>
        <p:spPr/>
        <p:txBody>
          <a:bodyPr/>
          <a:lstStyle/>
          <a:p>
            <a:fld id="{48418634-35E1-4B71-A941-2BD7AE42CC64}" type="slidenum">
              <a:rPr lang="en-US" smtClean="0"/>
              <a:t>22</a:t>
            </a:fld>
            <a:endParaRPr lang="en-US"/>
          </a:p>
        </p:txBody>
      </p:sp>
    </p:spTree>
    <p:extLst>
      <p:ext uri="{BB962C8B-B14F-4D97-AF65-F5344CB8AC3E}">
        <p14:creationId xmlns:p14="http://schemas.microsoft.com/office/powerpoint/2010/main" val="3348049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ChangeArrowheads="1"/>
          </p:cNvSpPr>
          <p:nvPr>
            <p:ph type="title"/>
          </p:nvPr>
        </p:nvSpPr>
        <p:spPr/>
        <p:txBody>
          <a:bodyPr/>
          <a:lstStyle/>
          <a:p>
            <a:pPr eaLnBrk="1" hangingPunct="1"/>
            <a:r>
              <a:rPr lang="en-US" altLang="en-US" dirty="0" smtClean="0"/>
              <a:t>What comes out of a volcano?</a:t>
            </a:r>
          </a:p>
        </p:txBody>
      </p:sp>
      <p:sp>
        <p:nvSpPr>
          <p:cNvPr id="92164" name="Text Box 5"/>
          <p:cNvSpPr txBox="1">
            <a:spLocks noChangeArrowheads="1"/>
          </p:cNvSpPr>
          <p:nvPr/>
        </p:nvSpPr>
        <p:spPr bwMode="auto">
          <a:xfrm>
            <a:off x="6096000" y="6267451"/>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ahoma" panose="020B0604030504040204" pitchFamily="34" charset="0"/>
                <a:hlinkClick r:id="rId3"/>
              </a:rPr>
              <a:t>source</a:t>
            </a:r>
            <a:endParaRPr lang="en-US" altLang="en-US" sz="1800">
              <a:latin typeface="Tahoma" panose="020B0604030504040204" pitchFamily="34" charset="0"/>
            </a:endParaRPr>
          </a:p>
        </p:txBody>
      </p:sp>
      <p:pic>
        <p:nvPicPr>
          <p:cNvPr id="9216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 y="1415143"/>
            <a:ext cx="12188952" cy="555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2166" name="Rectangle 3"/>
          <p:cNvSpPr>
            <a:spLocks noGrp="1" noChangeArrowheads="1"/>
          </p:cNvSpPr>
          <p:nvPr>
            <p:ph type="body" idx="1"/>
          </p:nvPr>
        </p:nvSpPr>
        <p:spPr>
          <a:xfrm>
            <a:off x="913795" y="2879071"/>
            <a:ext cx="5182205" cy="4058751"/>
          </a:xfrm>
        </p:spPr>
        <p:txBody>
          <a:bodyPr>
            <a:normAutofit fontScale="85000" lnSpcReduction="20000"/>
          </a:bodyPr>
          <a:lstStyle/>
          <a:p>
            <a:pPr marL="463550" indent="-463550">
              <a:buClr>
                <a:srgbClr val="C00000"/>
              </a:buClr>
              <a:buFont typeface="Wingdings" panose="05000000000000000000" pitchFamily="2" charset="2"/>
              <a:buChar char="ü"/>
            </a:pPr>
            <a:r>
              <a:rPr lang="en-US" altLang="en-US" dirty="0" smtClean="0">
                <a:solidFill>
                  <a:schemeClr val="bg1"/>
                </a:solidFill>
                <a:effectLst/>
              </a:rPr>
              <a:t>Lava Flows</a:t>
            </a:r>
          </a:p>
          <a:p>
            <a:pPr marL="463550" indent="-463550">
              <a:buClr>
                <a:srgbClr val="C00000"/>
              </a:buClr>
              <a:buFont typeface="Wingdings" panose="05000000000000000000" pitchFamily="2" charset="2"/>
              <a:buChar char="ü"/>
            </a:pPr>
            <a:r>
              <a:rPr lang="en-US" altLang="en-US" dirty="0" smtClean="0">
                <a:solidFill>
                  <a:schemeClr val="bg1"/>
                </a:solidFill>
                <a:effectLst/>
              </a:rPr>
              <a:t>Pyroclastic Debris</a:t>
            </a:r>
          </a:p>
          <a:p>
            <a:pPr marL="463550" indent="-463550">
              <a:buClr>
                <a:srgbClr val="C00000"/>
              </a:buClr>
              <a:buFont typeface="Wingdings" panose="05000000000000000000" pitchFamily="2" charset="2"/>
              <a:buChar char="ü"/>
            </a:pPr>
            <a:r>
              <a:rPr lang="en-US" altLang="en-US" dirty="0" err="1" smtClean="0">
                <a:solidFill>
                  <a:schemeClr val="bg1"/>
                </a:solidFill>
                <a:effectLst/>
              </a:rPr>
              <a:t>Ashfall</a:t>
            </a:r>
            <a:endParaRPr lang="en-US" altLang="en-US" dirty="0" smtClean="0">
              <a:solidFill>
                <a:schemeClr val="bg1"/>
              </a:solidFill>
              <a:effectLst/>
            </a:endParaRPr>
          </a:p>
          <a:p>
            <a:pPr marL="463550" indent="-463550">
              <a:buClr>
                <a:srgbClr val="C00000"/>
              </a:buClr>
              <a:buFont typeface="Wingdings" panose="05000000000000000000" pitchFamily="2" charset="2"/>
              <a:buChar char="ü"/>
            </a:pPr>
            <a:r>
              <a:rPr lang="en-US" altLang="en-US" dirty="0" smtClean="0">
                <a:solidFill>
                  <a:schemeClr val="bg1"/>
                </a:solidFill>
                <a:effectLst/>
              </a:rPr>
              <a:t>Nu</a:t>
            </a:r>
            <a:r>
              <a:rPr lang="en-US" altLang="en-US" dirty="0" smtClean="0">
                <a:solidFill>
                  <a:schemeClr val="bg1"/>
                </a:solidFill>
                <a:effectLst/>
                <a:cs typeface="Times New Roman" panose="02020603050405020304" pitchFamily="18" charset="0"/>
              </a:rPr>
              <a:t>é</a:t>
            </a:r>
            <a:r>
              <a:rPr lang="en-US" altLang="en-US" dirty="0" smtClean="0">
                <a:solidFill>
                  <a:schemeClr val="bg1"/>
                </a:solidFill>
                <a:effectLst/>
              </a:rPr>
              <a:t>e </a:t>
            </a:r>
            <a:r>
              <a:rPr lang="en-US" altLang="en-US" dirty="0" err="1" smtClean="0">
                <a:solidFill>
                  <a:schemeClr val="bg1"/>
                </a:solidFill>
                <a:effectLst/>
              </a:rPr>
              <a:t>Ardentes</a:t>
            </a:r>
            <a:r>
              <a:rPr lang="en-US" altLang="en-US" dirty="0" smtClean="0">
                <a:solidFill>
                  <a:schemeClr val="bg1"/>
                </a:solidFill>
                <a:effectLst/>
              </a:rPr>
              <a:t> </a:t>
            </a:r>
          </a:p>
          <a:p>
            <a:pPr marL="463550" indent="-463550">
              <a:buClr>
                <a:srgbClr val="C00000"/>
              </a:buClr>
              <a:buFont typeface="Wingdings" panose="05000000000000000000" pitchFamily="2" charset="2"/>
              <a:buChar char="ü"/>
            </a:pPr>
            <a:r>
              <a:rPr lang="en-US" altLang="en-US" dirty="0" smtClean="0">
                <a:solidFill>
                  <a:schemeClr val="bg1"/>
                </a:solidFill>
                <a:effectLst/>
              </a:rPr>
              <a:t>Lahars</a:t>
            </a:r>
          </a:p>
          <a:p>
            <a:pPr marL="463550" indent="-463550">
              <a:buClr>
                <a:srgbClr val="C00000"/>
              </a:buClr>
              <a:buFont typeface="Wingdings" panose="05000000000000000000" pitchFamily="2" charset="2"/>
              <a:buChar char="ü"/>
            </a:pPr>
            <a:r>
              <a:rPr lang="en-US" altLang="en-US" dirty="0" smtClean="0">
                <a:solidFill>
                  <a:schemeClr val="bg1"/>
                </a:solidFill>
                <a:effectLst/>
              </a:rPr>
              <a:t>Gases </a:t>
            </a:r>
          </a:p>
          <a:p>
            <a:pPr marL="463550" indent="-463550">
              <a:buClr>
                <a:srgbClr val="C00000"/>
              </a:buClr>
              <a:buFont typeface="Wingdings" panose="05000000000000000000" pitchFamily="2" charset="2"/>
              <a:buChar char="ü"/>
            </a:pPr>
            <a:r>
              <a:rPr lang="en-US" altLang="en-US" dirty="0" smtClean="0">
                <a:solidFill>
                  <a:schemeClr val="bg1"/>
                </a:solidFill>
                <a:effectLst/>
              </a:rPr>
              <a:t>Caldera collapse</a:t>
            </a:r>
          </a:p>
        </p:txBody>
      </p:sp>
      <p:sp>
        <p:nvSpPr>
          <p:cNvPr id="92167"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7873BD-CF6A-4AE1-B833-E8877F6E43B0}" type="slidenum">
              <a:rPr lang="en-US" altLang="en-US" sz="1200">
                <a:solidFill>
                  <a:schemeClr val="accent1"/>
                </a:solidFill>
              </a:rPr>
              <a:pPr>
                <a:spcBef>
                  <a:spcPct val="0"/>
                </a:spcBef>
                <a:buFontTx/>
                <a:buNone/>
              </a:pPr>
              <a:t>23</a:t>
            </a:fld>
            <a:r>
              <a:rPr lang="en-US" altLang="en-US" sz="1200">
                <a:solidFill>
                  <a:schemeClr val="accent1"/>
                </a:solidFill>
              </a:rPr>
              <a:t> / 139 </a:t>
            </a:r>
          </a:p>
        </p:txBody>
      </p:sp>
    </p:spTree>
    <p:extLst>
      <p:ext uri="{BB962C8B-B14F-4D97-AF65-F5344CB8AC3E}">
        <p14:creationId xmlns:p14="http://schemas.microsoft.com/office/powerpoint/2010/main" val="19637787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nchor="t"/>
          <a:lstStyle/>
          <a:p>
            <a:r>
              <a:rPr lang="en-US" altLang="en-US" dirty="0" smtClean="0"/>
              <a:t>Types Of Pyroclastic Debris</a:t>
            </a:r>
          </a:p>
        </p:txBody>
      </p:sp>
      <p:sp>
        <p:nvSpPr>
          <p:cNvPr id="137231" name="Slide Number Placeholder 15"/>
          <p:cNvSpPr>
            <a:spLocks noGrp="1"/>
          </p:cNvSpPr>
          <p:nvPr>
            <p:ph type="sldNum" sz="quarter" idx="12"/>
          </p:nvPr>
        </p:nvSpPr>
        <p:spPr>
          <a:xfrm>
            <a:off x="11338560" y="6400800"/>
            <a:ext cx="753545" cy="365125"/>
          </a:xfrm>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fld id="{AB1C80E5-11F0-4F2C-B7D6-F799FF7647AE}" type="slidenum">
              <a:rPr lang="en-US" altLang="en-US" smtClean="0"/>
              <a:pPr/>
              <a:t>24</a:t>
            </a:fld>
            <a:endParaRPr lang="en-US" altLang="en-US"/>
          </a:p>
        </p:txBody>
      </p:sp>
      <p:sp>
        <p:nvSpPr>
          <p:cNvPr id="137219" name="TextBox 5"/>
          <p:cNvSpPr txBox="1">
            <a:spLocks noChangeArrowheads="1"/>
          </p:cNvSpPr>
          <p:nvPr/>
        </p:nvSpPr>
        <p:spPr bwMode="auto">
          <a:xfrm>
            <a:off x="7673728" y="6177073"/>
            <a:ext cx="2681169"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dirty="0">
                <a:latin typeface="Calibri" panose="020F0502020204030204" pitchFamily="34" charset="0"/>
              </a:rPr>
              <a:t>ASH</a:t>
            </a:r>
          </a:p>
        </p:txBody>
      </p:sp>
      <p:sp>
        <p:nvSpPr>
          <p:cNvPr id="137220" name="TextBox 7"/>
          <p:cNvSpPr txBox="1">
            <a:spLocks noChangeArrowheads="1"/>
          </p:cNvSpPr>
          <p:nvPr/>
        </p:nvSpPr>
        <p:spPr bwMode="auto">
          <a:xfrm>
            <a:off x="4710094" y="6176161"/>
            <a:ext cx="28098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dirty="0">
                <a:latin typeface="Calibri" panose="020F0502020204030204" pitchFamily="34" charset="0"/>
              </a:rPr>
              <a:t>LAPILLI</a:t>
            </a:r>
          </a:p>
        </p:txBody>
      </p:sp>
      <p:sp>
        <p:nvSpPr>
          <p:cNvPr id="137221" name="TextBox 13"/>
          <p:cNvSpPr txBox="1">
            <a:spLocks noChangeArrowheads="1"/>
          </p:cNvSpPr>
          <p:nvPr/>
        </p:nvSpPr>
        <p:spPr bwMode="auto">
          <a:xfrm>
            <a:off x="7673729" y="3414713"/>
            <a:ext cx="2681169"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dirty="0">
                <a:latin typeface="Calibri" panose="020F0502020204030204" pitchFamily="34" charset="0"/>
              </a:rPr>
              <a:t>PUMICE</a:t>
            </a:r>
          </a:p>
        </p:txBody>
      </p:sp>
      <p:sp>
        <p:nvSpPr>
          <p:cNvPr id="15" name="TextBox 14"/>
          <p:cNvSpPr txBox="1"/>
          <p:nvPr/>
        </p:nvSpPr>
        <p:spPr>
          <a:xfrm>
            <a:off x="4765453" y="3441700"/>
            <a:ext cx="2682241" cy="461665"/>
          </a:xfrm>
          <a:prstGeom prst="rect">
            <a:avLst/>
          </a:prstGeom>
          <a:noFill/>
        </p:spPr>
        <p:txBody>
          <a:bodyPr wrap="square">
            <a:spAutoFit/>
          </a:bodyPr>
          <a:lstStyle/>
          <a:p>
            <a:pPr algn="ctr">
              <a:defRPr/>
            </a:pPr>
            <a:r>
              <a:rPr lang="en-US" sz="2400" b="1" cap="all" dirty="0">
                <a:latin typeface="Calibri" pitchFamily="34" charset="0"/>
              </a:rPr>
              <a:t>volcanic bombs</a:t>
            </a:r>
          </a:p>
        </p:txBody>
      </p:sp>
      <p:sp>
        <p:nvSpPr>
          <p:cNvPr id="137223" name="TextBox 15"/>
          <p:cNvSpPr txBox="1">
            <a:spLocks noChangeArrowheads="1"/>
          </p:cNvSpPr>
          <p:nvPr/>
        </p:nvSpPr>
        <p:spPr bwMode="auto">
          <a:xfrm>
            <a:off x="1833484" y="3452813"/>
            <a:ext cx="270461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dirty="0">
                <a:latin typeface="Calibri" panose="020F0502020204030204" pitchFamily="34" charset="0"/>
              </a:rPr>
              <a:t>VOLCANIC BLOCK</a:t>
            </a:r>
          </a:p>
        </p:txBody>
      </p:sp>
      <p:sp>
        <p:nvSpPr>
          <p:cNvPr id="137224" name="TextBox 16"/>
          <p:cNvSpPr txBox="1">
            <a:spLocks noChangeArrowheads="1"/>
          </p:cNvSpPr>
          <p:nvPr/>
        </p:nvSpPr>
        <p:spPr bwMode="auto">
          <a:xfrm>
            <a:off x="1766889" y="6178959"/>
            <a:ext cx="27192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dirty="0">
                <a:latin typeface="Calibri" panose="020F0502020204030204" pitchFamily="34" charset="0"/>
              </a:rPr>
              <a:t>CINDERS</a:t>
            </a:r>
          </a:p>
        </p:txBody>
      </p:sp>
      <p:pic>
        <p:nvPicPr>
          <p:cNvPr id="137225" name="Picture 16" descr="fig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858" y="1432222"/>
            <a:ext cx="2682239"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6" name="Picture 17" descr="fig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454" y="1425480"/>
            <a:ext cx="268224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7" name="Picture 18" descr="fig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3730" y="4177576"/>
            <a:ext cx="2681169"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8" name="Picture 19" descr="fig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843" y="4178172"/>
            <a:ext cx="2818377"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0" name="Picture 21" descr="fig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3484" y="1429802"/>
            <a:ext cx="27046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8"/>
          <a:stretch>
            <a:fillRect/>
          </a:stretch>
        </p:blipFill>
        <p:spPr>
          <a:xfrm>
            <a:off x="1776700" y="4165730"/>
            <a:ext cx="2691211" cy="2011680"/>
          </a:xfrm>
          <a:prstGeom prst="rect">
            <a:avLst/>
          </a:prstGeom>
          <a:ln>
            <a:solidFill>
              <a:schemeClr val="bg1"/>
            </a:solidFill>
          </a:ln>
        </p:spPr>
      </p:pic>
    </p:spTree>
    <p:extLst>
      <p:ext uri="{BB962C8B-B14F-4D97-AF65-F5344CB8AC3E}">
        <p14:creationId xmlns:p14="http://schemas.microsoft.com/office/powerpoint/2010/main" val="32768407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ln>
            <a:noFill/>
          </a:ln>
        </p:spPr>
        <p:txBody>
          <a:bodyPr anchor="t"/>
          <a:lstStyle/>
          <a:p>
            <a:r>
              <a:rPr lang="en-US" altLang="en-US" dirty="0" smtClean="0"/>
              <a:t>Volcanic Hazards</a:t>
            </a:r>
          </a:p>
        </p:txBody>
      </p:sp>
      <p:sp>
        <p:nvSpPr>
          <p:cNvPr id="94211" name="Rectangle 3"/>
          <p:cNvSpPr>
            <a:spLocks noGrp="1" noChangeArrowheads="1"/>
          </p:cNvSpPr>
          <p:nvPr>
            <p:ph type="body" sz="half" idx="1"/>
          </p:nvPr>
        </p:nvSpPr>
        <p:spPr>
          <a:xfrm>
            <a:off x="913795" y="1732448"/>
            <a:ext cx="5864376" cy="5125552"/>
          </a:xfrm>
        </p:spPr>
        <p:txBody>
          <a:bodyPr>
            <a:normAutofit/>
          </a:bodyPr>
          <a:lstStyle/>
          <a:p>
            <a:pPr>
              <a:spcBef>
                <a:spcPts val="600"/>
              </a:spcBef>
              <a:spcAft>
                <a:spcPts val="0"/>
              </a:spcAft>
            </a:pPr>
            <a:r>
              <a:rPr lang="en-US" altLang="en-US" dirty="0" smtClean="0"/>
              <a:t>Direct</a:t>
            </a:r>
          </a:p>
          <a:p>
            <a:pPr lvl="1">
              <a:spcBef>
                <a:spcPts val="600"/>
              </a:spcBef>
              <a:spcAft>
                <a:spcPts val="0"/>
              </a:spcAft>
            </a:pPr>
            <a:r>
              <a:rPr lang="en-US" altLang="en-US" dirty="0"/>
              <a:t>Eruptions / Explosions </a:t>
            </a:r>
          </a:p>
          <a:p>
            <a:pPr lvl="2">
              <a:spcBef>
                <a:spcPts val="600"/>
              </a:spcBef>
              <a:spcAft>
                <a:spcPts val="0"/>
              </a:spcAft>
            </a:pPr>
            <a:r>
              <a:rPr lang="en-US" altLang="en-US" dirty="0" smtClean="0"/>
              <a:t>Lava Flows </a:t>
            </a:r>
          </a:p>
          <a:p>
            <a:pPr lvl="2">
              <a:spcBef>
                <a:spcPts val="600"/>
              </a:spcBef>
              <a:spcAft>
                <a:spcPts val="0"/>
              </a:spcAft>
            </a:pPr>
            <a:r>
              <a:rPr lang="en-US" altLang="en-US" dirty="0" smtClean="0"/>
              <a:t>Pyroclastic Debris/Flows</a:t>
            </a:r>
          </a:p>
          <a:p>
            <a:pPr lvl="1">
              <a:spcBef>
                <a:spcPts val="600"/>
              </a:spcBef>
              <a:spcAft>
                <a:spcPts val="0"/>
              </a:spcAft>
            </a:pPr>
            <a:r>
              <a:rPr lang="en-US" altLang="en-US" dirty="0" smtClean="0"/>
              <a:t>Mudflows/Lahars</a:t>
            </a:r>
          </a:p>
          <a:p>
            <a:pPr lvl="1">
              <a:spcBef>
                <a:spcPts val="600"/>
              </a:spcBef>
              <a:spcAft>
                <a:spcPts val="0"/>
              </a:spcAft>
            </a:pPr>
            <a:r>
              <a:rPr lang="en-US" altLang="en-US" dirty="0" smtClean="0"/>
              <a:t>Gas </a:t>
            </a:r>
          </a:p>
          <a:p>
            <a:pPr lvl="1">
              <a:spcBef>
                <a:spcPts val="600"/>
              </a:spcBef>
              <a:spcAft>
                <a:spcPts val="0"/>
              </a:spcAft>
            </a:pPr>
            <a:r>
              <a:rPr lang="en-US" altLang="en-US" dirty="0" smtClean="0"/>
              <a:t>Caldera Collapse</a:t>
            </a:r>
          </a:p>
        </p:txBody>
      </p:sp>
      <p:sp>
        <p:nvSpPr>
          <p:cNvPr id="94212" name="Rectangle 4"/>
          <p:cNvSpPr>
            <a:spLocks noGrp="1" noChangeArrowheads="1"/>
          </p:cNvSpPr>
          <p:nvPr>
            <p:ph type="body" sz="half" idx="2"/>
          </p:nvPr>
        </p:nvSpPr>
        <p:spPr>
          <a:xfrm>
            <a:off x="6202892" y="1732448"/>
            <a:ext cx="5064665" cy="5125551"/>
          </a:xfrm>
        </p:spPr>
        <p:txBody>
          <a:bodyPr/>
          <a:lstStyle/>
          <a:p>
            <a:pPr>
              <a:spcBef>
                <a:spcPts val="600"/>
              </a:spcBef>
              <a:spcAft>
                <a:spcPts val="0"/>
              </a:spcAft>
            </a:pPr>
            <a:r>
              <a:rPr lang="en-US" altLang="en-US" dirty="0" smtClean="0"/>
              <a:t>Indirect</a:t>
            </a:r>
          </a:p>
          <a:p>
            <a:pPr lvl="1">
              <a:spcBef>
                <a:spcPts val="600"/>
              </a:spcBef>
              <a:spcAft>
                <a:spcPts val="0"/>
              </a:spcAft>
            </a:pPr>
            <a:r>
              <a:rPr lang="en-US" altLang="en-US" dirty="0" smtClean="0"/>
              <a:t>Tsunami</a:t>
            </a:r>
          </a:p>
          <a:p>
            <a:pPr lvl="1">
              <a:spcBef>
                <a:spcPts val="600"/>
              </a:spcBef>
              <a:spcAft>
                <a:spcPts val="0"/>
              </a:spcAft>
            </a:pPr>
            <a:r>
              <a:rPr lang="en-US" altLang="en-US" dirty="0" smtClean="0"/>
              <a:t>Famine</a:t>
            </a:r>
          </a:p>
          <a:p>
            <a:pPr lvl="1">
              <a:spcBef>
                <a:spcPts val="600"/>
              </a:spcBef>
              <a:spcAft>
                <a:spcPts val="0"/>
              </a:spcAft>
            </a:pPr>
            <a:r>
              <a:rPr lang="en-US" altLang="en-US" dirty="0" smtClean="0"/>
              <a:t>Climate change</a:t>
            </a:r>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25</a:t>
            </a:fld>
            <a:endParaRPr lang="en-US"/>
          </a:p>
        </p:txBody>
      </p:sp>
    </p:spTree>
    <p:extLst>
      <p:ext uri="{BB962C8B-B14F-4D97-AF65-F5344CB8AC3E}">
        <p14:creationId xmlns:p14="http://schemas.microsoft.com/office/powerpoint/2010/main" val="18129809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p:cNvSpPr>
            <a:spLocks noGrp="1" noChangeArrowheads="1"/>
          </p:cNvSpPr>
          <p:nvPr>
            <p:ph type="title"/>
          </p:nvPr>
        </p:nvSpPr>
        <p:spPr/>
        <p:txBody>
          <a:bodyPr anchor="t" anchorCtr="0"/>
          <a:lstStyle/>
          <a:p>
            <a:r>
              <a:rPr lang="en-US" altLang="en-US" dirty="0" smtClean="0"/>
              <a:t>Eruptive Style</a:t>
            </a:r>
          </a:p>
        </p:txBody>
      </p:sp>
      <p:sp>
        <p:nvSpPr>
          <p:cNvPr id="81923" name="Text Placeholder 6"/>
          <p:cNvSpPr>
            <a:spLocks noGrp="1"/>
          </p:cNvSpPr>
          <p:nvPr>
            <p:ph type="body" idx="1"/>
          </p:nvPr>
        </p:nvSpPr>
        <p:spPr/>
        <p:txBody>
          <a:bodyPr/>
          <a:lstStyle/>
          <a:p>
            <a:pPr algn="ctr"/>
            <a:r>
              <a:rPr lang="en-US" altLang="en-US" sz="3200" dirty="0" smtClean="0"/>
              <a:t>Effusive eruptions</a:t>
            </a:r>
          </a:p>
        </p:txBody>
      </p:sp>
      <p:sp>
        <p:nvSpPr>
          <p:cNvPr id="81924" name="Rectangle 7"/>
          <p:cNvSpPr>
            <a:spLocks noGrp="1" noChangeArrowheads="1"/>
          </p:cNvSpPr>
          <p:nvPr>
            <p:ph sz="half" idx="2"/>
          </p:nvPr>
        </p:nvSpPr>
        <p:spPr/>
        <p:txBody>
          <a:bodyPr/>
          <a:lstStyle/>
          <a:p>
            <a:pPr algn="ctr">
              <a:buFontTx/>
              <a:buNone/>
            </a:pPr>
            <a:r>
              <a:rPr lang="en-US" altLang="en-US" sz="2400" dirty="0" smtClean="0"/>
              <a:t>Produce lava flows.</a:t>
            </a:r>
          </a:p>
        </p:txBody>
      </p:sp>
      <p:sp>
        <p:nvSpPr>
          <p:cNvPr id="81925" name="Text Placeholder 7"/>
          <p:cNvSpPr>
            <a:spLocks noGrp="1"/>
          </p:cNvSpPr>
          <p:nvPr>
            <p:ph type="body" sz="quarter" idx="3"/>
          </p:nvPr>
        </p:nvSpPr>
        <p:spPr/>
        <p:txBody>
          <a:bodyPr/>
          <a:lstStyle/>
          <a:p>
            <a:pPr algn="ctr"/>
            <a:r>
              <a:rPr lang="en-US" altLang="en-US" sz="3200" smtClean="0"/>
              <a:t>Explosive eruptions</a:t>
            </a:r>
          </a:p>
        </p:txBody>
      </p:sp>
      <p:sp>
        <p:nvSpPr>
          <p:cNvPr id="81926" name="Content Placeholder 5"/>
          <p:cNvSpPr>
            <a:spLocks noGrp="1"/>
          </p:cNvSpPr>
          <p:nvPr>
            <p:ph sz="quarter" idx="4"/>
          </p:nvPr>
        </p:nvSpPr>
        <p:spPr/>
        <p:txBody>
          <a:bodyPr>
            <a:normAutofit/>
          </a:bodyPr>
          <a:lstStyle/>
          <a:p>
            <a:pPr algn="ctr">
              <a:buFontTx/>
              <a:buNone/>
            </a:pPr>
            <a:r>
              <a:rPr lang="en-US" altLang="en-US" sz="2400" smtClean="0"/>
              <a:t>Blows up.</a:t>
            </a:r>
          </a:p>
        </p:txBody>
      </p:sp>
      <p:pic>
        <p:nvPicPr>
          <p:cNvPr id="8192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6239" y="3119438"/>
            <a:ext cx="4692155"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28" name="Picture 12" descr="npo0000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7892" y="3105148"/>
            <a:ext cx="4147199" cy="27432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26</a:t>
            </a:fld>
            <a:endParaRPr lang="en-US"/>
          </a:p>
        </p:txBody>
      </p:sp>
    </p:spTree>
    <p:extLst>
      <p:ext uri="{BB962C8B-B14F-4D97-AF65-F5344CB8AC3E}">
        <p14:creationId xmlns:p14="http://schemas.microsoft.com/office/powerpoint/2010/main" val="17523097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dirty="0" smtClean="0"/>
              <a:t>Effusive eruptions</a:t>
            </a:r>
          </a:p>
        </p:txBody>
      </p:sp>
      <p:sp>
        <p:nvSpPr>
          <p:cNvPr id="83971" name="Rectangle 3"/>
          <p:cNvSpPr>
            <a:spLocks noGrp="1" noChangeArrowheads="1"/>
          </p:cNvSpPr>
          <p:nvPr>
            <p:ph idx="1"/>
          </p:nvPr>
        </p:nvSpPr>
        <p:spPr>
          <a:xfrm>
            <a:off x="913795" y="1732448"/>
            <a:ext cx="10353762" cy="4937760"/>
          </a:xfrm>
        </p:spPr>
        <p:txBody>
          <a:bodyPr>
            <a:normAutofit/>
          </a:bodyPr>
          <a:lstStyle/>
          <a:p>
            <a:r>
              <a:rPr lang="en-US" altLang="en-US" sz="3200" dirty="0" smtClean="0"/>
              <a:t>Produces lava flows.</a:t>
            </a:r>
          </a:p>
          <a:p>
            <a:pPr lvl="1"/>
            <a:r>
              <a:rPr lang="en-US" altLang="en-US" sz="2800" dirty="0" smtClean="0"/>
              <a:t>Lava flows stream away from vents.</a:t>
            </a:r>
          </a:p>
          <a:p>
            <a:pPr lvl="1"/>
            <a:r>
              <a:rPr lang="en-US" altLang="en-US" sz="2800" dirty="0" smtClean="0"/>
              <a:t>Lava lakes can form around the vent.</a:t>
            </a:r>
          </a:p>
          <a:p>
            <a:pPr lvl="1"/>
            <a:r>
              <a:rPr lang="en-US" altLang="en-US" sz="2800" dirty="0" smtClean="0"/>
              <a:t>Can produce huge lava fountains.</a:t>
            </a:r>
          </a:p>
          <a:p>
            <a:r>
              <a:rPr lang="en-US" altLang="en-US" sz="3200" dirty="0" smtClean="0"/>
              <a:t>Basaltic composition</a:t>
            </a:r>
          </a:p>
          <a:p>
            <a:r>
              <a:rPr lang="en-US" altLang="en-US" sz="3200" dirty="0" smtClean="0"/>
              <a:t>Produces shield volcanoes</a:t>
            </a:r>
          </a:p>
        </p:txBody>
      </p:sp>
      <p:sp>
        <p:nvSpPr>
          <p:cNvPr id="2" name="Slide Number Placeholder 1"/>
          <p:cNvSpPr>
            <a:spLocks noGrp="1"/>
          </p:cNvSpPr>
          <p:nvPr>
            <p:ph type="sldNum" sz="quarter" idx="12"/>
          </p:nvPr>
        </p:nvSpPr>
        <p:spPr/>
        <p:txBody>
          <a:bodyPr/>
          <a:lstStyle/>
          <a:p>
            <a:fld id="{48418634-35E1-4B71-A941-2BD7AE42CC64}" type="slidenum">
              <a:rPr lang="en-US" smtClean="0"/>
              <a:t>27</a:t>
            </a:fld>
            <a:endParaRPr lang="en-US"/>
          </a:p>
        </p:txBody>
      </p:sp>
    </p:spTree>
    <p:extLst>
      <p:ext uri="{BB962C8B-B14F-4D97-AF65-F5344CB8AC3E}">
        <p14:creationId xmlns:p14="http://schemas.microsoft.com/office/powerpoint/2010/main" val="26905618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13954" y="246749"/>
            <a:ext cx="10972800" cy="969264"/>
          </a:xfrm>
        </p:spPr>
        <p:txBody>
          <a:bodyPr/>
          <a:lstStyle/>
          <a:p>
            <a:r>
              <a:rPr lang="en-US" altLang="en-US" smtClean="0"/>
              <a:t>Explosive eruptions</a:t>
            </a:r>
          </a:p>
        </p:txBody>
      </p:sp>
      <p:sp>
        <p:nvSpPr>
          <p:cNvPr id="86019" name="Rectangle 3"/>
          <p:cNvSpPr>
            <a:spLocks noGrp="1" noChangeArrowheads="1"/>
          </p:cNvSpPr>
          <p:nvPr>
            <p:ph type="body" idx="1"/>
          </p:nvPr>
        </p:nvSpPr>
        <p:spPr>
          <a:xfrm>
            <a:off x="913795" y="1732449"/>
            <a:ext cx="10353762" cy="4937760"/>
          </a:xfrm>
        </p:spPr>
        <p:txBody>
          <a:bodyPr>
            <a:normAutofit/>
          </a:bodyPr>
          <a:lstStyle/>
          <a:p>
            <a:r>
              <a:rPr lang="en-US" altLang="en-US" sz="3200" dirty="0" smtClean="0"/>
              <a:t>Produces pyroclastic flows.</a:t>
            </a:r>
          </a:p>
          <a:p>
            <a:pPr lvl="1"/>
            <a:r>
              <a:rPr lang="en-US" altLang="en-US" sz="2800" dirty="0" smtClean="0"/>
              <a:t>Caused by gas pressure in the more viscous magma.</a:t>
            </a:r>
          </a:p>
          <a:p>
            <a:pPr lvl="1"/>
            <a:r>
              <a:rPr lang="en-US" altLang="en-US" sz="2800" dirty="0" smtClean="0"/>
              <a:t>Pressure is released explosively. </a:t>
            </a:r>
          </a:p>
          <a:p>
            <a:pPr lvl="1"/>
            <a:r>
              <a:rPr lang="en-US" altLang="en-US" sz="2800" dirty="0" smtClean="0"/>
              <a:t>Create stratovolcanoes.</a:t>
            </a:r>
          </a:p>
          <a:p>
            <a:pPr lvl="1"/>
            <a:r>
              <a:rPr lang="en-US" altLang="en-US" sz="2800" dirty="0" smtClean="0"/>
              <a:t>May create calderas.</a:t>
            </a:r>
          </a:p>
          <a:p>
            <a:pPr lvl="1"/>
            <a:r>
              <a:rPr lang="en-US" altLang="en-US" sz="2800" dirty="0" smtClean="0"/>
              <a:t>Blanket the landscape with tephra.</a:t>
            </a:r>
          </a:p>
          <a:p>
            <a:r>
              <a:rPr lang="en-US" altLang="en-US" sz="3200" dirty="0" smtClean="0"/>
              <a:t>Andesitic and rhyolitic compositions.</a:t>
            </a:r>
          </a:p>
        </p:txBody>
      </p:sp>
      <p:sp>
        <p:nvSpPr>
          <p:cNvPr id="2" name="Slide Number Placeholder 1"/>
          <p:cNvSpPr>
            <a:spLocks noGrp="1"/>
          </p:cNvSpPr>
          <p:nvPr>
            <p:ph type="sldNum" sz="quarter" idx="12"/>
          </p:nvPr>
        </p:nvSpPr>
        <p:spPr/>
        <p:txBody>
          <a:bodyPr/>
          <a:lstStyle/>
          <a:p>
            <a:fld id="{48418634-35E1-4B71-A941-2BD7AE42CC64}" type="slidenum">
              <a:rPr lang="en-US" smtClean="0"/>
              <a:t>28</a:t>
            </a:fld>
            <a:endParaRPr lang="en-US"/>
          </a:p>
        </p:txBody>
      </p:sp>
    </p:spTree>
    <p:extLst>
      <p:ext uri="{BB962C8B-B14F-4D97-AF65-F5344CB8AC3E}">
        <p14:creationId xmlns:p14="http://schemas.microsoft.com/office/powerpoint/2010/main" val="26494439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title"/>
          </p:nvPr>
        </p:nvSpPr>
        <p:spPr>
          <a:noFill/>
          <a:ln>
            <a:noFill/>
          </a:ln>
        </p:spPr>
        <p:txBody>
          <a:bodyPr anchor="t" anchorCtr="0"/>
          <a:lstStyle/>
          <a:p>
            <a:r>
              <a:rPr lang="en-US" altLang="en-US" dirty="0" err="1" smtClean="0"/>
              <a:t>Phreatomagmatic</a:t>
            </a:r>
            <a:r>
              <a:rPr lang="en-US" altLang="en-US" dirty="0" smtClean="0"/>
              <a:t> eruptions</a:t>
            </a:r>
          </a:p>
        </p:txBody>
      </p:sp>
      <p:sp>
        <p:nvSpPr>
          <p:cNvPr id="88067" name="Content Placeholder 5"/>
          <p:cNvSpPr>
            <a:spLocks noGrp="1"/>
          </p:cNvSpPr>
          <p:nvPr>
            <p:ph sz="half" idx="2"/>
          </p:nvPr>
        </p:nvSpPr>
        <p:spPr>
          <a:xfrm>
            <a:off x="5867399" y="1600200"/>
            <a:ext cx="5744029" cy="5257800"/>
          </a:xfrm>
        </p:spPr>
        <p:txBody>
          <a:bodyPr>
            <a:normAutofit/>
          </a:bodyPr>
          <a:lstStyle/>
          <a:p>
            <a:r>
              <a:rPr lang="en-US" altLang="en-US" sz="3200" dirty="0" smtClean="0"/>
              <a:t>Magma interacts with water</a:t>
            </a:r>
          </a:p>
          <a:p>
            <a:r>
              <a:rPr lang="en-US" altLang="en-US" sz="3200" dirty="0" smtClean="0"/>
              <a:t>Some eruptions can be cataclysmic.</a:t>
            </a:r>
          </a:p>
          <a:p>
            <a:pPr lvl="1"/>
            <a:r>
              <a:rPr lang="en-US" altLang="en-US" sz="2800" dirty="0" smtClean="0"/>
              <a:t>Examples:  Santorini, Krakatau.</a:t>
            </a:r>
          </a:p>
          <a:p>
            <a:endParaRPr lang="en-US" altLang="en-US" sz="3200" dirty="0" smtClean="0"/>
          </a:p>
        </p:txBody>
      </p:sp>
      <p:grpSp>
        <p:nvGrpSpPr>
          <p:cNvPr id="88068" name="Content Placeholder 10"/>
          <p:cNvGrpSpPr>
            <a:grpSpLocks noGrp="1"/>
          </p:cNvGrpSpPr>
          <p:nvPr/>
        </p:nvGrpSpPr>
        <p:grpSpPr bwMode="auto">
          <a:xfrm>
            <a:off x="1790700" y="1447800"/>
            <a:ext cx="4038600" cy="5257800"/>
            <a:chOff x="571500" y="1219200"/>
            <a:chExt cx="4305300" cy="5523481"/>
          </a:xfrm>
        </p:grpSpPr>
        <p:pic>
          <p:nvPicPr>
            <p:cNvPr id="88070" name="Picture 11" descr="npo0000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 y="3910014"/>
              <a:ext cx="4297680" cy="283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807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219200"/>
              <a:ext cx="4297680" cy="272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29</a:t>
            </a:fld>
            <a:endParaRPr lang="en-US"/>
          </a:p>
        </p:txBody>
      </p:sp>
    </p:spTree>
    <p:extLst>
      <p:ext uri="{BB962C8B-B14F-4D97-AF65-F5344CB8AC3E}">
        <p14:creationId xmlns:p14="http://schemas.microsoft.com/office/powerpoint/2010/main" val="6271361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13" y="6190704"/>
            <a:ext cx="3200400" cy="506627"/>
          </a:xfrm>
          <a:prstGeom prst="rect">
            <a:avLst/>
          </a:prstGeom>
        </p:spPr>
      </p:pic>
      <p:sp>
        <p:nvSpPr>
          <p:cNvPr id="8194" name="Rectangle 2"/>
          <p:cNvSpPr>
            <a:spLocks noGrp="1" noChangeArrowheads="1"/>
          </p:cNvSpPr>
          <p:nvPr>
            <p:ph type="title"/>
          </p:nvPr>
        </p:nvSpPr>
        <p:spPr>
          <a:xfrm>
            <a:off x="613954" y="246749"/>
            <a:ext cx="10972800" cy="969264"/>
          </a:xfrm>
        </p:spPr>
        <p:txBody>
          <a:bodyPr/>
          <a:lstStyle/>
          <a:p>
            <a:pPr eaLnBrk="1" hangingPunct="1"/>
            <a:r>
              <a:rPr lang="en-US" altLang="en-US" dirty="0" smtClean="0"/>
              <a:t>What is magma?</a:t>
            </a:r>
          </a:p>
        </p:txBody>
      </p:sp>
      <p:sp>
        <p:nvSpPr>
          <p:cNvPr id="8195" name="Rectangle 3"/>
          <p:cNvSpPr>
            <a:spLocks noGrp="1" noChangeArrowheads="1"/>
          </p:cNvSpPr>
          <p:nvPr>
            <p:ph type="body" idx="1"/>
          </p:nvPr>
        </p:nvSpPr>
        <p:spPr>
          <a:xfrm>
            <a:off x="913795" y="1619905"/>
            <a:ext cx="10353762" cy="4058751"/>
          </a:xfrm>
        </p:spPr>
        <p:txBody>
          <a:bodyPr>
            <a:normAutofit/>
          </a:bodyPr>
          <a:lstStyle/>
          <a:p>
            <a:pPr algn="ctr" eaLnBrk="1" hangingPunct="1">
              <a:buFontTx/>
              <a:buNone/>
            </a:pPr>
            <a:r>
              <a:rPr lang="en-US" altLang="en-US" sz="3200" dirty="0" smtClean="0"/>
              <a:t>Magma is molten rock, and contains:</a:t>
            </a:r>
          </a:p>
        </p:txBody>
      </p:sp>
      <p:sp>
        <p:nvSpPr>
          <p:cNvPr id="8196" name="Text Box 4"/>
          <p:cNvSpPr txBox="1">
            <a:spLocks noChangeArrowheads="1"/>
          </p:cNvSpPr>
          <p:nvPr/>
        </p:nvSpPr>
        <p:spPr bwMode="auto">
          <a:xfrm>
            <a:off x="623673" y="2392363"/>
            <a:ext cx="3200400" cy="42976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u="sng" dirty="0">
                <a:solidFill>
                  <a:schemeClr val="tx2"/>
                </a:solidFill>
              </a:rPr>
              <a:t>Melt</a:t>
            </a:r>
          </a:p>
          <a:p>
            <a:pPr algn="ctr" eaLnBrk="1" hangingPunct="1">
              <a:spcBef>
                <a:spcPct val="0"/>
              </a:spcBef>
              <a:buFontTx/>
              <a:buNone/>
            </a:pPr>
            <a:endParaRPr lang="en-US" altLang="en-US" sz="2400" dirty="0"/>
          </a:p>
          <a:p>
            <a:pPr algn="ctr" eaLnBrk="1" hangingPunct="1">
              <a:spcBef>
                <a:spcPct val="0"/>
              </a:spcBef>
              <a:buFontTx/>
              <a:buNone/>
            </a:pPr>
            <a:r>
              <a:rPr lang="en-US" altLang="en-US" sz="2400" dirty="0"/>
              <a:t>Liquid, composed of mobile ions</a:t>
            </a:r>
          </a:p>
        </p:txBody>
      </p:sp>
      <p:sp>
        <p:nvSpPr>
          <p:cNvPr id="8197" name="Text Box 5"/>
          <p:cNvSpPr txBox="1">
            <a:spLocks noChangeArrowheads="1"/>
          </p:cNvSpPr>
          <p:nvPr/>
        </p:nvSpPr>
        <p:spPr bwMode="auto">
          <a:xfrm>
            <a:off x="4485248" y="2406650"/>
            <a:ext cx="3200400" cy="42976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u="sng" dirty="0">
                <a:solidFill>
                  <a:schemeClr val="tx2"/>
                </a:solidFill>
              </a:rPr>
              <a:t>Solids</a:t>
            </a:r>
          </a:p>
          <a:p>
            <a:pPr algn="ctr" eaLnBrk="1" hangingPunct="1">
              <a:spcBef>
                <a:spcPct val="0"/>
              </a:spcBef>
              <a:buFontTx/>
              <a:buNone/>
            </a:pPr>
            <a:endParaRPr lang="en-US" altLang="en-US" sz="2400" dirty="0"/>
          </a:p>
          <a:p>
            <a:pPr algn="ctr" eaLnBrk="1" hangingPunct="1">
              <a:spcBef>
                <a:spcPct val="0"/>
              </a:spcBef>
              <a:buFontTx/>
              <a:buNone/>
            </a:pPr>
            <a:r>
              <a:rPr lang="en-US" altLang="en-US" sz="2400" dirty="0"/>
              <a:t>Silicate minerals that have already crystallized from the melt</a:t>
            </a:r>
          </a:p>
        </p:txBody>
      </p:sp>
      <p:sp>
        <p:nvSpPr>
          <p:cNvPr id="8198" name="Text Box 6"/>
          <p:cNvSpPr txBox="1">
            <a:spLocks noChangeArrowheads="1"/>
          </p:cNvSpPr>
          <p:nvPr/>
        </p:nvSpPr>
        <p:spPr bwMode="auto">
          <a:xfrm>
            <a:off x="8374968" y="2406650"/>
            <a:ext cx="3200400" cy="42976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u="sng" dirty="0">
                <a:solidFill>
                  <a:schemeClr val="tx2"/>
                </a:solidFill>
              </a:rPr>
              <a:t>Volatiles</a:t>
            </a:r>
          </a:p>
          <a:p>
            <a:pPr algn="ctr" eaLnBrk="1" hangingPunct="1">
              <a:spcBef>
                <a:spcPct val="0"/>
              </a:spcBef>
              <a:buFontTx/>
              <a:buNone/>
            </a:pPr>
            <a:endParaRPr lang="en-US" altLang="en-US" sz="2400" dirty="0"/>
          </a:p>
          <a:p>
            <a:pPr algn="ctr" eaLnBrk="1" hangingPunct="1">
              <a:spcBef>
                <a:spcPct val="0"/>
              </a:spcBef>
              <a:buFontTx/>
              <a:buNone/>
            </a:pPr>
            <a:r>
              <a:rPr lang="en-US" altLang="en-US" sz="2400" dirty="0"/>
              <a:t>gases dissolved in the melt, including water vapor (H</a:t>
            </a:r>
            <a:r>
              <a:rPr lang="en-US" altLang="en-US" sz="2400" baseline="-25000" dirty="0"/>
              <a:t>2</a:t>
            </a:r>
            <a:r>
              <a:rPr lang="en-US" altLang="en-US" sz="2400" dirty="0"/>
              <a:t>O), carbon dioxide (CO</a:t>
            </a:r>
            <a:r>
              <a:rPr lang="en-US" altLang="en-US" sz="2400" baseline="-25000" dirty="0"/>
              <a:t>2</a:t>
            </a:r>
            <a:r>
              <a:rPr lang="en-US" altLang="en-US" sz="2400" dirty="0"/>
              <a:t>), and sulfur dioxide (SO</a:t>
            </a:r>
            <a:r>
              <a:rPr lang="en-US" altLang="en-US" sz="2400" baseline="-25000" dirty="0"/>
              <a:t>2</a:t>
            </a:r>
            <a:r>
              <a:rPr lang="en-US" altLang="en-US" sz="2400" dirty="0"/>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9341541" y="5136010"/>
            <a:ext cx="1133858" cy="155448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8875" y="5295664"/>
            <a:ext cx="1351293" cy="1470074"/>
          </a:xfrm>
          <a:prstGeom prst="rect">
            <a:avLst/>
          </a:prstGeom>
        </p:spPr>
      </p:pic>
      <p:sp>
        <p:nvSpPr>
          <p:cNvPr id="3" name="Slide Number Placeholder 2"/>
          <p:cNvSpPr>
            <a:spLocks noGrp="1"/>
          </p:cNvSpPr>
          <p:nvPr>
            <p:ph type="sldNum" sz="quarter" idx="12"/>
          </p:nvPr>
        </p:nvSpPr>
        <p:spPr/>
        <p:txBody>
          <a:bodyPr/>
          <a:lstStyle/>
          <a:p>
            <a:fld id="{48418634-35E1-4B71-A941-2BD7AE42CC64}" type="slidenum">
              <a:rPr lang="en-US" smtClean="0"/>
              <a:t>3</a:t>
            </a:fld>
            <a:endParaRPr lang="en-US"/>
          </a:p>
        </p:txBody>
      </p:sp>
    </p:spTree>
    <p:extLst>
      <p:ext uri="{BB962C8B-B14F-4D97-AF65-F5344CB8AC3E}">
        <p14:creationId xmlns:p14="http://schemas.microsoft.com/office/powerpoint/2010/main" val="37498151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13954" y="246749"/>
            <a:ext cx="10972800" cy="969264"/>
          </a:xfrm>
        </p:spPr>
        <p:txBody>
          <a:bodyPr/>
          <a:lstStyle/>
          <a:p>
            <a:r>
              <a:rPr lang="en-US" altLang="en-US" dirty="0" smtClean="0"/>
              <a:t>Controls on Eruptive Style</a:t>
            </a:r>
          </a:p>
        </p:txBody>
      </p:sp>
      <p:sp>
        <p:nvSpPr>
          <p:cNvPr id="90115" name="Rectangle 3"/>
          <p:cNvSpPr>
            <a:spLocks noGrp="1" noChangeArrowheads="1"/>
          </p:cNvSpPr>
          <p:nvPr>
            <p:ph type="body" idx="1"/>
          </p:nvPr>
        </p:nvSpPr>
        <p:spPr/>
        <p:txBody>
          <a:bodyPr>
            <a:normAutofit/>
          </a:bodyPr>
          <a:lstStyle/>
          <a:p>
            <a:r>
              <a:rPr lang="en-US" altLang="en-US" dirty="0" smtClean="0"/>
              <a:t>Viscosity – Controls the ease of lava flow.</a:t>
            </a:r>
          </a:p>
          <a:p>
            <a:endParaRPr lang="en-US" altLang="en-US" dirty="0" smtClean="0"/>
          </a:p>
          <a:p>
            <a:r>
              <a:rPr lang="en-US" altLang="en-US" dirty="0" smtClean="0"/>
              <a:t>Gas Pressure – Greater pressure = explosive style.</a:t>
            </a:r>
          </a:p>
          <a:p>
            <a:endParaRPr lang="en-US" altLang="en-US" dirty="0" smtClean="0"/>
          </a:p>
          <a:p>
            <a:r>
              <a:rPr lang="en-US" altLang="en-US" dirty="0" smtClean="0"/>
              <a:t>Environment – Where eruption occurs important. </a:t>
            </a:r>
            <a:endParaRPr lang="en-US" altLang="en-US" dirty="0"/>
          </a:p>
        </p:txBody>
      </p:sp>
      <p:sp>
        <p:nvSpPr>
          <p:cNvPr id="2" name="Slide Number Placeholder 1"/>
          <p:cNvSpPr>
            <a:spLocks noGrp="1"/>
          </p:cNvSpPr>
          <p:nvPr>
            <p:ph type="sldNum" sz="quarter" idx="12"/>
          </p:nvPr>
        </p:nvSpPr>
        <p:spPr/>
        <p:txBody>
          <a:bodyPr/>
          <a:lstStyle/>
          <a:p>
            <a:fld id="{48418634-35E1-4B71-A941-2BD7AE42CC64}" type="slidenum">
              <a:rPr lang="en-US" smtClean="0"/>
              <a:t>30</a:t>
            </a:fld>
            <a:endParaRPr lang="en-US"/>
          </a:p>
        </p:txBody>
      </p:sp>
    </p:spTree>
    <p:extLst>
      <p:ext uri="{BB962C8B-B14F-4D97-AF65-F5344CB8AC3E}">
        <p14:creationId xmlns:p14="http://schemas.microsoft.com/office/powerpoint/2010/main" val="30617654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173"/>
          <p:cNvGraphicFramePr>
            <a:graphicFrameLocks noGrp="1"/>
          </p:cNvGraphicFramePr>
          <p:nvPr>
            <p:ph type="pic" idx="4294967295"/>
            <p:extLst>
              <p:ext uri="{D42A27DB-BD31-4B8C-83A1-F6EECF244321}">
                <p14:modId xmlns:p14="http://schemas.microsoft.com/office/powerpoint/2010/main" val="1260880766"/>
              </p:ext>
            </p:extLst>
          </p:nvPr>
        </p:nvGraphicFramePr>
        <p:xfrm>
          <a:off x="1553030" y="1870782"/>
          <a:ext cx="9114972" cy="4823494"/>
        </p:xfrm>
        <a:graphic>
          <a:graphicData uri="http://schemas.openxmlformats.org/drawingml/2006/table">
            <a:tbl>
              <a:tblPr/>
              <a:tblGrid>
                <a:gridCol w="3236720"/>
                <a:gridCol w="2839928"/>
                <a:gridCol w="3038324"/>
              </a:tblGrid>
              <a:tr h="3249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mn-lt"/>
                        </a:rPr>
                        <a:t>Type of Event</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mn-lt"/>
                        </a:rPr>
                        <a:t>275,000 deaths</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mn-lt"/>
                        </a:rPr>
                        <a:t>530 Volcanic Events</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49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Pyroclastic flow</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29%</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15%</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49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Tsunami</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21%</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5 %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49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Lahar</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15 %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17 %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49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Indirect (famine)</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23 %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5 %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49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Gas</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1 %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4 %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49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Lava flow</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&lt;1 %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4 %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53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Pyroclastic fall (bombs)</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2 %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21 %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49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Debris avalanche</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2 %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3 %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49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Flood</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1 %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2 %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49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Earthquakes</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&lt;1 %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2 %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49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Lighting</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&lt;1 %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1 %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49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Unknown</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mn-lt"/>
                        </a:rPr>
                        <a:t>7 %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20 %</a:t>
                      </a:r>
                    </a:p>
                  </a:txBody>
                  <a:tcPr marT="48180" marB="481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1" name="Rectangle 3"/>
          <p:cNvSpPr txBox="1">
            <a:spLocks noChangeArrowheads="1"/>
          </p:cNvSpPr>
          <p:nvPr/>
        </p:nvSpPr>
        <p:spPr>
          <a:xfrm>
            <a:off x="923968" y="1217338"/>
            <a:ext cx="10353762" cy="682472"/>
          </a:xfrm>
          <a:prstGeom prst="rect">
            <a:avLst/>
          </a:prstGeom>
        </p:spPr>
        <p:txBody>
          <a:bodyPr>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lang="en-US" altLang="en-US" sz="2800" dirty="0" smtClean="0"/>
              <a:t>Volcano Fatalities Last 500 Years</a:t>
            </a:r>
          </a:p>
        </p:txBody>
      </p:sp>
      <p:sp>
        <p:nvSpPr>
          <p:cNvPr id="13" name="Title 4"/>
          <p:cNvSpPr>
            <a:spLocks noGrp="1"/>
          </p:cNvSpPr>
          <p:nvPr>
            <p:ph type="title"/>
          </p:nvPr>
        </p:nvSpPr>
        <p:spPr>
          <a:xfrm>
            <a:off x="612648" y="246888"/>
            <a:ext cx="10972800" cy="970450"/>
          </a:xfrm>
        </p:spPr>
        <p:txBody>
          <a:bodyPr/>
          <a:lstStyle/>
          <a:p>
            <a:r>
              <a:rPr lang="en-US" dirty="0" smtClean="0"/>
              <a:t>Volcanic Hazards</a:t>
            </a:r>
            <a:endParaRPr lang="en-US" dirty="0"/>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31</a:t>
            </a:fld>
            <a:endParaRPr lang="en-US"/>
          </a:p>
        </p:txBody>
      </p:sp>
    </p:spTree>
    <p:extLst>
      <p:ext uri="{BB962C8B-B14F-4D97-AF65-F5344CB8AC3E}">
        <p14:creationId xmlns:p14="http://schemas.microsoft.com/office/powerpoint/2010/main" val="9968142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484" name="Object 4"/>
          <p:cNvGraphicFramePr>
            <a:graphicFrameLocks noChangeAspect="1"/>
          </p:cNvGraphicFramePr>
          <p:nvPr>
            <p:extLst>
              <p:ext uri="{D42A27DB-BD31-4B8C-83A1-F6EECF244321}">
                <p14:modId xmlns:p14="http://schemas.microsoft.com/office/powerpoint/2010/main" val="1241555457"/>
              </p:ext>
            </p:extLst>
          </p:nvPr>
        </p:nvGraphicFramePr>
        <p:xfrm>
          <a:off x="0" y="509660"/>
          <a:ext cx="12188952" cy="5850169"/>
        </p:xfrm>
        <a:graphic>
          <a:graphicData uri="http://schemas.openxmlformats.org/presentationml/2006/ole">
            <mc:AlternateContent xmlns:mc="http://schemas.openxmlformats.org/markup-compatibility/2006">
              <mc:Choice xmlns:v="urn:schemas-microsoft-com:vml" Requires="v">
                <p:oleObj spid="_x0000_s20490" name="Worksheet" r:id="rId4" imgW="8791956" imgH="4219956" progId="Excel.Sheet.8">
                  <p:embed/>
                </p:oleObj>
              </mc:Choice>
              <mc:Fallback>
                <p:oleObj name="Worksheet" r:id="rId4" imgW="8791956" imgH="4219956"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9660"/>
                        <a:ext cx="12188952" cy="5850169"/>
                      </a:xfrm>
                      <a:prstGeom prst="rect">
                        <a:avLst/>
                      </a:prstGeom>
                      <a:noFill/>
                      <a:ln>
                        <a:noFill/>
                      </a:ln>
                      <a:effectLst/>
                    </p:spPr>
                  </p:pic>
                </p:oleObj>
              </mc:Fallback>
            </mc:AlternateContent>
          </a:graphicData>
        </a:graphic>
      </p:graphicFrame>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32</a:t>
            </a:fld>
            <a:endParaRPr lang="en-US"/>
          </a:p>
        </p:txBody>
      </p:sp>
    </p:spTree>
    <p:extLst>
      <p:ext uri="{BB962C8B-B14F-4D97-AF65-F5344CB8AC3E}">
        <p14:creationId xmlns:p14="http://schemas.microsoft.com/office/powerpoint/2010/main" val="1234245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0" y="246888"/>
            <a:ext cx="6624638" cy="3185860"/>
          </a:xfrm>
        </p:spPr>
        <p:txBody>
          <a:bodyPr>
            <a:noAutofit/>
          </a:bodyPr>
          <a:lstStyle/>
          <a:p>
            <a:pPr algn="ctr"/>
            <a:r>
              <a:rPr lang="en-US" altLang="en-US" dirty="0"/>
              <a:t>VEI </a:t>
            </a:r>
            <a:r>
              <a:rPr lang="en-US" altLang="en-US" dirty="0" smtClean="0"/>
              <a:t/>
            </a:r>
            <a:br>
              <a:rPr lang="en-US" altLang="en-US" dirty="0" smtClean="0"/>
            </a:br>
            <a:r>
              <a:rPr lang="en-US" altLang="en-US" sz="4000" dirty="0" smtClean="0"/>
              <a:t>Volcanic </a:t>
            </a:r>
            <a:br>
              <a:rPr lang="en-US" altLang="en-US" sz="4000" dirty="0" smtClean="0"/>
            </a:br>
            <a:r>
              <a:rPr lang="en-US" altLang="en-US" sz="4000" dirty="0" smtClean="0"/>
              <a:t>Explosivity </a:t>
            </a:r>
            <a:br>
              <a:rPr lang="en-US" altLang="en-US" sz="4000" dirty="0" smtClean="0"/>
            </a:br>
            <a:r>
              <a:rPr lang="en-US" altLang="en-US" sz="4000" dirty="0" smtClean="0"/>
              <a:t>Index</a:t>
            </a:r>
            <a:endParaRPr lang="en-US" altLang="en-US" dirty="0"/>
          </a:p>
        </p:txBody>
      </p:sp>
      <p:pic>
        <p:nvPicPr>
          <p:cNvPr id="5" name="Picture 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4638" y="0"/>
            <a:ext cx="55673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97"/>
          <p:cNvSpPr txBox="1">
            <a:spLocks noChangeArrowheads="1"/>
          </p:cNvSpPr>
          <p:nvPr/>
        </p:nvSpPr>
        <p:spPr bwMode="auto">
          <a:xfrm>
            <a:off x="2951957" y="6462713"/>
            <a:ext cx="8162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hlinkClick r:id="rId3"/>
              </a:rPr>
              <a:t>source</a:t>
            </a:r>
            <a:endParaRPr lang="en-US" altLang="en-US"/>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33</a:t>
            </a:fld>
            <a:endParaRPr lang="en-US"/>
          </a:p>
        </p:txBody>
      </p:sp>
    </p:spTree>
    <p:extLst>
      <p:ext uri="{BB962C8B-B14F-4D97-AF65-F5344CB8AC3E}">
        <p14:creationId xmlns:p14="http://schemas.microsoft.com/office/powerpoint/2010/main" val="3294532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306" name="Picture 2"/>
          <p:cNvPicPr>
            <a:picLocks noChangeAspect="1"/>
          </p:cNvPicPr>
          <p:nvPr/>
        </p:nvPicPr>
        <p:blipFill>
          <a:blip r:embed="rId3">
            <a:extLst>
              <a:ext uri="{28A0092B-C50C-407E-A947-70E740481C1C}">
                <a14:useLocalDpi xmlns:a14="http://schemas.microsoft.com/office/drawing/2010/main" val="0"/>
              </a:ext>
            </a:extLst>
          </a:blip>
          <a:srcRect l="3069" t="12724" r="2773" b="3799"/>
          <a:stretch>
            <a:fillRect/>
          </a:stretch>
        </p:blipFill>
        <p:spPr bwMode="auto">
          <a:xfrm>
            <a:off x="-1" y="0"/>
            <a:ext cx="12201099" cy="608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Box 3"/>
          <p:cNvSpPr txBox="1">
            <a:spLocks noChangeArrowheads="1"/>
          </p:cNvSpPr>
          <p:nvPr/>
        </p:nvSpPr>
        <p:spPr bwMode="auto">
          <a:xfrm>
            <a:off x="0" y="6066527"/>
            <a:ext cx="12192000" cy="77724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solidFill>
                  <a:schemeClr val="bg1"/>
                </a:solidFill>
              </a:rPr>
              <a:t>Map of notable volcanic eruptions. </a:t>
            </a:r>
            <a:r>
              <a:rPr lang="en-US" altLang="en-US" sz="1800" dirty="0" smtClean="0">
                <a:solidFill>
                  <a:schemeClr val="bg1"/>
                </a:solidFill>
              </a:rPr>
              <a:t> The </a:t>
            </a:r>
            <a:r>
              <a:rPr lang="en-US" altLang="en-US" sz="1800" dirty="0">
                <a:solidFill>
                  <a:schemeClr val="bg1"/>
                </a:solidFill>
              </a:rPr>
              <a:t>dashed circle shows the equivalent ejection from the Chicxulub impact (200000+ km³).  </a:t>
            </a:r>
            <a:r>
              <a:rPr lang="en-US" altLang="en-US" sz="1800" dirty="0">
                <a:solidFill>
                  <a:schemeClr val="bg1"/>
                </a:solidFill>
                <a:hlinkClick r:id="rId4"/>
              </a:rPr>
              <a:t>source</a:t>
            </a:r>
            <a:endParaRPr lang="en-US" altLang="en-US" sz="1800" dirty="0">
              <a:solidFill>
                <a:schemeClr val="bg1"/>
              </a:solidFill>
            </a:endParaRPr>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34</a:t>
            </a:fld>
            <a:endParaRPr lang="en-US"/>
          </a:p>
        </p:txBody>
      </p:sp>
    </p:spTree>
    <p:extLst>
      <p:ext uri="{BB962C8B-B14F-4D97-AF65-F5344CB8AC3E}">
        <p14:creationId xmlns:p14="http://schemas.microsoft.com/office/powerpoint/2010/main" val="30008751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descr="F07-06"/>
          <p:cNvSpPr>
            <a:spLocks noGrp="1" noChangeAspect="1" noChangeArrowheads="1"/>
          </p:cNvSpPr>
          <p:nvPr/>
        </p:nvSpPr>
        <p:spPr bwMode="auto">
          <a:xfrm>
            <a:off x="2286000" y="0"/>
            <a:ext cx="9937372" cy="6858000"/>
          </a:xfrm>
          <a:prstGeom prst="rect">
            <a:avLst/>
          </a:prstGeom>
          <a:blipFill dpi="0" rotWithShape="1">
            <a:blip r:embed="rId3"/>
            <a:srcRect/>
            <a:stretch>
              <a:fillRect b="-4052"/>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9331" name="Rectangle 3"/>
          <p:cNvSpPr>
            <a:spLocks noGrp="1" noChangeArrowheads="1"/>
          </p:cNvSpPr>
          <p:nvPr>
            <p:ph type="title"/>
          </p:nvPr>
        </p:nvSpPr>
        <p:spPr>
          <a:xfrm>
            <a:off x="1" y="1"/>
            <a:ext cx="2286000" cy="1596570"/>
          </a:xfrm>
          <a:noFill/>
        </p:spPr>
        <p:txBody>
          <a:bodyPr>
            <a:normAutofit/>
          </a:bodyPr>
          <a:lstStyle/>
          <a:p>
            <a:pPr algn="ctr" eaLnBrk="1" hangingPunct="1"/>
            <a:r>
              <a:rPr lang="en-US" altLang="en-US" dirty="0" smtClean="0">
                <a:solidFill>
                  <a:srgbClr val="CC3300"/>
                </a:solidFill>
              </a:rPr>
              <a:t>Lava flows</a:t>
            </a:r>
          </a:p>
        </p:txBody>
      </p:sp>
      <p:sp>
        <p:nvSpPr>
          <p:cNvPr id="99332" name="Rectangle 4"/>
          <p:cNvSpPr>
            <a:spLocks noGrp="1" noChangeArrowheads="1"/>
          </p:cNvSpPr>
          <p:nvPr>
            <p:ph type="body" idx="1"/>
          </p:nvPr>
        </p:nvSpPr>
        <p:spPr>
          <a:xfrm>
            <a:off x="0" y="1596571"/>
            <a:ext cx="2285999" cy="5261429"/>
          </a:xfrm>
          <a:noFill/>
        </p:spPr>
        <p:txBody>
          <a:bodyPr>
            <a:normAutofit/>
          </a:bodyPr>
          <a:lstStyle/>
          <a:p>
            <a:pPr marL="573088" indent="-457200"/>
            <a:r>
              <a:rPr lang="en-US" altLang="en-US" sz="2400" dirty="0">
                <a:solidFill>
                  <a:srgbClr val="FFC000"/>
                </a:solidFill>
                <a:effectLst/>
              </a:rPr>
              <a:t>Molten rock that has flowed out onto the Earth’s surface</a:t>
            </a:r>
          </a:p>
          <a:p>
            <a:pPr marL="573088" indent="-457200"/>
            <a:r>
              <a:rPr lang="en-US" altLang="en-US" sz="2400" dirty="0">
                <a:solidFill>
                  <a:srgbClr val="FFC000"/>
                </a:solidFill>
                <a:effectLst/>
              </a:rPr>
              <a:t>Cools on surface = extrusive igneous rock</a:t>
            </a:r>
          </a:p>
        </p:txBody>
      </p:sp>
      <p:sp>
        <p:nvSpPr>
          <p:cNvPr id="2" name="Slide Number Placeholder 1"/>
          <p:cNvSpPr>
            <a:spLocks noGrp="1"/>
          </p:cNvSpPr>
          <p:nvPr>
            <p:ph type="sldNum" sz="quarter" idx="12"/>
          </p:nvPr>
        </p:nvSpPr>
        <p:spPr/>
        <p:txBody>
          <a:bodyPr/>
          <a:lstStyle/>
          <a:p>
            <a:fld id="{48418634-35E1-4B71-A941-2BD7AE42CC64}" type="slidenum">
              <a:rPr lang="en-US" smtClean="0"/>
              <a:t>35</a:t>
            </a:fld>
            <a:endParaRPr lang="en-US"/>
          </a:p>
        </p:txBody>
      </p:sp>
    </p:spTree>
    <p:extLst>
      <p:ext uri="{BB962C8B-B14F-4D97-AF65-F5344CB8AC3E}">
        <p14:creationId xmlns:p14="http://schemas.microsoft.com/office/powerpoint/2010/main" val="30096698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6"/>
          <p:cNvSpPr>
            <a:spLocks noGrp="1" noChangeArrowheads="1"/>
          </p:cNvSpPr>
          <p:nvPr>
            <p:ph type="title"/>
          </p:nvPr>
        </p:nvSpPr>
        <p:spPr/>
        <p:txBody>
          <a:bodyPr/>
          <a:lstStyle/>
          <a:p>
            <a:r>
              <a:rPr lang="en-US" altLang="en-US" smtClean="0"/>
              <a:t>Basaltic Lava Flows</a:t>
            </a:r>
          </a:p>
        </p:txBody>
      </p:sp>
      <p:sp>
        <p:nvSpPr>
          <p:cNvPr id="101381" name="Rectangle 7"/>
          <p:cNvSpPr>
            <a:spLocks noGrp="1" noChangeArrowheads="1"/>
          </p:cNvSpPr>
          <p:nvPr>
            <p:ph type="body" idx="1"/>
          </p:nvPr>
        </p:nvSpPr>
        <p:spPr/>
        <p:txBody>
          <a:bodyPr/>
          <a:lstStyle/>
          <a:p>
            <a:r>
              <a:rPr lang="en-US" altLang="en-US" smtClean="0"/>
              <a:t>Very hot, low silica, and low viscosity. </a:t>
            </a:r>
          </a:p>
          <a:p>
            <a:pPr lvl="1"/>
            <a:r>
              <a:rPr lang="en-US" altLang="en-US" smtClean="0"/>
              <a:t>They can flow rapidly (up to 100 km/hr) &amp; for long distances (up to several 100 km).</a:t>
            </a:r>
          </a:p>
        </p:txBody>
      </p:sp>
      <p:pic>
        <p:nvPicPr>
          <p:cNvPr id="10138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 y="3606800"/>
            <a:ext cx="12192000" cy="3251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48418634-35E1-4B71-A941-2BD7AE42CC64}" type="slidenum">
              <a:rPr lang="en-US" smtClean="0"/>
              <a:t>36</a:t>
            </a:fld>
            <a:endParaRPr lang="en-US"/>
          </a:p>
        </p:txBody>
      </p:sp>
    </p:spTree>
    <p:extLst>
      <p:ext uri="{BB962C8B-B14F-4D97-AF65-F5344CB8AC3E}">
        <p14:creationId xmlns:p14="http://schemas.microsoft.com/office/powerpoint/2010/main" val="21018091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hvo.wr.usgs.gov/multimedia/archive/2001/Feb/20010203-636_DAS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0"/>
            <a:ext cx="1097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427" name="Rectangle 3"/>
          <p:cNvSpPr>
            <a:spLocks noGrp="1" noChangeArrowheads="1"/>
          </p:cNvSpPr>
          <p:nvPr>
            <p:ph type="title"/>
          </p:nvPr>
        </p:nvSpPr>
        <p:spPr/>
        <p:txBody>
          <a:bodyPr/>
          <a:lstStyle/>
          <a:p>
            <a:r>
              <a:rPr lang="en-US" altLang="en-US" smtClean="0"/>
              <a:t>Pahoehoe </a:t>
            </a:r>
            <a:endParaRPr lang="en-US" altLang="en-US" dirty="0"/>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37</a:t>
            </a:fld>
            <a:endParaRPr lang="en-US"/>
          </a:p>
        </p:txBody>
      </p:sp>
    </p:spTree>
    <p:extLst>
      <p:ext uri="{BB962C8B-B14F-4D97-AF65-F5344CB8AC3E}">
        <p14:creationId xmlns:p14="http://schemas.microsoft.com/office/powerpoint/2010/main" val="32392905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volcano.si.edu/Photos/full/035019.jpg"/>
          <p:cNvPicPr>
            <a:picLocks noChangeAspect="1" noChangeArrowheads="1"/>
          </p:cNvPicPr>
          <p:nvPr/>
        </p:nvPicPr>
        <p:blipFill rotWithShape="1">
          <a:blip r:embed="rId3">
            <a:extLst>
              <a:ext uri="{28A0092B-C50C-407E-A947-70E740481C1C}">
                <a14:useLocalDpi xmlns:a14="http://schemas.microsoft.com/office/drawing/2010/main" val="0"/>
              </a:ext>
            </a:extLst>
          </a:blip>
          <a:srcRect b="13615"/>
          <a:stretch/>
        </p:blipFill>
        <p:spPr bwMode="auto">
          <a:xfrm>
            <a:off x="-2" y="1"/>
            <a:ext cx="12188952" cy="6877050"/>
          </a:xfrm>
          <a:prstGeom prst="rect">
            <a:avLst/>
          </a:prstGeom>
          <a:noFill/>
          <a:extLst>
            <a:ext uri="{909E8E84-426E-40DD-AFC4-6F175D3DCCD1}">
              <a14:hiddenFill xmlns:a14="http://schemas.microsoft.com/office/drawing/2010/main">
                <a:solidFill>
                  <a:srgbClr val="FFFFFF"/>
                </a:solidFill>
              </a14:hiddenFill>
            </a:ext>
          </a:extLst>
        </p:spPr>
      </p:pic>
      <p:sp>
        <p:nvSpPr>
          <p:cNvPr id="105475" name="Rectangle 3"/>
          <p:cNvSpPr>
            <a:spLocks noGrp="1" noChangeArrowheads="1"/>
          </p:cNvSpPr>
          <p:nvPr>
            <p:ph type="title"/>
          </p:nvPr>
        </p:nvSpPr>
        <p:spPr>
          <a:xfrm>
            <a:off x="917593" y="5618988"/>
            <a:ext cx="10353762" cy="970450"/>
          </a:xfrm>
        </p:spPr>
        <p:txBody>
          <a:bodyPr>
            <a:normAutofit fontScale="90000"/>
          </a:bodyPr>
          <a:lstStyle/>
          <a:p>
            <a:r>
              <a:rPr lang="en-US" altLang="en-US" dirty="0" smtClean="0"/>
              <a:t>Aa lava </a:t>
            </a:r>
            <a:br>
              <a:rPr lang="en-US" altLang="en-US" dirty="0" smtClean="0"/>
            </a:br>
            <a:r>
              <a:rPr lang="en-US" altLang="en-US" dirty="0" smtClean="0"/>
              <a:t>(rough, jagged)</a:t>
            </a:r>
            <a:endParaRPr lang="en-US" altLang="en-US" dirty="0"/>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38</a:t>
            </a:fld>
            <a:endParaRPr lang="en-US"/>
          </a:p>
        </p:txBody>
      </p:sp>
    </p:spTree>
    <p:extLst>
      <p:ext uri="{BB962C8B-B14F-4D97-AF65-F5344CB8AC3E}">
        <p14:creationId xmlns:p14="http://schemas.microsoft.com/office/powerpoint/2010/main" val="974766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6"/>
          <p:cNvSpPr>
            <a:spLocks noGrp="1" noChangeArrowheads="1"/>
          </p:cNvSpPr>
          <p:nvPr>
            <p:ph type="body" idx="1"/>
          </p:nvPr>
        </p:nvSpPr>
        <p:spPr/>
        <p:txBody>
          <a:bodyPr/>
          <a:lstStyle/>
          <a:p>
            <a:r>
              <a:rPr lang="en-US" altLang="en-US" smtClean="0"/>
              <a:t>Higher SiO</a:t>
            </a:r>
            <a:r>
              <a:rPr lang="en-US" altLang="en-US" baseline="-25000" smtClean="0"/>
              <a:t>2</a:t>
            </a:r>
            <a:r>
              <a:rPr lang="en-US" altLang="en-US" smtClean="0"/>
              <a:t> content makes andesitic lavas viscous.</a:t>
            </a:r>
          </a:p>
          <a:p>
            <a:pPr lvl="1"/>
            <a:r>
              <a:rPr lang="en-US" altLang="en-US" smtClean="0"/>
              <a:t>Instead, they mound around the vent and flow slowly, staying near the vent.</a:t>
            </a:r>
          </a:p>
        </p:txBody>
      </p:sp>
      <p:sp>
        <p:nvSpPr>
          <p:cNvPr id="107523" name="Rectangle 5"/>
          <p:cNvSpPr>
            <a:spLocks noGrp="1" noChangeArrowheads="1"/>
          </p:cNvSpPr>
          <p:nvPr>
            <p:ph type="title"/>
          </p:nvPr>
        </p:nvSpPr>
        <p:spPr/>
        <p:txBody>
          <a:bodyPr/>
          <a:lstStyle/>
          <a:p>
            <a:r>
              <a:rPr lang="en-US" altLang="en-US" smtClean="0"/>
              <a:t>Andesitic Lava Flows</a:t>
            </a:r>
          </a:p>
        </p:txBody>
      </p:sp>
      <p:pic>
        <p:nvPicPr>
          <p:cNvPr id="10752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067176"/>
            <a:ext cx="68580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8418634-35E1-4B71-A941-2BD7AE42CC64}" type="slidenum">
              <a:rPr lang="en-US" smtClean="0"/>
              <a:t>39</a:t>
            </a:fld>
            <a:endParaRPr lang="en-US"/>
          </a:p>
        </p:txBody>
      </p:sp>
    </p:spTree>
    <p:extLst>
      <p:ext uri="{BB962C8B-B14F-4D97-AF65-F5344CB8AC3E}">
        <p14:creationId xmlns:p14="http://schemas.microsoft.com/office/powerpoint/2010/main" val="9262872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llarrica volcano, in southern Chile, which began erupting on March 3, 2015. "/>
          <p:cNvPicPr>
            <a:picLocks noChangeAspect="1" noChangeArrowheads="1"/>
          </p:cNvPicPr>
          <p:nvPr/>
        </p:nvPicPr>
        <p:blipFill rotWithShape="1">
          <a:blip r:embed="rId3">
            <a:extLst>
              <a:ext uri="{28A0092B-C50C-407E-A947-70E740481C1C}">
                <a14:useLocalDpi xmlns:a14="http://schemas.microsoft.com/office/drawing/2010/main" val="0"/>
              </a:ext>
            </a:extLst>
          </a:blip>
          <a:srcRect t="15343"/>
          <a:stretch/>
        </p:blipFill>
        <p:spPr bwMode="auto">
          <a:xfrm>
            <a:off x="3048" y="-14514"/>
            <a:ext cx="12188952" cy="6872514"/>
          </a:xfrm>
          <a:prstGeom prst="rect">
            <a:avLst/>
          </a:prstGeom>
          <a:noFill/>
          <a:extLst>
            <a:ext uri="{909E8E84-426E-40DD-AFC4-6F175D3DCCD1}">
              <a14:hiddenFill xmlns:a14="http://schemas.microsoft.com/office/drawing/2010/main">
                <a:solidFill>
                  <a:srgbClr val="FFFFFF"/>
                </a:solidFill>
              </a14:hiddenFill>
            </a:ext>
          </a:extLst>
        </p:spPr>
      </p:pic>
      <p:sp>
        <p:nvSpPr>
          <p:cNvPr id="22531" name="Rectangle 3"/>
          <p:cNvSpPr>
            <a:spLocks noGrp="1" noChangeArrowheads="1"/>
          </p:cNvSpPr>
          <p:nvPr>
            <p:ph type="title"/>
          </p:nvPr>
        </p:nvSpPr>
        <p:spPr/>
        <p:txBody>
          <a:bodyPr/>
          <a:lstStyle/>
          <a:p>
            <a:pPr eaLnBrk="1" hangingPunct="1"/>
            <a:r>
              <a:rPr lang="en-US" altLang="en-US" dirty="0" smtClean="0">
                <a:solidFill>
                  <a:srgbClr val="FF0000"/>
                </a:solidFill>
              </a:rPr>
              <a:t>What Creates a Volcano?</a:t>
            </a:r>
          </a:p>
        </p:txBody>
      </p:sp>
      <p:sp>
        <p:nvSpPr>
          <p:cNvPr id="22532" name="Rectangle 4"/>
          <p:cNvSpPr>
            <a:spLocks noGrp="1" noChangeArrowheads="1"/>
          </p:cNvSpPr>
          <p:nvPr>
            <p:ph type="body" idx="1"/>
          </p:nvPr>
        </p:nvSpPr>
        <p:spPr>
          <a:xfrm>
            <a:off x="482019" y="1628225"/>
            <a:ext cx="4249638" cy="2697032"/>
          </a:xfrm>
        </p:spPr>
        <p:txBody>
          <a:bodyPr>
            <a:normAutofit/>
          </a:bodyPr>
          <a:lstStyle/>
          <a:p>
            <a:pPr marL="0" indent="0">
              <a:lnSpc>
                <a:spcPct val="80000"/>
              </a:lnSpc>
              <a:buNone/>
            </a:pPr>
            <a:r>
              <a:rPr lang="en-US" altLang="en-US" sz="2800" dirty="0" smtClean="0">
                <a:solidFill>
                  <a:srgbClr val="FFC000"/>
                </a:solidFill>
              </a:rPr>
              <a:t>First . . . </a:t>
            </a:r>
            <a:br>
              <a:rPr lang="en-US" altLang="en-US" sz="2800" dirty="0" smtClean="0">
                <a:solidFill>
                  <a:srgbClr val="FFC000"/>
                </a:solidFill>
              </a:rPr>
            </a:br>
            <a:r>
              <a:rPr lang="en-US" altLang="en-US" sz="2800" dirty="0" smtClean="0">
                <a:solidFill>
                  <a:srgbClr val="FFC000"/>
                </a:solidFill>
              </a:rPr>
              <a:t/>
            </a:r>
            <a:br>
              <a:rPr lang="en-US" altLang="en-US" sz="2800" dirty="0" smtClean="0">
                <a:solidFill>
                  <a:srgbClr val="FFC000"/>
                </a:solidFill>
              </a:rPr>
            </a:br>
            <a:r>
              <a:rPr lang="en-US" altLang="en-US" sz="2800" dirty="0" smtClean="0">
                <a:solidFill>
                  <a:srgbClr val="FFC000"/>
                </a:solidFill>
              </a:rPr>
              <a:t>Layers </a:t>
            </a:r>
            <a:r>
              <a:rPr lang="en-US" altLang="en-US" sz="2800" dirty="0">
                <a:solidFill>
                  <a:srgbClr val="FFC000"/>
                </a:solidFill>
              </a:rPr>
              <a:t>of lava, pyroclastic material, ash or a combination of all build up around a central vent</a:t>
            </a:r>
            <a:r>
              <a:rPr lang="en-US" altLang="en-US" sz="2800" dirty="0" smtClean="0">
                <a:solidFill>
                  <a:srgbClr val="FFC000"/>
                </a:solidFill>
              </a:rPr>
              <a:t>.</a:t>
            </a:r>
            <a:endParaRPr lang="en-US" altLang="en-US" sz="2800" dirty="0">
              <a:solidFill>
                <a:srgbClr val="FFC000"/>
              </a:solidFill>
            </a:endParaRPr>
          </a:p>
        </p:txBody>
      </p:sp>
      <p:sp>
        <p:nvSpPr>
          <p:cNvPr id="2253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974236-1682-46A6-A56E-5489E6D4C345}" type="slidenum">
              <a:rPr lang="en-US" altLang="en-US" sz="1200">
                <a:solidFill>
                  <a:schemeClr val="accent1"/>
                </a:solidFill>
              </a:rPr>
              <a:pPr>
                <a:spcBef>
                  <a:spcPct val="0"/>
                </a:spcBef>
                <a:buFontTx/>
                <a:buNone/>
              </a:pPr>
              <a:t>4</a:t>
            </a:fld>
            <a:r>
              <a:rPr lang="en-US" altLang="en-US" sz="1200">
                <a:solidFill>
                  <a:schemeClr val="accent1"/>
                </a:solidFill>
              </a:rPr>
              <a:t> / 139 </a:t>
            </a:r>
          </a:p>
        </p:txBody>
      </p:sp>
      <p:sp>
        <p:nvSpPr>
          <p:cNvPr id="8" name="Rectangle 4"/>
          <p:cNvSpPr txBox="1">
            <a:spLocks noChangeArrowheads="1"/>
          </p:cNvSpPr>
          <p:nvPr/>
        </p:nvSpPr>
        <p:spPr>
          <a:xfrm>
            <a:off x="7489380" y="1606457"/>
            <a:ext cx="4274451" cy="271880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lgn="r">
              <a:lnSpc>
                <a:spcPct val="80000"/>
              </a:lnSpc>
              <a:buFont typeface="Wingdings 2" charset="2"/>
              <a:buNone/>
            </a:pPr>
            <a:r>
              <a:rPr lang="en-US" altLang="en-US" sz="2800" dirty="0" smtClean="0">
                <a:solidFill>
                  <a:srgbClr val="FFC000"/>
                </a:solidFill>
              </a:rPr>
              <a:t>Then . . .</a:t>
            </a:r>
          </a:p>
          <a:p>
            <a:pPr marL="0" indent="0" algn="r">
              <a:lnSpc>
                <a:spcPct val="80000"/>
              </a:lnSpc>
              <a:buFont typeface="Wingdings 2" charset="2"/>
              <a:buNone/>
            </a:pPr>
            <a:r>
              <a:rPr lang="en-US" altLang="en-US" sz="2800" dirty="0" smtClean="0">
                <a:solidFill>
                  <a:srgbClr val="FFC000"/>
                </a:solidFill>
              </a:rPr>
              <a:t> </a:t>
            </a:r>
            <a:br>
              <a:rPr lang="en-US" altLang="en-US" sz="2800" dirty="0" smtClean="0">
                <a:solidFill>
                  <a:srgbClr val="FFC000"/>
                </a:solidFill>
              </a:rPr>
            </a:br>
            <a:r>
              <a:rPr lang="en-US" altLang="en-US" sz="2800" dirty="0" smtClean="0">
                <a:solidFill>
                  <a:srgbClr val="FFC000"/>
                </a:solidFill>
              </a:rPr>
              <a:t>Molten rock from the Earth’s interior is ejected via the central vent</a:t>
            </a:r>
            <a:endParaRPr lang="en-US" altLang="en-US" sz="2800" dirty="0">
              <a:solidFill>
                <a:srgbClr val="FFC000"/>
              </a:solidFill>
            </a:endParaRPr>
          </a:p>
        </p:txBody>
      </p:sp>
      <p:sp>
        <p:nvSpPr>
          <p:cNvPr id="10" name="TextBox 9"/>
          <p:cNvSpPr txBox="1"/>
          <p:nvPr/>
        </p:nvSpPr>
        <p:spPr>
          <a:xfrm>
            <a:off x="3049" y="5987148"/>
            <a:ext cx="12188952" cy="861774"/>
          </a:xfrm>
          <a:prstGeom prst="rect">
            <a:avLst/>
          </a:prstGeom>
          <a:noFill/>
        </p:spPr>
        <p:txBody>
          <a:bodyPr wrap="square" rtlCol="0">
            <a:spAutoFit/>
          </a:bodyPr>
          <a:lstStyle/>
          <a:p>
            <a:pPr algn="ctr"/>
            <a:r>
              <a:rPr lang="en-US" dirty="0" smtClean="0"/>
              <a:t>Picture of the </a:t>
            </a:r>
            <a:r>
              <a:rPr lang="en-US" dirty="0" err="1" smtClean="0"/>
              <a:t>Villarrica</a:t>
            </a:r>
            <a:r>
              <a:rPr lang="en-US" dirty="0" smtClean="0"/>
              <a:t> volcano, located near </a:t>
            </a:r>
            <a:r>
              <a:rPr lang="en-US" dirty="0" err="1" smtClean="0"/>
              <a:t>Villarrica</a:t>
            </a:r>
            <a:r>
              <a:rPr lang="en-US" dirty="0" smtClean="0"/>
              <a:t> 1200 km from Santiago, in southern Chile, which began erupting on March 3, 2015. (Ariel </a:t>
            </a:r>
            <a:r>
              <a:rPr lang="en-US" dirty="0" err="1" smtClean="0"/>
              <a:t>Marinkovic</a:t>
            </a:r>
            <a:r>
              <a:rPr lang="en-US" dirty="0" smtClean="0"/>
              <a:t>/AFP/Getty Images)  </a:t>
            </a:r>
            <a:br>
              <a:rPr lang="en-US" dirty="0" smtClean="0"/>
            </a:br>
            <a:r>
              <a:rPr lang="en-US" sz="1400" dirty="0" smtClean="0"/>
              <a:t>source:  </a:t>
            </a:r>
            <a:r>
              <a:rPr lang="en-US" sz="1400" dirty="0" smtClean="0">
                <a:hlinkClick r:id="rId4"/>
              </a:rPr>
              <a:t>http://www.vox.com/2015/3/4/8147751/chile-volcano-villarrica</a:t>
            </a:r>
            <a:endParaRPr lang="en-US" sz="1400" dirty="0"/>
          </a:p>
        </p:txBody>
      </p:sp>
    </p:spTree>
    <p:extLst>
      <p:ext uri="{BB962C8B-B14F-4D97-AF65-F5344CB8AC3E}">
        <p14:creationId xmlns:p14="http://schemas.microsoft.com/office/powerpoint/2010/main" val="1850223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title"/>
          </p:nvPr>
        </p:nvSpPr>
        <p:spPr/>
        <p:txBody>
          <a:bodyPr/>
          <a:lstStyle/>
          <a:p>
            <a:r>
              <a:rPr lang="en-US" altLang="en-US" dirty="0" smtClean="0"/>
              <a:t>Rhyolitic Lava Flows</a:t>
            </a:r>
          </a:p>
        </p:txBody>
      </p:sp>
      <p:pic>
        <p:nvPicPr>
          <p:cNvPr id="10957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813176"/>
            <a:ext cx="58674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9572" name="Rectangle 7"/>
          <p:cNvSpPr>
            <a:spLocks noGrp="1" noChangeArrowheads="1"/>
          </p:cNvSpPr>
          <p:nvPr>
            <p:ph type="body" idx="1"/>
          </p:nvPr>
        </p:nvSpPr>
        <p:spPr/>
        <p:txBody>
          <a:bodyPr/>
          <a:lstStyle/>
          <a:p>
            <a:r>
              <a:rPr lang="en-US" altLang="en-US" dirty="0" smtClean="0"/>
              <a:t>Has the highest SiO</a:t>
            </a:r>
            <a:r>
              <a:rPr lang="en-US" altLang="en-US" baseline="-25000" dirty="0" smtClean="0"/>
              <a:t>2</a:t>
            </a:r>
            <a:r>
              <a:rPr lang="en-US" altLang="en-US" dirty="0" smtClean="0"/>
              <a:t> – the most viscous lava.</a:t>
            </a:r>
          </a:p>
          <a:p>
            <a:pPr lvl="1"/>
            <a:r>
              <a:rPr lang="en-US" altLang="en-US" dirty="0" smtClean="0"/>
              <a:t>Rhyolitic lava rarely flows, plugs the vent as a lava dome.</a:t>
            </a:r>
          </a:p>
        </p:txBody>
      </p:sp>
      <p:sp>
        <p:nvSpPr>
          <p:cNvPr id="2" name="Slide Number Placeholder 1"/>
          <p:cNvSpPr>
            <a:spLocks noGrp="1"/>
          </p:cNvSpPr>
          <p:nvPr>
            <p:ph type="sldNum" sz="quarter" idx="12"/>
          </p:nvPr>
        </p:nvSpPr>
        <p:spPr/>
        <p:txBody>
          <a:bodyPr/>
          <a:lstStyle/>
          <a:p>
            <a:fld id="{48418634-35E1-4B71-A941-2BD7AE42CC64}" type="slidenum">
              <a:rPr lang="en-US" smtClean="0"/>
              <a:t>40</a:t>
            </a:fld>
            <a:endParaRPr lang="en-US"/>
          </a:p>
        </p:txBody>
      </p:sp>
    </p:spTree>
    <p:extLst>
      <p:ext uri="{BB962C8B-B14F-4D97-AF65-F5344CB8AC3E}">
        <p14:creationId xmlns:p14="http://schemas.microsoft.com/office/powerpoint/2010/main" val="35182427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20505"/>
        </a:solidFill>
        <a:effectLst/>
      </p:bgPr>
    </p:bg>
    <p:spTree>
      <p:nvGrpSpPr>
        <p:cNvPr id="1" name=""/>
        <p:cNvGrpSpPr/>
        <p:nvPr/>
      </p:nvGrpSpPr>
      <p:grpSpPr>
        <a:xfrm>
          <a:off x="0" y="0"/>
          <a:ext cx="0" cy="0"/>
          <a:chOff x="0" y="0"/>
          <a:chExt cx="0" cy="0"/>
        </a:xfrm>
      </p:grpSpPr>
      <p:sp>
        <p:nvSpPr>
          <p:cNvPr id="140292" name="Rectangle 4"/>
          <p:cNvSpPr>
            <a:spLocks noGrp="1" noChangeArrowheads="1"/>
          </p:cNvSpPr>
          <p:nvPr>
            <p:ph type="body" idx="1"/>
          </p:nvPr>
        </p:nvSpPr>
        <p:spPr>
          <a:solidFill>
            <a:srgbClr val="020505"/>
          </a:solidFill>
        </p:spPr>
        <p:txBody>
          <a:bodyPr>
            <a:normAutofit fontScale="92500" lnSpcReduction="20000"/>
          </a:bodyPr>
          <a:lstStyle/>
          <a:p>
            <a:r>
              <a:rPr lang="en-US" altLang="en-US" smtClean="0"/>
              <a:t>Ash and dust – fine, glassy</a:t>
            </a:r>
          </a:p>
          <a:p>
            <a:r>
              <a:rPr lang="en-US" altLang="en-US" smtClean="0"/>
              <a:t>Pumice – from "frothy" lava </a:t>
            </a:r>
          </a:p>
          <a:p>
            <a:r>
              <a:rPr lang="en-US" altLang="en-US" smtClean="0"/>
              <a:t>Cinders – "pea-sized"</a:t>
            </a:r>
          </a:p>
          <a:p>
            <a:r>
              <a:rPr lang="en-US" altLang="en-US" smtClean="0"/>
              <a:t>Lapilli – "walnut" size </a:t>
            </a:r>
          </a:p>
          <a:p>
            <a:r>
              <a:rPr lang="en-US" altLang="en-US" smtClean="0"/>
              <a:t>Particles larger than lapilli </a:t>
            </a:r>
          </a:p>
          <a:p>
            <a:pPr lvl="1"/>
            <a:r>
              <a:rPr lang="en-US" altLang="en-US" smtClean="0"/>
              <a:t>Blocks</a:t>
            </a:r>
          </a:p>
          <a:p>
            <a:pPr lvl="1"/>
            <a:r>
              <a:rPr lang="en-US" altLang="en-US" smtClean="0"/>
              <a:t>Bombs</a:t>
            </a:r>
          </a:p>
          <a:p>
            <a:r>
              <a:rPr lang="en-US" altLang="en-US" smtClean="0">
                <a:hlinkClick r:id="rId3"/>
              </a:rPr>
              <a:t>weblink</a:t>
            </a:r>
            <a:endParaRPr lang="en-US" altLang="en-US" dirty="0"/>
          </a:p>
        </p:txBody>
      </p:sp>
      <p:pic>
        <p:nvPicPr>
          <p:cNvPr id="140290" name="Picture 2" descr="FG04_07"/>
          <p:cNvPicPr>
            <a:picLocks noChangeAspect="1" noChangeArrowheads="1"/>
          </p:cNvPicPr>
          <p:nvPr/>
        </p:nvPicPr>
        <p:blipFill>
          <a:blip r:embed="rId4">
            <a:extLst>
              <a:ext uri="{28A0092B-C50C-407E-A947-70E740481C1C}">
                <a14:useLocalDpi xmlns:a14="http://schemas.microsoft.com/office/drawing/2010/main" val="0"/>
              </a:ext>
            </a:extLst>
          </a:blip>
          <a:srcRect l="18004" r="22830"/>
          <a:stretch>
            <a:fillRect/>
          </a:stretch>
        </p:blipFill>
        <p:spPr bwMode="auto">
          <a:xfrm>
            <a:off x="6787138" y="0"/>
            <a:ext cx="5410200" cy="6858000"/>
          </a:xfrm>
          <a:prstGeom prst="rect">
            <a:avLst/>
          </a:prstGeom>
          <a:solidFill>
            <a:srgbClr val="0000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0291" name="Rectangle 3"/>
          <p:cNvSpPr>
            <a:spLocks noGrp="1" noChangeArrowheads="1"/>
          </p:cNvSpPr>
          <p:nvPr>
            <p:ph type="title"/>
          </p:nvPr>
        </p:nvSpPr>
        <p:spPr/>
        <p:txBody>
          <a:bodyPr/>
          <a:lstStyle/>
          <a:p>
            <a:r>
              <a:rPr lang="en-US" altLang="en-US" smtClean="0"/>
              <a:t>Pyroclastic materials </a:t>
            </a:r>
          </a:p>
        </p:txBody>
      </p:sp>
      <p:sp>
        <p:nvSpPr>
          <p:cNvPr id="2" name="Slide Number Placeholder 1"/>
          <p:cNvSpPr>
            <a:spLocks noGrp="1"/>
          </p:cNvSpPr>
          <p:nvPr>
            <p:ph type="sldNum" sz="quarter" idx="12"/>
          </p:nvPr>
        </p:nvSpPr>
        <p:spPr/>
        <p:txBody>
          <a:bodyPr/>
          <a:lstStyle/>
          <a:p>
            <a:fld id="{48418634-35E1-4B71-A941-2BD7AE42CC64}" type="slidenum">
              <a:rPr lang="en-US" smtClean="0"/>
              <a:t>41</a:t>
            </a:fld>
            <a:endParaRPr lang="en-US"/>
          </a:p>
        </p:txBody>
      </p:sp>
    </p:spTree>
    <p:extLst>
      <p:ext uri="{BB962C8B-B14F-4D97-AF65-F5344CB8AC3E}">
        <p14:creationId xmlns:p14="http://schemas.microsoft.com/office/powerpoint/2010/main" val="34821803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2338" name="Picture 2" descr="mur2e_fig_06_0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336" y="0"/>
            <a:ext cx="104701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42</a:t>
            </a:fld>
            <a:endParaRPr lang="en-US"/>
          </a:p>
        </p:txBody>
      </p:sp>
    </p:spTree>
    <p:extLst>
      <p:ext uri="{BB962C8B-B14F-4D97-AF65-F5344CB8AC3E}">
        <p14:creationId xmlns:p14="http://schemas.microsoft.com/office/powerpoint/2010/main" val="12680807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4386" name="Picture 2" descr="mur2e_fig_06_0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212" y="38104"/>
            <a:ext cx="887977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48CF42-2ECA-479E-95CE-3670996A50BC}" type="slidenum">
              <a:rPr lang="en-US" altLang="en-US" sz="1200">
                <a:solidFill>
                  <a:schemeClr val="accent1"/>
                </a:solidFill>
              </a:rPr>
              <a:pPr>
                <a:spcBef>
                  <a:spcPct val="0"/>
                </a:spcBef>
                <a:buFontTx/>
                <a:buNone/>
              </a:pPr>
              <a:t>43</a:t>
            </a:fld>
            <a:r>
              <a:rPr lang="en-US" altLang="en-US" sz="1200">
                <a:solidFill>
                  <a:schemeClr val="accent1"/>
                </a:solidFill>
              </a:rPr>
              <a:t> / 139 </a:t>
            </a:r>
          </a:p>
        </p:txBody>
      </p:sp>
    </p:spTree>
    <p:extLst>
      <p:ext uri="{BB962C8B-B14F-4D97-AF65-F5344CB8AC3E}">
        <p14:creationId xmlns:p14="http://schemas.microsoft.com/office/powerpoint/2010/main" val="37839047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www.indiana.edu/%7Esierra/papers/2002/french_files/image004.jpg"/>
          <p:cNvPicPr>
            <a:picLocks noChangeAspect="1" noChangeArrowheads="1"/>
          </p:cNvPicPr>
          <p:nvPr/>
        </p:nvPicPr>
        <p:blipFill rotWithShape="1">
          <a:blip r:embed="rId2">
            <a:extLst>
              <a:ext uri="{28A0092B-C50C-407E-A947-70E740481C1C}">
                <a14:useLocalDpi xmlns:a14="http://schemas.microsoft.com/office/drawing/2010/main" val="0"/>
              </a:ext>
            </a:extLst>
          </a:blip>
          <a:srcRect l="3912" t="8854" r="4613" b="16863"/>
          <a:stretch/>
        </p:blipFill>
        <p:spPr bwMode="auto">
          <a:xfrm>
            <a:off x="3048" y="1"/>
            <a:ext cx="1218895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txBox="1">
            <a:spLocks noChangeArrowheads="1"/>
          </p:cNvSpPr>
          <p:nvPr/>
        </p:nvSpPr>
        <p:spPr>
          <a:xfrm>
            <a:off x="1714500" y="274638"/>
            <a:ext cx="8724900" cy="696912"/>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sz="4000" kern="0" dirty="0">
                <a:solidFill>
                  <a:sysClr val="windowText" lastClr="000000"/>
                </a:solidFill>
              </a:rPr>
              <a:t>Tephra – pyroclastic debris deposits</a:t>
            </a:r>
          </a:p>
        </p:txBody>
      </p:sp>
      <p:sp>
        <p:nvSpPr>
          <p:cNvPr id="5" name="Rectangle 7"/>
          <p:cNvSpPr txBox="1">
            <a:spLocks noChangeArrowheads="1"/>
          </p:cNvSpPr>
          <p:nvPr/>
        </p:nvSpPr>
        <p:spPr>
          <a:xfrm>
            <a:off x="-17526" y="5795962"/>
            <a:ext cx="12188952" cy="1062038"/>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defRPr/>
            </a:pPr>
            <a:r>
              <a:rPr lang="en-US" sz="2800" kern="0" dirty="0">
                <a:solidFill>
                  <a:sysClr val="windowText" lastClr="000000"/>
                </a:solidFill>
              </a:rPr>
              <a:t>Tuff – </a:t>
            </a:r>
            <a:r>
              <a:rPr lang="en-US" sz="2800" kern="0" dirty="0" err="1">
                <a:solidFill>
                  <a:sysClr val="windowText" lastClr="000000"/>
                </a:solidFill>
              </a:rPr>
              <a:t>Lithified</a:t>
            </a:r>
            <a:r>
              <a:rPr lang="en-US" sz="2800" kern="0" dirty="0">
                <a:solidFill>
                  <a:sysClr val="windowText" lastClr="000000"/>
                </a:solidFill>
              </a:rPr>
              <a:t> ash with or without lapilli.</a:t>
            </a:r>
          </a:p>
          <a:p>
            <a:pPr marL="457200" lvl="1" indent="0" algn="ctr">
              <a:buNone/>
              <a:defRPr/>
            </a:pPr>
            <a:r>
              <a:rPr lang="en-US" sz="2400" kern="0" dirty="0">
                <a:solidFill>
                  <a:sysClr val="windowText" lastClr="000000"/>
                </a:solidFill>
              </a:rPr>
              <a:t>Air-fall tuff – Accumulations of ash that fall like snow.</a:t>
            </a:r>
            <a:endParaRPr lang="en-US" sz="2000" kern="0" dirty="0">
              <a:solidFill>
                <a:sysClr val="windowText" lastClr="000000"/>
              </a:solidFill>
            </a:endParaRPr>
          </a:p>
        </p:txBody>
      </p:sp>
      <p:sp>
        <p:nvSpPr>
          <p:cNvPr id="148485" name="TextBox 2"/>
          <p:cNvSpPr txBox="1">
            <a:spLocks noChangeArrowheads="1"/>
          </p:cNvSpPr>
          <p:nvPr/>
        </p:nvSpPr>
        <p:spPr bwMode="auto">
          <a:xfrm>
            <a:off x="1524001" y="6356350"/>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hlinkClick r:id="rId3"/>
              </a:rPr>
              <a:t>source</a:t>
            </a:r>
            <a:endParaRPr lang="en-US" altLang="en-US" sz="1800"/>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44</a:t>
            </a:fld>
            <a:endParaRPr lang="en-US"/>
          </a:p>
        </p:txBody>
      </p:sp>
    </p:spTree>
    <p:extLst>
      <p:ext uri="{BB962C8B-B14F-4D97-AF65-F5344CB8AC3E}">
        <p14:creationId xmlns:p14="http://schemas.microsoft.com/office/powerpoint/2010/main" val="42004840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ttp://bostongeology.com/geology/fieldtrips/images/marblehead/small/weldedtuf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1" y="0"/>
            <a:ext cx="9143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txBox="1">
            <a:spLocks noChangeArrowheads="1"/>
          </p:cNvSpPr>
          <p:nvPr/>
        </p:nvSpPr>
        <p:spPr>
          <a:xfrm>
            <a:off x="1494968" y="274320"/>
            <a:ext cx="9189720" cy="696912"/>
          </a:xfrm>
          <a:prstGeom prst="rect">
            <a:avLst/>
          </a:prstGeom>
          <a:solidFill>
            <a:schemeClr val="bg1">
              <a:lumMod val="75000"/>
              <a:alpha val="65000"/>
            </a:schemeClr>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sz="4000" kern="0" dirty="0"/>
              <a:t>Tephra – pyroclastic debris deposits</a:t>
            </a:r>
          </a:p>
        </p:txBody>
      </p:sp>
      <p:sp>
        <p:nvSpPr>
          <p:cNvPr id="5" name="Rectangle 7"/>
          <p:cNvSpPr txBox="1">
            <a:spLocks noChangeArrowheads="1"/>
          </p:cNvSpPr>
          <p:nvPr/>
        </p:nvSpPr>
        <p:spPr>
          <a:xfrm>
            <a:off x="1504951" y="5539013"/>
            <a:ext cx="9144000" cy="1292225"/>
          </a:xfrm>
          <a:prstGeom prst="rect">
            <a:avLst/>
          </a:prstGeom>
          <a:solidFill>
            <a:schemeClr val="bg1">
              <a:lumMod val="75000"/>
              <a:alpha val="65000"/>
            </a:schemeClr>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defRPr/>
            </a:pPr>
            <a:r>
              <a:rPr lang="en-US" sz="2800" kern="0" dirty="0"/>
              <a:t>Tuff – </a:t>
            </a:r>
            <a:r>
              <a:rPr lang="en-US" sz="2800" kern="0" dirty="0" err="1"/>
              <a:t>Lithified</a:t>
            </a:r>
            <a:r>
              <a:rPr lang="en-US" sz="2800" kern="0" dirty="0"/>
              <a:t> ash with or without lapilli.</a:t>
            </a:r>
          </a:p>
          <a:p>
            <a:pPr marL="457200" lvl="1" indent="0" algn="ctr">
              <a:buNone/>
              <a:defRPr/>
            </a:pPr>
            <a:r>
              <a:rPr lang="en-US" sz="2400" kern="0" dirty="0"/>
              <a:t>Welded tuff (ignimbrite) – Tuff that is deposited while hot.</a:t>
            </a:r>
          </a:p>
        </p:txBody>
      </p:sp>
      <p:sp>
        <p:nvSpPr>
          <p:cNvPr id="149509" name="TextBox 2"/>
          <p:cNvSpPr txBox="1">
            <a:spLocks noChangeArrowheads="1"/>
          </p:cNvSpPr>
          <p:nvPr/>
        </p:nvSpPr>
        <p:spPr bwMode="auto">
          <a:xfrm>
            <a:off x="1524001" y="6356350"/>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hlinkClick r:id="rId3"/>
              </a:rPr>
              <a:t>source</a:t>
            </a:r>
            <a:endParaRPr lang="en-US" altLang="en-US" sz="1800"/>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45</a:t>
            </a:fld>
            <a:endParaRPr lang="en-US"/>
          </a:p>
        </p:txBody>
      </p:sp>
    </p:spTree>
    <p:extLst>
      <p:ext uri="{BB962C8B-B14F-4D97-AF65-F5344CB8AC3E}">
        <p14:creationId xmlns:p14="http://schemas.microsoft.com/office/powerpoint/2010/main" val="4651244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1"/>
            <a:ext cx="45720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tangle 2"/>
          <p:cNvSpPr>
            <a:spLocks noGrp="1" noChangeArrowheads="1"/>
          </p:cNvSpPr>
          <p:nvPr>
            <p:ph type="title"/>
          </p:nvPr>
        </p:nvSpPr>
        <p:spPr/>
        <p:txBody>
          <a:bodyPr/>
          <a:lstStyle/>
          <a:p>
            <a:pPr algn="l" eaLnBrk="1" hangingPunct="1"/>
            <a:r>
              <a:rPr lang="en-US" altLang="en-US" dirty="0" err="1" smtClean="0"/>
              <a:t>Ashfall</a:t>
            </a:r>
            <a:endParaRPr lang="en-US" altLang="en-US" dirty="0" smtClean="0"/>
          </a:p>
        </p:txBody>
      </p:sp>
      <p:sp>
        <p:nvSpPr>
          <p:cNvPr id="150532" name="Rectangle 3"/>
          <p:cNvSpPr>
            <a:spLocks noGrp="1" noChangeArrowheads="1"/>
          </p:cNvSpPr>
          <p:nvPr>
            <p:ph type="body" idx="1"/>
          </p:nvPr>
        </p:nvSpPr>
        <p:spPr>
          <a:xfrm>
            <a:off x="613954" y="1600200"/>
            <a:ext cx="5482046" cy="5257800"/>
          </a:xfrm>
        </p:spPr>
        <p:txBody>
          <a:bodyPr/>
          <a:lstStyle/>
          <a:p>
            <a:pPr marL="0" indent="0" defTabSz="860425">
              <a:buNone/>
            </a:pPr>
            <a:r>
              <a:rPr lang="en-US" altLang="en-US" dirty="0" smtClean="0"/>
              <a:t>Amount of ash is dependent upon:</a:t>
            </a:r>
          </a:p>
          <a:p>
            <a:pPr marL="0" indent="0" defTabSz="860425">
              <a:buNone/>
            </a:pPr>
            <a:endParaRPr lang="en-US" altLang="en-US" dirty="0" smtClean="0"/>
          </a:p>
          <a:p>
            <a:pPr marL="687388" lvl="1" indent="-461963" defTabSz="860425">
              <a:buClr>
                <a:srgbClr val="FFFF00"/>
              </a:buClr>
              <a:buFontTx/>
              <a:buAutoNum type="arabicPeriod"/>
            </a:pPr>
            <a:r>
              <a:rPr lang="en-US" altLang="en-US" dirty="0" smtClean="0"/>
              <a:t>Distance from vent</a:t>
            </a:r>
          </a:p>
          <a:p>
            <a:pPr marL="687388" lvl="1" indent="-461963" defTabSz="860425">
              <a:buClr>
                <a:srgbClr val="FFFF00"/>
              </a:buClr>
              <a:buFontTx/>
              <a:buAutoNum type="arabicPeriod"/>
            </a:pPr>
            <a:r>
              <a:rPr lang="en-US" altLang="en-US" dirty="0" smtClean="0"/>
              <a:t>Type of eruption</a:t>
            </a:r>
          </a:p>
          <a:p>
            <a:pPr marL="687388" lvl="1" indent="-461963" defTabSz="860425">
              <a:buClr>
                <a:srgbClr val="FFFF00"/>
              </a:buClr>
              <a:buFontTx/>
              <a:buAutoNum type="arabicPeriod"/>
            </a:pPr>
            <a:r>
              <a:rPr lang="en-US" altLang="en-US" dirty="0" smtClean="0"/>
              <a:t>Size of eruption</a:t>
            </a:r>
          </a:p>
        </p:txBody>
      </p:sp>
      <p:pic>
        <p:nvPicPr>
          <p:cNvPr id="150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17489"/>
            <a:ext cx="45720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Text Box 6"/>
          <p:cNvSpPr txBox="1">
            <a:spLocks noChangeArrowheads="1"/>
          </p:cNvSpPr>
          <p:nvPr/>
        </p:nvSpPr>
        <p:spPr bwMode="auto">
          <a:xfrm>
            <a:off x="3025776" y="6521450"/>
            <a:ext cx="14081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ahoma" panose="020B0604030504040204" pitchFamily="34" charset="0"/>
              </a:rPr>
              <a:t>Image </a:t>
            </a:r>
            <a:r>
              <a:rPr lang="en-US" altLang="en-US" sz="1600">
                <a:latin typeface="Tahoma" panose="020B0604030504040204" pitchFamily="34" charset="0"/>
                <a:hlinkClick r:id="rId5"/>
              </a:rPr>
              <a:t>source</a:t>
            </a:r>
            <a:endParaRPr lang="en-US" altLang="en-US" sz="1600">
              <a:latin typeface="Tahoma" panose="020B0604030504040204" pitchFamily="34" charset="0"/>
            </a:endParaRPr>
          </a:p>
        </p:txBody>
      </p:sp>
      <p:sp>
        <p:nvSpPr>
          <p:cNvPr id="2" name="Slide Number Placeholder 1"/>
          <p:cNvSpPr>
            <a:spLocks noGrp="1"/>
          </p:cNvSpPr>
          <p:nvPr>
            <p:ph type="sldNum" sz="quarter" idx="12"/>
          </p:nvPr>
        </p:nvSpPr>
        <p:spPr/>
        <p:txBody>
          <a:bodyPr/>
          <a:lstStyle/>
          <a:p>
            <a:fld id="{48418634-35E1-4B71-A941-2BD7AE42CC64}" type="slidenum">
              <a:rPr lang="en-US" smtClean="0"/>
              <a:t>46</a:t>
            </a:fld>
            <a:endParaRPr lang="en-US"/>
          </a:p>
        </p:txBody>
      </p:sp>
    </p:spTree>
    <p:extLst>
      <p:ext uri="{BB962C8B-B14F-4D97-AF65-F5344CB8AC3E}">
        <p14:creationId xmlns:p14="http://schemas.microsoft.com/office/powerpoint/2010/main" val="3123037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7" descr="npo0000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763" y="3390101"/>
            <a:ext cx="5474238" cy="34679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4627" name="Picture 8" descr="npo0000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7762" y="3174"/>
            <a:ext cx="5474238" cy="345122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mur2e_fig_06_04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0066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225143" y="1030512"/>
            <a:ext cx="1248228" cy="4832092"/>
          </a:xfrm>
          <a:prstGeom prst="rect">
            <a:avLst/>
          </a:prstGeom>
          <a:noFill/>
        </p:spPr>
        <p:txBody>
          <a:bodyPr wrap="square" rtlCol="0">
            <a:spAutoFit/>
          </a:bodyPr>
          <a:lstStyle/>
          <a:p>
            <a:pPr algn="ctr"/>
            <a:r>
              <a:rPr lang="en-US" sz="4400" dirty="0" smtClean="0"/>
              <a:t>A</a:t>
            </a:r>
          </a:p>
          <a:p>
            <a:pPr algn="ctr"/>
            <a:r>
              <a:rPr lang="en-US" sz="4400" dirty="0" smtClean="0"/>
              <a:t>S</a:t>
            </a:r>
          </a:p>
          <a:p>
            <a:pPr algn="ctr"/>
            <a:r>
              <a:rPr lang="en-US" sz="4400" dirty="0" smtClean="0"/>
              <a:t>H</a:t>
            </a:r>
          </a:p>
          <a:p>
            <a:pPr algn="ctr"/>
            <a:r>
              <a:rPr lang="en-US" sz="4400" dirty="0" smtClean="0"/>
              <a:t>F</a:t>
            </a:r>
          </a:p>
          <a:p>
            <a:pPr algn="ctr"/>
            <a:r>
              <a:rPr lang="en-US" sz="4400" dirty="0" smtClean="0"/>
              <a:t>A</a:t>
            </a:r>
          </a:p>
          <a:p>
            <a:pPr algn="ctr"/>
            <a:r>
              <a:rPr lang="en-US" sz="4400" dirty="0" smtClean="0"/>
              <a:t>L</a:t>
            </a:r>
          </a:p>
          <a:p>
            <a:pPr algn="ctr"/>
            <a:r>
              <a:rPr lang="en-US" sz="4400" dirty="0"/>
              <a:t>L</a:t>
            </a:r>
          </a:p>
        </p:txBody>
      </p:sp>
      <p:sp>
        <p:nvSpPr>
          <p:cNvPr id="3" name="Slide Number Placeholder 2"/>
          <p:cNvSpPr>
            <a:spLocks noGrp="1"/>
          </p:cNvSpPr>
          <p:nvPr>
            <p:ph type="sldNum" sz="quarter" idx="12"/>
          </p:nvPr>
        </p:nvSpPr>
        <p:spPr>
          <a:xfrm>
            <a:off x="11338560" y="6400800"/>
            <a:ext cx="753545" cy="365125"/>
          </a:xfrm>
        </p:spPr>
        <p:txBody>
          <a:bodyPr/>
          <a:lstStyle/>
          <a:p>
            <a:fld id="{48418634-35E1-4B71-A941-2BD7AE42CC64}" type="slidenum">
              <a:rPr lang="en-US" smtClean="0"/>
              <a:t>47</a:t>
            </a:fld>
            <a:endParaRPr lang="en-US"/>
          </a:p>
        </p:txBody>
      </p:sp>
    </p:spTree>
    <p:extLst>
      <p:ext uri="{BB962C8B-B14F-4D97-AF65-F5344CB8AC3E}">
        <p14:creationId xmlns:p14="http://schemas.microsoft.com/office/powerpoint/2010/main" val="27783805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omparison of eruption sizes using the volume of magma erupted from several volcano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730" y="0"/>
            <a:ext cx="868827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6484" y="420918"/>
            <a:ext cx="3291840" cy="6035040"/>
          </a:xfrm>
        </p:spPr>
        <p:txBody>
          <a:bodyPr anchor="ctr">
            <a:normAutofit/>
          </a:bodyPr>
          <a:lstStyle/>
          <a:p>
            <a:r>
              <a:rPr lang="en-US" sz="4000" dirty="0">
                <a:effectLst/>
              </a:rPr>
              <a:t>Comparison of eruption sizes using the volume of magma erupted from several volcanoes</a:t>
            </a:r>
            <a:r>
              <a:rPr lang="en-US" sz="4000" dirty="0" smtClean="0">
                <a:effectLst/>
              </a:rPr>
              <a:t>.</a:t>
            </a:r>
            <a:r>
              <a:rPr lang="en-US" sz="1200" dirty="0" smtClean="0">
                <a:effectLst/>
              </a:rPr>
              <a:t/>
            </a:r>
            <a:br>
              <a:rPr lang="en-US" sz="1200" dirty="0" smtClean="0">
                <a:effectLst/>
              </a:rPr>
            </a:br>
            <a:r>
              <a:rPr lang="en-US" sz="1200" dirty="0" smtClean="0">
                <a:effectLst/>
              </a:rPr>
              <a:t/>
            </a:r>
            <a:br>
              <a:rPr lang="en-US" sz="1200" dirty="0" smtClean="0">
                <a:effectLst/>
              </a:rPr>
            </a:br>
            <a:r>
              <a:rPr lang="en-US" sz="1200" dirty="0" smtClean="0">
                <a:effectLst/>
              </a:rPr>
              <a:t/>
            </a:r>
            <a:br>
              <a:rPr lang="en-US" sz="1200" dirty="0" smtClean="0">
                <a:effectLst/>
              </a:rPr>
            </a:br>
            <a:r>
              <a:rPr lang="en-US" sz="1600" dirty="0" smtClean="0">
                <a:effectLst/>
                <a:hlinkClick r:id="rId4"/>
              </a:rPr>
              <a:t>Source</a:t>
            </a:r>
            <a:endParaRPr lang="en-US" sz="1200" dirty="0">
              <a:effectLst/>
            </a:endParaRPr>
          </a:p>
        </p:txBody>
      </p:sp>
      <p:sp>
        <p:nvSpPr>
          <p:cNvPr id="4" name="Slide Number Placeholder 3"/>
          <p:cNvSpPr>
            <a:spLocks noGrp="1"/>
          </p:cNvSpPr>
          <p:nvPr>
            <p:ph type="sldNum" sz="quarter" idx="12"/>
          </p:nvPr>
        </p:nvSpPr>
        <p:spPr>
          <a:xfrm>
            <a:off x="11338560" y="6400800"/>
            <a:ext cx="753545" cy="365125"/>
          </a:xfrm>
        </p:spPr>
        <p:txBody>
          <a:bodyPr/>
          <a:lstStyle/>
          <a:p>
            <a:fld id="{48418634-35E1-4B71-A941-2BD7AE42CC64}" type="slidenum">
              <a:rPr lang="en-US" smtClean="0"/>
              <a:t>48</a:t>
            </a:fld>
            <a:endParaRPr lang="en-US"/>
          </a:p>
        </p:txBody>
      </p:sp>
    </p:spTree>
    <p:extLst>
      <p:ext uri="{BB962C8B-B14F-4D97-AF65-F5344CB8AC3E}">
        <p14:creationId xmlns:p14="http://schemas.microsoft.com/office/powerpoint/2010/main" val="37345195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5"/>
          <p:cNvSpPr>
            <a:spLocks noGrp="1" noChangeArrowheads="1"/>
          </p:cNvSpPr>
          <p:nvPr>
            <p:ph type="title" idx="4294967295"/>
          </p:nvPr>
        </p:nvSpPr>
        <p:spPr>
          <a:xfrm>
            <a:off x="6284222" y="246888"/>
            <a:ext cx="5797469" cy="6492240"/>
          </a:xfrm>
        </p:spPr>
        <p:txBody>
          <a:bodyPr>
            <a:noAutofit/>
          </a:bodyPr>
          <a:lstStyle/>
          <a:p>
            <a:r>
              <a:rPr lang="en-US" sz="3200" dirty="0"/>
              <a:t>Eruptions of the Yellowstone volcanic system have included the two largest volcanic eruptions in North America in the past few million years; the third largest was at Long Valley in California and produced the Bishop ash bed.</a:t>
            </a:r>
            <a:endParaRPr lang="en-US" altLang="en-US" sz="3200" dirty="0" smtClean="0"/>
          </a:p>
        </p:txBody>
      </p:sp>
      <p:pic>
        <p:nvPicPr>
          <p:cNvPr id="2054" name="Picture 6" descr="map showing ashfall from two largest eruptions in the United St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8422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68101" y="6429232"/>
            <a:ext cx="3962047" cy="307777"/>
          </a:xfrm>
          <a:prstGeom prst="rect">
            <a:avLst/>
          </a:prstGeom>
          <a:noFill/>
        </p:spPr>
        <p:txBody>
          <a:bodyPr wrap="none" rtlCol="0">
            <a:spAutoFit/>
          </a:bodyPr>
          <a:lstStyle/>
          <a:p>
            <a:r>
              <a:rPr lang="en-US" sz="1400" dirty="0"/>
              <a:t>Image source:  </a:t>
            </a:r>
            <a:r>
              <a:rPr lang="en-US" sz="1400" dirty="0">
                <a:hlinkClick r:id="rId4"/>
              </a:rPr>
              <a:t>http://pubs.usgs.gov/fs/fs027-00/</a:t>
            </a:r>
            <a:endParaRPr lang="en-US" sz="1400" dirty="0"/>
          </a:p>
        </p:txBody>
      </p:sp>
      <p:sp>
        <p:nvSpPr>
          <p:cNvPr id="3" name="Slide Number Placeholder 2"/>
          <p:cNvSpPr>
            <a:spLocks noGrp="1"/>
          </p:cNvSpPr>
          <p:nvPr>
            <p:ph type="sldNum" sz="quarter" idx="12"/>
          </p:nvPr>
        </p:nvSpPr>
        <p:spPr>
          <a:xfrm>
            <a:off x="11338560" y="6400800"/>
            <a:ext cx="753545" cy="365125"/>
          </a:xfrm>
        </p:spPr>
        <p:txBody>
          <a:bodyPr/>
          <a:lstStyle/>
          <a:p>
            <a:fld id="{48418634-35E1-4B71-A941-2BD7AE42CC64}" type="slidenum">
              <a:rPr lang="en-US" smtClean="0"/>
              <a:t>49</a:t>
            </a:fld>
            <a:endParaRPr lang="en-US"/>
          </a:p>
        </p:txBody>
      </p:sp>
    </p:spTree>
    <p:extLst>
      <p:ext uri="{BB962C8B-B14F-4D97-AF65-F5344CB8AC3E}">
        <p14:creationId xmlns:p14="http://schemas.microsoft.com/office/powerpoint/2010/main" val="15484169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chor="t"/>
          <a:lstStyle/>
          <a:p>
            <a:r>
              <a:rPr lang="en-US" dirty="0" smtClean="0"/>
              <a:t>Location, Location, Location</a:t>
            </a:r>
            <a:endParaRPr lang="en-US" dirty="0"/>
          </a:p>
        </p:txBody>
      </p:sp>
      <p:sp>
        <p:nvSpPr>
          <p:cNvPr id="3" name="Content Placeholder 2"/>
          <p:cNvSpPr>
            <a:spLocks noGrp="1"/>
          </p:cNvSpPr>
          <p:nvPr>
            <p:ph sz="half" idx="1"/>
          </p:nvPr>
        </p:nvSpPr>
        <p:spPr>
          <a:xfrm>
            <a:off x="580571" y="1732449"/>
            <a:ext cx="4615543" cy="4058750"/>
          </a:xfrm>
        </p:spPr>
        <p:txBody>
          <a:bodyPr>
            <a:normAutofit fontScale="92500"/>
          </a:bodyPr>
          <a:lstStyle/>
          <a:p>
            <a:pPr algn="ctr">
              <a:buNone/>
            </a:pPr>
            <a:r>
              <a:rPr lang="en-US" altLang="en-US" dirty="0"/>
              <a:t>Subduction zones (10%)</a:t>
            </a:r>
          </a:p>
          <a:p>
            <a:pPr algn="ctr">
              <a:buNone/>
            </a:pPr>
            <a:endParaRPr lang="en-US" altLang="en-US" dirty="0"/>
          </a:p>
          <a:p>
            <a:pPr algn="ctr">
              <a:buNone/>
            </a:pPr>
            <a:r>
              <a:rPr lang="en-US" altLang="en-US" dirty="0"/>
              <a:t>Spreading centers (80%)</a:t>
            </a:r>
          </a:p>
          <a:p>
            <a:pPr algn="ctr">
              <a:buNone/>
            </a:pPr>
            <a:endParaRPr lang="en-US" altLang="en-US" dirty="0"/>
          </a:p>
          <a:p>
            <a:pPr algn="ctr">
              <a:buNone/>
            </a:pPr>
            <a:r>
              <a:rPr lang="en-US" altLang="en-US" dirty="0"/>
              <a:t>Hot spots (10%)</a:t>
            </a:r>
          </a:p>
          <a:p>
            <a:pPr marL="36900" indent="0">
              <a:buNone/>
            </a:pPr>
            <a:endParaRPr lang="en-US" dirty="0"/>
          </a:p>
        </p:txBody>
      </p:sp>
      <p:pic>
        <p:nvPicPr>
          <p:cNvPr id="5" name="Content Placeholder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5304864" y="1378862"/>
            <a:ext cx="6718282" cy="5120640"/>
          </a:xfrm>
        </p:spPr>
      </p:pic>
      <p:sp>
        <p:nvSpPr>
          <p:cNvPr id="4" name="Slide Number Placeholder 3"/>
          <p:cNvSpPr>
            <a:spLocks noGrp="1"/>
          </p:cNvSpPr>
          <p:nvPr>
            <p:ph type="sldNum" sz="quarter" idx="12"/>
          </p:nvPr>
        </p:nvSpPr>
        <p:spPr>
          <a:xfrm>
            <a:off x="11338560" y="6400800"/>
            <a:ext cx="753545" cy="365125"/>
          </a:xfrm>
        </p:spPr>
        <p:txBody>
          <a:bodyPr/>
          <a:lstStyle/>
          <a:p>
            <a:fld id="{48418634-35E1-4B71-A941-2BD7AE42CC64}" type="slidenum">
              <a:rPr lang="en-US" smtClean="0"/>
              <a:t>5</a:t>
            </a:fld>
            <a:endParaRPr lang="en-US"/>
          </a:p>
        </p:txBody>
      </p:sp>
    </p:spTree>
    <p:extLst>
      <p:ext uri="{BB962C8B-B14F-4D97-AF65-F5344CB8AC3E}">
        <p14:creationId xmlns:p14="http://schemas.microsoft.com/office/powerpoint/2010/main" val="30670406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ruptions in the Cascade Range during the past 4000 years. USGS GIP 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204" y="0"/>
            <a:ext cx="854875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73504" y="0"/>
            <a:ext cx="5524397" cy="523220"/>
          </a:xfrm>
          <a:prstGeom prst="rect">
            <a:avLst/>
          </a:prstGeom>
          <a:noFill/>
        </p:spPr>
        <p:txBody>
          <a:bodyPr wrap="none" rtlCol="0">
            <a:spAutoFit/>
          </a:bodyPr>
          <a:lstStyle/>
          <a:p>
            <a:pPr algn="r"/>
            <a:r>
              <a:rPr lang="en-US" sz="1400" dirty="0"/>
              <a:t>Source:</a:t>
            </a:r>
            <a:br>
              <a:rPr lang="en-US" sz="1400" dirty="0"/>
            </a:br>
            <a:r>
              <a:rPr lang="en-US" sz="1400" dirty="0">
                <a:hlinkClick r:id="rId4"/>
              </a:rPr>
              <a:t>http://volcanoes.usgs.gov/observatories/cvo/cascade_volcanoes.html</a:t>
            </a:r>
            <a:endParaRPr lang="en-US" sz="1400" dirty="0"/>
          </a:p>
        </p:txBody>
      </p:sp>
      <p:sp>
        <p:nvSpPr>
          <p:cNvPr id="3" name="Slide Number Placeholder 2"/>
          <p:cNvSpPr>
            <a:spLocks noGrp="1"/>
          </p:cNvSpPr>
          <p:nvPr>
            <p:ph type="sldNum" sz="quarter" idx="12"/>
          </p:nvPr>
        </p:nvSpPr>
        <p:spPr>
          <a:xfrm>
            <a:off x="11338560" y="6400800"/>
            <a:ext cx="753545" cy="365125"/>
          </a:xfrm>
        </p:spPr>
        <p:txBody>
          <a:bodyPr/>
          <a:lstStyle/>
          <a:p>
            <a:fld id="{48418634-35E1-4B71-A941-2BD7AE42CC64}" type="slidenum">
              <a:rPr lang="en-US" smtClean="0"/>
              <a:t>50</a:t>
            </a:fld>
            <a:endParaRPr lang="en-US"/>
          </a:p>
        </p:txBody>
      </p:sp>
    </p:spTree>
    <p:extLst>
      <p:ext uri="{BB962C8B-B14F-4D97-AF65-F5344CB8AC3E}">
        <p14:creationId xmlns:p14="http://schemas.microsoft.com/office/powerpoint/2010/main" val="17120401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upload.wikimedia.org/wikipedia/commons/7/73/Pyroclastic_flows_at_Mayon_Volcano.jpg"/>
          <p:cNvPicPr>
            <a:picLocks noChangeArrowheads="1"/>
          </p:cNvPicPr>
          <p:nvPr/>
        </p:nvPicPr>
        <p:blipFill rotWithShape="1">
          <a:blip r:embed="rId3">
            <a:extLst>
              <a:ext uri="{28A0092B-C50C-407E-A947-70E740481C1C}">
                <a14:useLocalDpi xmlns:a14="http://schemas.microsoft.com/office/drawing/2010/main" val="0"/>
              </a:ext>
            </a:extLst>
          </a:blip>
          <a:srcRect t="9978"/>
          <a:stretch/>
        </p:blipFill>
        <p:spPr bwMode="auto">
          <a:xfrm>
            <a:off x="0"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150531" name="Rectangle 3"/>
          <p:cNvSpPr>
            <a:spLocks noGrp="1" noChangeArrowheads="1"/>
          </p:cNvSpPr>
          <p:nvPr>
            <p:ph type="title"/>
          </p:nvPr>
        </p:nvSpPr>
        <p:spPr/>
        <p:txBody>
          <a:bodyPr/>
          <a:lstStyle/>
          <a:p>
            <a:r>
              <a:rPr lang="en-US" altLang="en-US" dirty="0" smtClean="0">
                <a:solidFill>
                  <a:schemeClr val="bg1"/>
                </a:solidFill>
                <a:effectLst/>
              </a:rPr>
              <a:t>Pyroclastic Flows</a:t>
            </a:r>
          </a:p>
        </p:txBody>
      </p:sp>
      <p:sp>
        <p:nvSpPr>
          <p:cNvPr id="150532" name="Rectangle 4"/>
          <p:cNvSpPr>
            <a:spLocks noGrp="1" noChangeArrowheads="1"/>
          </p:cNvSpPr>
          <p:nvPr>
            <p:ph type="body" idx="1"/>
          </p:nvPr>
        </p:nvSpPr>
        <p:spPr>
          <a:xfrm>
            <a:off x="1" y="1732449"/>
            <a:ext cx="4297680" cy="4058751"/>
          </a:xfrm>
        </p:spPr>
        <p:txBody>
          <a:bodyPr>
            <a:normAutofit/>
          </a:bodyPr>
          <a:lstStyle/>
          <a:p>
            <a:r>
              <a:rPr lang="en-US" altLang="en-US" sz="2400" dirty="0" smtClean="0">
                <a:solidFill>
                  <a:schemeClr val="bg1"/>
                </a:solidFill>
                <a:effectLst/>
              </a:rPr>
              <a:t>Fiery pyroclastic flow made of hot gases infused with ash </a:t>
            </a:r>
          </a:p>
          <a:p>
            <a:r>
              <a:rPr lang="en-US" altLang="en-US" sz="2400" dirty="0" smtClean="0">
                <a:solidFill>
                  <a:schemeClr val="bg1"/>
                </a:solidFill>
                <a:effectLst/>
              </a:rPr>
              <a:t>Flows down sides of a volcano at speeds up to 200 km per hour &amp; 800º C</a:t>
            </a:r>
            <a:endParaRPr lang="en-US" altLang="en-US" sz="2400" dirty="0">
              <a:solidFill>
                <a:schemeClr val="bg1"/>
              </a:solidFill>
              <a:effectLst/>
            </a:endParaRPr>
          </a:p>
        </p:txBody>
      </p:sp>
      <p:sp>
        <p:nvSpPr>
          <p:cNvPr id="177157" name="Text Box 5"/>
          <p:cNvSpPr txBox="1">
            <a:spLocks noChangeArrowheads="1"/>
          </p:cNvSpPr>
          <p:nvPr/>
        </p:nvSpPr>
        <p:spPr bwMode="auto">
          <a:xfrm>
            <a:off x="0" y="4749846"/>
            <a:ext cx="429768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dirty="0" err="1">
                <a:solidFill>
                  <a:schemeClr val="accent2"/>
                </a:solidFill>
                <a:latin typeface="Tahoma" panose="020B0604030504040204" pitchFamily="34" charset="0"/>
              </a:rPr>
              <a:t>Mayon</a:t>
            </a:r>
            <a:r>
              <a:rPr lang="en-US" altLang="en-US" sz="1600" dirty="0">
                <a:solidFill>
                  <a:schemeClr val="accent2"/>
                </a:solidFill>
                <a:latin typeface="Tahoma" panose="020B0604030504040204" pitchFamily="34" charset="0"/>
              </a:rPr>
              <a:t> Volcano, Philippines, in 1984</a:t>
            </a:r>
          </a:p>
          <a:p>
            <a:pPr algn="ctr">
              <a:spcBef>
                <a:spcPct val="0"/>
              </a:spcBef>
              <a:buFontTx/>
              <a:buNone/>
            </a:pPr>
            <a:r>
              <a:rPr lang="en-US" altLang="en-US" sz="1600" dirty="0">
                <a:solidFill>
                  <a:schemeClr val="accent2"/>
                </a:solidFill>
                <a:latin typeface="Tahoma" panose="020B0604030504040204" pitchFamily="34" charset="0"/>
                <a:hlinkClick r:id="rId4"/>
              </a:rPr>
              <a:t>Source</a:t>
            </a:r>
            <a:endParaRPr lang="en-US" altLang="en-US" sz="1600" dirty="0">
              <a:solidFill>
                <a:schemeClr val="accent2"/>
              </a:solidFill>
              <a:latin typeface="Tahoma" panose="020B0604030504040204" pitchFamily="34" charset="0"/>
            </a:endParaRPr>
          </a:p>
        </p:txBody>
      </p:sp>
      <p:sp>
        <p:nvSpPr>
          <p:cNvPr id="2" name="Slide Number Placeholder 1"/>
          <p:cNvSpPr>
            <a:spLocks noGrp="1"/>
          </p:cNvSpPr>
          <p:nvPr>
            <p:ph type="sldNum" sz="quarter" idx="12"/>
          </p:nvPr>
        </p:nvSpPr>
        <p:spPr/>
        <p:txBody>
          <a:bodyPr/>
          <a:lstStyle/>
          <a:p>
            <a:fld id="{48418634-35E1-4B71-A941-2BD7AE42CC64}" type="slidenum">
              <a:rPr lang="en-US" smtClean="0"/>
              <a:t>51</a:t>
            </a:fld>
            <a:endParaRPr lang="en-US"/>
          </a:p>
        </p:txBody>
      </p:sp>
    </p:spTree>
    <p:extLst>
      <p:ext uri="{BB962C8B-B14F-4D97-AF65-F5344CB8AC3E}">
        <p14:creationId xmlns:p14="http://schemas.microsoft.com/office/powerpoint/2010/main" val="3010913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t>Lahars (mudflows)</a:t>
            </a:r>
            <a:endParaRPr lang="en-US" dirty="0"/>
          </a:p>
        </p:txBody>
      </p:sp>
      <p:pic>
        <p:nvPicPr>
          <p:cNvPr id="33796" name="Picture 4" descr="Unzen pyroclastic and lahar deposits.jpg"/>
          <p:cNvPicPr>
            <a:picLocks noChangeAspect="1" noChangeArrowheads="1"/>
          </p:cNvPicPr>
          <p:nvPr/>
        </p:nvPicPr>
        <p:blipFill rotWithShape="1">
          <a:blip r:embed="rId3">
            <a:extLst>
              <a:ext uri="{28A0092B-C50C-407E-A947-70E740481C1C}">
                <a14:useLocalDpi xmlns:a14="http://schemas.microsoft.com/office/drawing/2010/main" val="0"/>
              </a:ext>
            </a:extLst>
          </a:blip>
          <a:srcRect b="9692"/>
          <a:stretch/>
        </p:blipFill>
        <p:spPr bwMode="auto">
          <a:xfrm>
            <a:off x="0" y="0"/>
            <a:ext cx="12188952" cy="68797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217715" y="266392"/>
            <a:ext cx="4978400"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altLang="en-US" dirty="0" smtClean="0">
                <a:solidFill>
                  <a:schemeClr val="hlink"/>
                </a:solidFill>
              </a:rPr>
              <a:t>Lahars (mudflows)</a:t>
            </a:r>
          </a:p>
        </p:txBody>
      </p:sp>
      <p:sp>
        <p:nvSpPr>
          <p:cNvPr id="7" name="Rectangle 4"/>
          <p:cNvSpPr txBox="1">
            <a:spLocks noChangeArrowheads="1"/>
          </p:cNvSpPr>
          <p:nvPr/>
        </p:nvSpPr>
        <p:spPr>
          <a:xfrm>
            <a:off x="7010400" y="137269"/>
            <a:ext cx="5170952" cy="2392362"/>
          </a:xfrm>
          <a:prstGeom prst="rect">
            <a:avLst/>
          </a:prstGeom>
          <a:noFill/>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lnSpc>
                <a:spcPct val="90000"/>
              </a:lnSpc>
              <a:buFont typeface="Wingdings 2" charset="2"/>
              <a:buNone/>
            </a:pPr>
            <a:r>
              <a:rPr lang="en-US" altLang="en-US" sz="2800" dirty="0" smtClean="0">
                <a:solidFill>
                  <a:schemeClr val="bg1"/>
                </a:solidFill>
                <a:effectLst/>
              </a:rPr>
              <a:t>How to make a lahar:   </a:t>
            </a:r>
          </a:p>
          <a:p>
            <a:pPr marL="457200" lvl="1" indent="0">
              <a:lnSpc>
                <a:spcPct val="90000"/>
              </a:lnSpc>
              <a:buFont typeface="Wingdings 2" charset="2"/>
              <a:buNone/>
            </a:pPr>
            <a:r>
              <a:rPr lang="en-US" altLang="en-US" sz="2400" dirty="0" smtClean="0">
                <a:solidFill>
                  <a:schemeClr val="bg1"/>
                </a:solidFill>
                <a:effectLst/>
              </a:rPr>
              <a:t>Add water + volcanic material = lahar</a:t>
            </a:r>
          </a:p>
          <a:p>
            <a:pPr marL="457200" lvl="1" indent="0">
              <a:lnSpc>
                <a:spcPct val="90000"/>
              </a:lnSpc>
              <a:buFont typeface="Wingdings 2" charset="2"/>
              <a:buNone/>
            </a:pPr>
            <a:r>
              <a:rPr lang="en-US" altLang="en-US" sz="2400" dirty="0" smtClean="0">
                <a:solidFill>
                  <a:schemeClr val="bg1"/>
                </a:solidFill>
                <a:effectLst/>
              </a:rPr>
              <a:t>Water sources:</a:t>
            </a:r>
          </a:p>
          <a:p>
            <a:pPr marL="914400" lvl="2" indent="0">
              <a:lnSpc>
                <a:spcPct val="90000"/>
              </a:lnSpc>
              <a:buFont typeface="Wingdings 2" charset="2"/>
              <a:buNone/>
            </a:pPr>
            <a:r>
              <a:rPr lang="en-US" altLang="en-US" sz="2000" dirty="0" smtClean="0">
                <a:solidFill>
                  <a:schemeClr val="bg1"/>
                </a:solidFill>
                <a:effectLst/>
              </a:rPr>
              <a:t>Melt glaciers</a:t>
            </a:r>
          </a:p>
          <a:p>
            <a:pPr marL="914400" lvl="2" indent="0">
              <a:lnSpc>
                <a:spcPct val="90000"/>
              </a:lnSpc>
              <a:buFont typeface="Wingdings 2" charset="2"/>
              <a:buNone/>
            </a:pPr>
            <a:r>
              <a:rPr lang="en-US" altLang="en-US" sz="2000" dirty="0" smtClean="0">
                <a:solidFill>
                  <a:schemeClr val="bg1"/>
                </a:solidFill>
                <a:effectLst/>
              </a:rPr>
              <a:t>Displace lakes</a:t>
            </a:r>
          </a:p>
          <a:p>
            <a:pPr marL="914400" lvl="2" indent="0">
              <a:lnSpc>
                <a:spcPct val="90000"/>
              </a:lnSpc>
              <a:buFont typeface="Wingdings 2" charset="2"/>
              <a:buNone/>
            </a:pPr>
            <a:r>
              <a:rPr lang="en-US" altLang="en-US" sz="2000" dirty="0" smtClean="0">
                <a:solidFill>
                  <a:schemeClr val="bg1"/>
                </a:solidFill>
                <a:effectLst/>
              </a:rPr>
              <a:t>Rain</a:t>
            </a:r>
            <a:endParaRPr lang="en-US" altLang="en-US" sz="2000" dirty="0">
              <a:solidFill>
                <a:schemeClr val="bg1"/>
              </a:solidFill>
              <a:effectLst/>
            </a:endParaRPr>
          </a:p>
        </p:txBody>
      </p:sp>
      <p:sp>
        <p:nvSpPr>
          <p:cNvPr id="8" name="Text Box 5"/>
          <p:cNvSpPr txBox="1">
            <a:spLocks noChangeArrowheads="1"/>
          </p:cNvSpPr>
          <p:nvPr/>
        </p:nvSpPr>
        <p:spPr bwMode="auto">
          <a:xfrm>
            <a:off x="217715" y="5643111"/>
            <a:ext cx="2835275" cy="1069975"/>
          </a:xfrm>
          <a:prstGeom prst="rect">
            <a:avLst/>
          </a:prstGeom>
          <a:solidFill>
            <a:srgbClr val="918673"/>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solidFill>
                  <a:schemeClr val="bg1"/>
                </a:solidFill>
                <a:latin typeface="Tahoma" panose="020B0604030504040204" pitchFamily="34" charset="0"/>
              </a:rPr>
              <a:t>Mount Unzen, Japan. Note the broad paths of the pyroclastic flows across flat cultivated land.  </a:t>
            </a:r>
            <a:r>
              <a:rPr lang="en-US" altLang="en-US" sz="1600" dirty="0">
                <a:solidFill>
                  <a:schemeClr val="bg1"/>
                </a:solidFill>
                <a:latin typeface="Tahoma" panose="020B0604030504040204" pitchFamily="34" charset="0"/>
                <a:hlinkClick r:id="rId4"/>
              </a:rPr>
              <a:t>source</a:t>
            </a:r>
            <a:endParaRPr lang="en-US" altLang="en-US" sz="1600" dirty="0">
              <a:solidFill>
                <a:schemeClr val="bg1"/>
              </a:solidFill>
              <a:latin typeface="Tahoma" panose="020B0604030504040204" pitchFamily="34" charset="0"/>
            </a:endParaRPr>
          </a:p>
        </p:txBody>
      </p:sp>
      <p:sp>
        <p:nvSpPr>
          <p:cNvPr id="3" name="Slide Number Placeholder 2"/>
          <p:cNvSpPr>
            <a:spLocks noGrp="1"/>
          </p:cNvSpPr>
          <p:nvPr>
            <p:ph type="sldNum" sz="quarter" idx="12"/>
          </p:nvPr>
        </p:nvSpPr>
        <p:spPr>
          <a:xfrm>
            <a:off x="11338560" y="6400800"/>
            <a:ext cx="753545" cy="365125"/>
          </a:xfrm>
        </p:spPr>
        <p:txBody>
          <a:bodyPr/>
          <a:lstStyle/>
          <a:p>
            <a:fld id="{48418634-35E1-4B71-A941-2BD7AE42CC64}" type="slidenum">
              <a:rPr lang="en-US" smtClean="0"/>
              <a:t>52</a:t>
            </a:fld>
            <a:endParaRPr lang="en-US"/>
          </a:p>
        </p:txBody>
      </p:sp>
    </p:spTree>
    <p:extLst>
      <p:ext uri="{BB962C8B-B14F-4D97-AF65-F5344CB8AC3E}">
        <p14:creationId xmlns:p14="http://schemas.microsoft.com/office/powerpoint/2010/main" val="19290201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775"/>
          <a:stretch/>
        </p:blipFill>
        <p:spPr bwMode="auto">
          <a:xfrm>
            <a:off x="19780" y="0"/>
            <a:ext cx="1218895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6" name="Rectangle 3"/>
          <p:cNvSpPr>
            <a:spLocks noGrp="1" noChangeArrowheads="1"/>
          </p:cNvSpPr>
          <p:nvPr>
            <p:ph type="title" idx="4294967295"/>
          </p:nvPr>
        </p:nvSpPr>
        <p:spPr>
          <a:xfrm>
            <a:off x="7460343" y="228600"/>
            <a:ext cx="4572000" cy="1143000"/>
          </a:xfrm>
        </p:spPr>
        <p:txBody>
          <a:bodyPr/>
          <a:lstStyle/>
          <a:p>
            <a:pPr eaLnBrk="1" hangingPunct="1"/>
            <a:r>
              <a:rPr lang="en-US" altLang="en-US" dirty="0" smtClean="0">
                <a:solidFill>
                  <a:schemeClr val="bg1"/>
                </a:solidFill>
                <a:effectLst/>
              </a:rPr>
              <a:t>Gases</a:t>
            </a:r>
          </a:p>
        </p:txBody>
      </p:sp>
      <p:sp>
        <p:nvSpPr>
          <p:cNvPr id="248837" name="Rectangle 4"/>
          <p:cNvSpPr>
            <a:spLocks noGrp="1" noChangeArrowheads="1"/>
          </p:cNvSpPr>
          <p:nvPr>
            <p:ph type="body" idx="4294967295"/>
          </p:nvPr>
        </p:nvSpPr>
        <p:spPr>
          <a:xfrm>
            <a:off x="7230156" y="1600200"/>
            <a:ext cx="4802187" cy="5257800"/>
          </a:xfrm>
        </p:spPr>
        <p:txBody>
          <a:bodyPr/>
          <a:lstStyle/>
          <a:p>
            <a:pPr marL="0" indent="0" algn="r">
              <a:buNone/>
            </a:pPr>
            <a:r>
              <a:rPr lang="en-US" altLang="en-US" sz="2400" dirty="0">
                <a:solidFill>
                  <a:schemeClr val="bg1"/>
                </a:solidFill>
                <a:effectLst/>
              </a:rPr>
              <a:t>1 to 5% of magma by weight</a:t>
            </a:r>
          </a:p>
          <a:p>
            <a:pPr marL="0" indent="0" algn="r">
              <a:buNone/>
            </a:pPr>
            <a:r>
              <a:rPr lang="en-US" altLang="en-US" sz="2400" dirty="0">
                <a:solidFill>
                  <a:schemeClr val="bg1"/>
                </a:solidFill>
                <a:effectLst/>
              </a:rPr>
              <a:t>Mainly water vapor and CO</a:t>
            </a:r>
            <a:r>
              <a:rPr lang="en-US" altLang="en-US" sz="2400" baseline="-25000" dirty="0">
                <a:solidFill>
                  <a:schemeClr val="bg1"/>
                </a:solidFill>
                <a:effectLst/>
              </a:rPr>
              <a:t>2</a:t>
            </a:r>
            <a:r>
              <a:rPr lang="en-US" altLang="en-US" sz="2400" dirty="0">
                <a:solidFill>
                  <a:schemeClr val="bg1"/>
                </a:solidFill>
                <a:effectLst/>
              </a:rPr>
              <a:t>  </a:t>
            </a:r>
          </a:p>
          <a:p>
            <a:pPr marL="457200" lvl="1" indent="0" algn="r">
              <a:buNone/>
            </a:pPr>
            <a:r>
              <a:rPr lang="en-US" altLang="en-US" sz="2000" dirty="0">
                <a:solidFill>
                  <a:schemeClr val="bg1"/>
                </a:solidFill>
                <a:effectLst/>
              </a:rPr>
              <a:t>What type of gas do you thing these geologist are sampling?</a:t>
            </a:r>
          </a:p>
        </p:txBody>
      </p:sp>
      <p:sp>
        <p:nvSpPr>
          <p:cNvPr id="248838" name="Text Box 5"/>
          <p:cNvSpPr txBox="1">
            <a:spLocks noChangeArrowheads="1"/>
          </p:cNvSpPr>
          <p:nvPr/>
        </p:nvSpPr>
        <p:spPr bwMode="auto">
          <a:xfrm>
            <a:off x="7481" y="5825219"/>
            <a:ext cx="60885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dirty="0">
                <a:solidFill>
                  <a:schemeClr val="bg1"/>
                </a:solidFill>
                <a:latin typeface="Times New Roman" panose="02020603050405020304" pitchFamily="18" charset="0"/>
              </a:rPr>
              <a:t>Gas sampling at </a:t>
            </a:r>
            <a:r>
              <a:rPr lang="en-US" altLang="en-US" sz="2400" dirty="0" err="1">
                <a:solidFill>
                  <a:schemeClr val="bg1"/>
                </a:solidFill>
                <a:latin typeface="Times New Roman" panose="02020603050405020304" pitchFamily="18" charset="0"/>
              </a:rPr>
              <a:t>Deformes</a:t>
            </a:r>
            <a:r>
              <a:rPr lang="en-US" altLang="en-US" sz="2400" dirty="0">
                <a:solidFill>
                  <a:schemeClr val="bg1"/>
                </a:solidFill>
                <a:latin typeface="Times New Roman" panose="02020603050405020304" pitchFamily="18" charset="0"/>
              </a:rPr>
              <a:t> fumarole, </a:t>
            </a:r>
            <a:r>
              <a:rPr lang="en-US" altLang="en-US" sz="2400" dirty="0" err="1">
                <a:solidFill>
                  <a:schemeClr val="bg1"/>
                </a:solidFill>
                <a:latin typeface="Times New Roman" panose="02020603050405020304" pitchFamily="18" charset="0"/>
              </a:rPr>
              <a:t>Galeras</a:t>
            </a:r>
            <a:r>
              <a:rPr lang="en-US" altLang="en-US" sz="2400" dirty="0">
                <a:solidFill>
                  <a:schemeClr val="bg1"/>
                </a:solidFill>
                <a:latin typeface="Times New Roman" panose="02020603050405020304" pitchFamily="18" charset="0"/>
              </a:rPr>
              <a:t> Volcano, Colombia (1998) </a:t>
            </a:r>
          </a:p>
          <a:p>
            <a:pPr algn="ctr" eaLnBrk="1" hangingPunct="1">
              <a:spcBef>
                <a:spcPct val="0"/>
              </a:spcBef>
              <a:buFontTx/>
              <a:buNone/>
            </a:pPr>
            <a:r>
              <a:rPr lang="en-US" altLang="en-US" sz="1600" dirty="0">
                <a:solidFill>
                  <a:schemeClr val="bg1"/>
                </a:solidFill>
                <a:latin typeface="Times New Roman" panose="02020603050405020304" pitchFamily="18" charset="0"/>
              </a:rPr>
              <a:t>(</a:t>
            </a:r>
            <a:r>
              <a:rPr lang="en-US" altLang="en-US" sz="1600" dirty="0">
                <a:solidFill>
                  <a:schemeClr val="bg1"/>
                </a:solidFill>
                <a:latin typeface="Times New Roman" panose="02020603050405020304" pitchFamily="18" charset="0"/>
                <a:hlinkClick r:id="rId4"/>
              </a:rPr>
              <a:t>source </a:t>
            </a:r>
            <a:r>
              <a:rPr lang="en-US" altLang="en-US" sz="1600" dirty="0">
                <a:solidFill>
                  <a:schemeClr val="bg1"/>
                </a:solidFill>
                <a:latin typeface="Times New Roman" panose="02020603050405020304" pitchFamily="18" charset="0"/>
              </a:rPr>
              <a:t>/ photo by: Stanley Williams) </a:t>
            </a:r>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53</a:t>
            </a:fld>
            <a:endParaRPr lang="en-US"/>
          </a:p>
        </p:txBody>
      </p:sp>
    </p:spTree>
    <p:extLst>
      <p:ext uri="{BB962C8B-B14F-4D97-AF65-F5344CB8AC3E}">
        <p14:creationId xmlns:p14="http://schemas.microsoft.com/office/powerpoint/2010/main" val="29791389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2" name="Rectangle 4"/>
          <p:cNvSpPr>
            <a:spLocks noGrp="1" noChangeArrowheads="1"/>
          </p:cNvSpPr>
          <p:nvPr>
            <p:ph type="title"/>
          </p:nvPr>
        </p:nvSpPr>
        <p:spPr/>
        <p:txBody>
          <a:bodyPr/>
          <a:lstStyle/>
          <a:p>
            <a:r>
              <a:rPr lang="en-US" altLang="en-US" smtClean="0"/>
              <a:t>Indirect – Famine</a:t>
            </a:r>
          </a:p>
        </p:txBody>
      </p:sp>
      <p:sp>
        <p:nvSpPr>
          <p:cNvPr id="171013" name="Rectangle 5"/>
          <p:cNvSpPr>
            <a:spLocks noGrp="1" noChangeArrowheads="1"/>
          </p:cNvSpPr>
          <p:nvPr>
            <p:ph idx="1"/>
          </p:nvPr>
        </p:nvSpPr>
        <p:spPr/>
        <p:txBody>
          <a:bodyPr/>
          <a:lstStyle/>
          <a:p>
            <a:r>
              <a:rPr lang="en-US" altLang="en-US" dirty="0" smtClean="0"/>
              <a:t>Laki, Iceland Fissure Eruption of 1783</a:t>
            </a:r>
          </a:p>
          <a:p>
            <a:pPr lvl="1"/>
            <a:r>
              <a:rPr lang="en-US" altLang="en-US" dirty="0" smtClean="0"/>
              <a:t>Large quantities of SO</a:t>
            </a:r>
            <a:r>
              <a:rPr lang="en-US" altLang="en-US" baseline="-25000" dirty="0" smtClean="0"/>
              <a:t>2</a:t>
            </a:r>
            <a:r>
              <a:rPr lang="en-US" altLang="en-US" dirty="0" smtClean="0"/>
              <a:t> and fluorine</a:t>
            </a:r>
          </a:p>
          <a:p>
            <a:pPr lvl="1"/>
            <a:r>
              <a:rPr lang="en-US" altLang="en-US" dirty="0" smtClean="0"/>
              <a:t>Killed</a:t>
            </a:r>
          </a:p>
          <a:p>
            <a:pPr lvl="2"/>
            <a:r>
              <a:rPr lang="en-US" altLang="en-US" dirty="0" smtClean="0"/>
              <a:t>75% of Iceland’s sheep &amp; horses</a:t>
            </a:r>
          </a:p>
          <a:p>
            <a:pPr lvl="2"/>
            <a:r>
              <a:rPr lang="en-US" altLang="en-US" dirty="0" smtClean="0"/>
              <a:t>50% of Iceland’s cattle</a:t>
            </a:r>
          </a:p>
          <a:p>
            <a:pPr lvl="2"/>
            <a:r>
              <a:rPr lang="en-US" altLang="en-US" dirty="0" smtClean="0"/>
              <a:t>20% of Iceland’s population (due to famine)</a:t>
            </a:r>
          </a:p>
        </p:txBody>
      </p:sp>
      <p:sp>
        <p:nvSpPr>
          <p:cNvPr id="2" name="Slide Number Placeholder 1"/>
          <p:cNvSpPr>
            <a:spLocks noGrp="1"/>
          </p:cNvSpPr>
          <p:nvPr>
            <p:ph type="sldNum" sz="quarter" idx="12"/>
          </p:nvPr>
        </p:nvSpPr>
        <p:spPr/>
        <p:txBody>
          <a:bodyPr/>
          <a:lstStyle/>
          <a:p>
            <a:fld id="{48418634-35E1-4B71-A941-2BD7AE42CC64}" type="slidenum">
              <a:rPr lang="en-US" smtClean="0"/>
              <a:t>54</a:t>
            </a:fld>
            <a:endParaRPr lang="en-US"/>
          </a:p>
        </p:txBody>
      </p:sp>
    </p:spTree>
    <p:extLst>
      <p:ext uri="{BB962C8B-B14F-4D97-AF65-F5344CB8AC3E}">
        <p14:creationId xmlns:p14="http://schemas.microsoft.com/office/powerpoint/2010/main" val="20951991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3410" name="Rectangle 4"/>
          <p:cNvSpPr>
            <a:spLocks noGrp="1" noChangeArrowheads="1"/>
          </p:cNvSpPr>
          <p:nvPr>
            <p:ph type="title"/>
          </p:nvPr>
        </p:nvSpPr>
        <p:spPr/>
        <p:txBody>
          <a:bodyPr/>
          <a:lstStyle/>
          <a:p>
            <a:pPr eaLnBrk="1" hangingPunct="1"/>
            <a:r>
              <a:rPr lang="en-US" altLang="en-US" smtClean="0"/>
              <a:t>Indirect – Famine</a:t>
            </a:r>
          </a:p>
        </p:txBody>
      </p:sp>
      <p:sp>
        <p:nvSpPr>
          <p:cNvPr id="203781" name="Rectangle 5"/>
          <p:cNvSpPr>
            <a:spLocks noGrp="1" noChangeArrowheads="1"/>
          </p:cNvSpPr>
          <p:nvPr>
            <p:ph type="body" idx="1"/>
          </p:nvPr>
        </p:nvSpPr>
        <p:spPr/>
        <p:txBody>
          <a:bodyPr/>
          <a:lstStyle/>
          <a:p>
            <a:pPr eaLnBrk="1" hangingPunct="1"/>
            <a:r>
              <a:rPr lang="en-US" altLang="en-US" dirty="0" smtClean="0"/>
              <a:t>Tambora, Indonesia, 1815</a:t>
            </a:r>
          </a:p>
          <a:p>
            <a:pPr lvl="1" eaLnBrk="1" hangingPunct="1"/>
            <a:r>
              <a:rPr lang="en-US" altLang="en-US" dirty="0" smtClean="0"/>
              <a:t>Pyroclastic fallout destroyed crops in Indonesia</a:t>
            </a:r>
          </a:p>
          <a:p>
            <a:pPr lvl="1" eaLnBrk="1" hangingPunct="1"/>
            <a:r>
              <a:rPr lang="en-US" altLang="en-US" dirty="0" smtClean="0"/>
              <a:t>Affected global climate – 1816 “year without a summer”</a:t>
            </a:r>
          </a:p>
        </p:txBody>
      </p:sp>
      <p:sp>
        <p:nvSpPr>
          <p:cNvPr id="2" name="Slide Number Placeholder 1"/>
          <p:cNvSpPr>
            <a:spLocks noGrp="1"/>
          </p:cNvSpPr>
          <p:nvPr>
            <p:ph type="sldNum" sz="quarter" idx="12"/>
          </p:nvPr>
        </p:nvSpPr>
        <p:spPr/>
        <p:txBody>
          <a:bodyPr/>
          <a:lstStyle/>
          <a:p>
            <a:fld id="{48418634-35E1-4B71-A941-2BD7AE42CC64}" type="slidenum">
              <a:rPr lang="en-US" smtClean="0"/>
              <a:t>55</a:t>
            </a:fld>
            <a:endParaRPr lang="en-US"/>
          </a:p>
        </p:txBody>
      </p:sp>
    </p:spTree>
    <p:extLst>
      <p:ext uri="{BB962C8B-B14F-4D97-AF65-F5344CB8AC3E}">
        <p14:creationId xmlns:p14="http://schemas.microsoft.com/office/powerpoint/2010/main" val="24236948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5"/>
          <p:cNvSpPr>
            <a:spLocks noGrp="1" noChangeArrowheads="1"/>
          </p:cNvSpPr>
          <p:nvPr>
            <p:ph type="title"/>
          </p:nvPr>
        </p:nvSpPr>
        <p:spPr/>
        <p:txBody>
          <a:bodyPr/>
          <a:lstStyle/>
          <a:p>
            <a:r>
              <a:rPr lang="en-US" altLang="en-US" smtClean="0"/>
              <a:t>Active vs. Extinct</a:t>
            </a:r>
          </a:p>
        </p:txBody>
      </p:sp>
      <p:sp>
        <p:nvSpPr>
          <p:cNvPr id="275459" name="Rectangle 6"/>
          <p:cNvSpPr>
            <a:spLocks noGrp="1" noChangeArrowheads="1"/>
          </p:cNvSpPr>
          <p:nvPr>
            <p:ph type="body" idx="1"/>
          </p:nvPr>
        </p:nvSpPr>
        <p:spPr>
          <a:xfrm>
            <a:off x="1981200" y="1600200"/>
            <a:ext cx="8496300" cy="5257800"/>
          </a:xfrm>
        </p:spPr>
        <p:txBody>
          <a:bodyPr>
            <a:normAutofit lnSpcReduction="10000"/>
          </a:bodyPr>
          <a:lstStyle/>
          <a:p>
            <a:pPr marL="0" indent="0" algn="ctr">
              <a:buNone/>
            </a:pPr>
            <a:r>
              <a:rPr lang="en-US" altLang="en-US" sz="2800" b="1"/>
              <a:t>Active</a:t>
            </a:r>
            <a:r>
              <a:rPr lang="en-US" altLang="en-US" sz="2800"/>
              <a:t> </a:t>
            </a:r>
          </a:p>
          <a:p>
            <a:pPr marL="0" indent="0" algn="ctr">
              <a:buNone/>
            </a:pPr>
            <a:r>
              <a:rPr lang="en-US" altLang="en-US" sz="2400"/>
              <a:t>Erupting, recently erupted or likely to erupt.</a:t>
            </a:r>
          </a:p>
          <a:p>
            <a:pPr marL="0" indent="0" algn="ctr">
              <a:buNone/>
            </a:pPr>
            <a:r>
              <a:rPr lang="en-US" altLang="en-US" sz="2800" b="1"/>
              <a:t>Dormant</a:t>
            </a:r>
            <a:r>
              <a:rPr lang="en-US" altLang="en-US" sz="2800"/>
              <a:t> </a:t>
            </a:r>
          </a:p>
          <a:p>
            <a:pPr marL="0" indent="0" algn="ctr">
              <a:buNone/>
            </a:pPr>
            <a:r>
              <a:rPr lang="en-US" altLang="en-US" sz="2400"/>
              <a:t>Volcano that has not erupted in 100s to 1000s of years (but could still do so).</a:t>
            </a:r>
          </a:p>
          <a:p>
            <a:pPr marL="0" indent="0" algn="ctr">
              <a:buNone/>
            </a:pPr>
            <a:r>
              <a:rPr lang="en-US" altLang="en-US" sz="2800" b="1"/>
              <a:t>Extinct</a:t>
            </a:r>
            <a:r>
              <a:rPr lang="en-US" altLang="en-US" sz="2800"/>
              <a:t> </a:t>
            </a:r>
          </a:p>
          <a:p>
            <a:pPr marL="0" indent="0" algn="ctr">
              <a:buNone/>
            </a:pPr>
            <a:r>
              <a:rPr lang="en-US" altLang="en-US" sz="2400"/>
              <a:t>No longer capable of erupting.</a:t>
            </a:r>
          </a:p>
          <a:p>
            <a:pPr marL="0" indent="0" algn="ctr">
              <a:buNone/>
            </a:pPr>
            <a:endParaRPr lang="en-US" altLang="en-US" sz="2800"/>
          </a:p>
          <a:p>
            <a:pPr marL="0" indent="0" algn="ctr">
              <a:buNone/>
            </a:pPr>
            <a:r>
              <a:rPr lang="en-US" altLang="en-US" sz="2800"/>
              <a:t>Tectonic changes can shut off the magma “fuel.”</a:t>
            </a:r>
          </a:p>
          <a:p>
            <a:pPr marL="0" indent="0" algn="ctr">
              <a:buNone/>
            </a:pPr>
            <a:r>
              <a:rPr lang="en-US" altLang="en-US" sz="2800"/>
              <a:t>After extinction, erosion takes over.</a:t>
            </a:r>
          </a:p>
        </p:txBody>
      </p:sp>
      <p:sp>
        <p:nvSpPr>
          <p:cNvPr id="2" name="Slide Number Placeholder 1"/>
          <p:cNvSpPr>
            <a:spLocks noGrp="1"/>
          </p:cNvSpPr>
          <p:nvPr>
            <p:ph type="sldNum" sz="quarter" idx="12"/>
          </p:nvPr>
        </p:nvSpPr>
        <p:spPr/>
        <p:txBody>
          <a:bodyPr/>
          <a:lstStyle/>
          <a:p>
            <a:fld id="{48418634-35E1-4B71-A941-2BD7AE42CC64}" type="slidenum">
              <a:rPr lang="en-US" smtClean="0"/>
              <a:t>56</a:t>
            </a:fld>
            <a:endParaRPr lang="en-US"/>
          </a:p>
        </p:txBody>
      </p:sp>
    </p:spTree>
    <p:extLst>
      <p:ext uri="{BB962C8B-B14F-4D97-AF65-F5344CB8AC3E}">
        <p14:creationId xmlns:p14="http://schemas.microsoft.com/office/powerpoint/2010/main" val="174294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Respond, &amp; </a:t>
            </a:r>
            <a:r>
              <a:rPr lang="en-US" dirty="0" smtClean="0"/>
              <a:t>Recover</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36C87F6-986D-49E6-AF40-1B3A1EE8064D}" type="slidenum">
              <a:rPr lang="en-US" smtClean="0"/>
              <a:t>57</a:t>
            </a:fld>
            <a:endParaRPr lang="en-US"/>
          </a:p>
        </p:txBody>
      </p:sp>
    </p:spTree>
    <p:extLst>
      <p:ext uri="{BB962C8B-B14F-4D97-AF65-F5344CB8AC3E}">
        <p14:creationId xmlns:p14="http://schemas.microsoft.com/office/powerpoint/2010/main" val="1038062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PREPARE</a:t>
            </a:r>
            <a:endParaRPr lang="en-US" dirty="0"/>
          </a:p>
        </p:txBody>
      </p:sp>
      <p:sp>
        <p:nvSpPr>
          <p:cNvPr id="3" name="Content Placeholder 2"/>
          <p:cNvSpPr>
            <a:spLocks noGrp="1"/>
          </p:cNvSpPr>
          <p:nvPr>
            <p:ph idx="1"/>
          </p:nvPr>
        </p:nvSpPr>
        <p:spPr>
          <a:xfrm>
            <a:off x="913795" y="1732449"/>
            <a:ext cx="10396630" cy="4921569"/>
          </a:xfrm>
        </p:spPr>
        <p:txBody>
          <a:bodyPr>
            <a:noAutofit/>
          </a:bodyPr>
          <a:lstStyle/>
          <a:p>
            <a:r>
              <a:rPr lang="en-US" sz="3200" dirty="0" smtClean="0"/>
              <a:t>Know your risk! Learn about your community warning systems and emergency plans</a:t>
            </a:r>
          </a:p>
          <a:p>
            <a:r>
              <a:rPr lang="en-US" sz="3200" dirty="0" smtClean="0"/>
              <a:t>Be prepared for the following hazards:</a:t>
            </a:r>
          </a:p>
          <a:p>
            <a:pPr lvl="1"/>
            <a:r>
              <a:rPr lang="en-US" sz="2800" dirty="0" smtClean="0"/>
              <a:t>Mudflows and flash floods</a:t>
            </a:r>
          </a:p>
          <a:p>
            <a:pPr lvl="1"/>
            <a:r>
              <a:rPr lang="en-US" sz="2800" dirty="0" smtClean="0"/>
              <a:t>Landslides and </a:t>
            </a:r>
            <a:r>
              <a:rPr lang="en-US" sz="2800" dirty="0" err="1" smtClean="0"/>
              <a:t>rockfalls</a:t>
            </a:r>
            <a:endParaRPr lang="en-US" sz="2800" dirty="0" smtClean="0"/>
          </a:p>
          <a:p>
            <a:pPr lvl="1"/>
            <a:r>
              <a:rPr lang="en-US" sz="2800" dirty="0" smtClean="0"/>
              <a:t>Earthquakes</a:t>
            </a:r>
          </a:p>
          <a:p>
            <a:pPr lvl="1"/>
            <a:r>
              <a:rPr lang="en-US" sz="2800" dirty="0" err="1" smtClean="0"/>
              <a:t>Ashfall</a:t>
            </a:r>
            <a:r>
              <a:rPr lang="en-US" sz="2800" dirty="0" smtClean="0"/>
              <a:t> and acid rain</a:t>
            </a:r>
          </a:p>
          <a:p>
            <a:pPr lvl="1"/>
            <a:r>
              <a:rPr lang="en-US" sz="2800" dirty="0" smtClean="0"/>
              <a:t>Tsunamis</a:t>
            </a:r>
          </a:p>
          <a:p>
            <a:pPr lvl="1"/>
            <a:endParaRPr lang="en-US" altLang="en-US" sz="2800" dirty="0" smtClean="0"/>
          </a:p>
        </p:txBody>
      </p:sp>
      <p:sp>
        <p:nvSpPr>
          <p:cNvPr id="4" name="Slide Number Placeholder 3"/>
          <p:cNvSpPr>
            <a:spLocks noGrp="1"/>
          </p:cNvSpPr>
          <p:nvPr>
            <p:ph type="sldNum" sz="quarter" idx="12"/>
          </p:nvPr>
        </p:nvSpPr>
        <p:spPr/>
        <p:txBody>
          <a:bodyPr/>
          <a:lstStyle/>
          <a:p>
            <a:fld id="{F36C87F6-986D-49E6-AF40-1B3A1EE8064D}" type="slidenum">
              <a:rPr lang="en-US" smtClean="0"/>
              <a:pPr/>
              <a:t>58</a:t>
            </a:fld>
            <a:endParaRPr lang="en-US"/>
          </a:p>
        </p:txBody>
      </p:sp>
    </p:spTree>
    <p:extLst>
      <p:ext uri="{BB962C8B-B14F-4D97-AF65-F5344CB8AC3E}">
        <p14:creationId xmlns:p14="http://schemas.microsoft.com/office/powerpoint/2010/main" val="65059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a:t>
            </a:r>
          </a:p>
        </p:txBody>
      </p:sp>
      <p:sp>
        <p:nvSpPr>
          <p:cNvPr id="3" name="Content Placeholder 2"/>
          <p:cNvSpPr>
            <a:spLocks noGrp="1"/>
          </p:cNvSpPr>
          <p:nvPr>
            <p:ph idx="1"/>
          </p:nvPr>
        </p:nvSpPr>
        <p:spPr>
          <a:xfrm>
            <a:off x="913795" y="1732449"/>
            <a:ext cx="10396630" cy="4921569"/>
          </a:xfrm>
        </p:spPr>
        <p:txBody>
          <a:bodyPr>
            <a:noAutofit/>
          </a:bodyPr>
          <a:lstStyle/>
          <a:p>
            <a:r>
              <a:rPr lang="en-US" sz="3200" dirty="0" smtClean="0"/>
              <a:t>Know your risk! Learn about your community warning systems and emergency plans</a:t>
            </a:r>
          </a:p>
          <a:p>
            <a:r>
              <a:rPr lang="en-US" sz="3200" dirty="0" smtClean="0"/>
              <a:t>Be prepared for the following hazards:</a:t>
            </a:r>
          </a:p>
          <a:p>
            <a:pPr lvl="1"/>
            <a:r>
              <a:rPr lang="en-US" sz="2800" dirty="0" smtClean="0"/>
              <a:t>Mudflows and flash floods</a:t>
            </a:r>
          </a:p>
          <a:p>
            <a:pPr lvl="1"/>
            <a:r>
              <a:rPr lang="en-US" sz="2800" dirty="0" smtClean="0"/>
              <a:t>Landslides and </a:t>
            </a:r>
            <a:r>
              <a:rPr lang="en-US" sz="2800" dirty="0" err="1" smtClean="0"/>
              <a:t>rockfalls</a:t>
            </a:r>
            <a:endParaRPr lang="en-US" sz="2800" dirty="0" smtClean="0"/>
          </a:p>
          <a:p>
            <a:pPr lvl="1"/>
            <a:r>
              <a:rPr lang="en-US" sz="2800" dirty="0" smtClean="0"/>
              <a:t>Earthquakes</a:t>
            </a:r>
          </a:p>
          <a:p>
            <a:pPr lvl="1"/>
            <a:r>
              <a:rPr lang="en-US" sz="2800" dirty="0" err="1" smtClean="0"/>
              <a:t>Ashfall</a:t>
            </a:r>
            <a:r>
              <a:rPr lang="en-US" sz="2800" dirty="0" smtClean="0"/>
              <a:t> and acid rain</a:t>
            </a:r>
          </a:p>
          <a:p>
            <a:pPr lvl="1"/>
            <a:r>
              <a:rPr lang="en-US" sz="2800" dirty="0" smtClean="0"/>
              <a:t>Tsunamis</a:t>
            </a:r>
          </a:p>
          <a:p>
            <a:pPr lvl="1"/>
            <a:endParaRPr lang="en-US" altLang="en-US" sz="2800" dirty="0" smtClean="0"/>
          </a:p>
        </p:txBody>
      </p:sp>
      <p:sp>
        <p:nvSpPr>
          <p:cNvPr id="4" name="Slide Number Placeholder 3"/>
          <p:cNvSpPr>
            <a:spLocks noGrp="1"/>
          </p:cNvSpPr>
          <p:nvPr>
            <p:ph type="sldNum" sz="quarter" idx="12"/>
          </p:nvPr>
        </p:nvSpPr>
        <p:spPr/>
        <p:txBody>
          <a:bodyPr/>
          <a:lstStyle/>
          <a:p>
            <a:fld id="{F36C87F6-986D-49E6-AF40-1B3A1EE8064D}" type="slidenum">
              <a:rPr lang="en-US" smtClean="0"/>
              <a:pPr/>
              <a:t>59</a:t>
            </a:fld>
            <a:endParaRPr lang="en-US"/>
          </a:p>
        </p:txBody>
      </p:sp>
    </p:spTree>
    <p:extLst>
      <p:ext uri="{BB962C8B-B14F-4D97-AF65-F5344CB8AC3E}">
        <p14:creationId xmlns:p14="http://schemas.microsoft.com/office/powerpoint/2010/main" val="2170450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46888"/>
            <a:ext cx="10972800" cy="970450"/>
          </a:xfrm>
          <a:ln>
            <a:noFill/>
          </a:ln>
        </p:spPr>
        <p:txBody>
          <a:bodyPr anchor="t"/>
          <a:lstStyle/>
          <a:p>
            <a:r>
              <a:rPr lang="en-US" dirty="0"/>
              <a:t>Location, Location, Location</a:t>
            </a:r>
          </a:p>
        </p:txBody>
      </p:sp>
      <p:sp>
        <p:nvSpPr>
          <p:cNvPr id="3" name="Text Placeholder 2"/>
          <p:cNvSpPr>
            <a:spLocks noGrp="1"/>
          </p:cNvSpPr>
          <p:nvPr>
            <p:ph type="body" idx="1"/>
          </p:nvPr>
        </p:nvSpPr>
        <p:spPr/>
        <p:txBody>
          <a:bodyPr/>
          <a:lstStyle/>
          <a:p>
            <a:r>
              <a:rPr lang="en-US" altLang="en-US" sz="3200" dirty="0"/>
              <a:t>Subduction zones (10</a:t>
            </a:r>
            <a:r>
              <a:rPr lang="en-US" altLang="en-US" sz="3200" dirty="0" smtClean="0"/>
              <a:t>%)</a:t>
            </a:r>
            <a:endParaRPr lang="en-US" altLang="en-US" sz="3200" dirty="0"/>
          </a:p>
        </p:txBody>
      </p:sp>
      <p:sp>
        <p:nvSpPr>
          <p:cNvPr id="4" name="Content Placeholder 3"/>
          <p:cNvSpPr>
            <a:spLocks noGrp="1"/>
          </p:cNvSpPr>
          <p:nvPr>
            <p:ph sz="half" idx="2"/>
          </p:nvPr>
        </p:nvSpPr>
        <p:spPr/>
        <p:txBody>
          <a:bodyPr>
            <a:normAutofit/>
          </a:bodyPr>
          <a:lstStyle/>
          <a:p>
            <a:r>
              <a:rPr lang="en-US" sz="2800" dirty="0" smtClean="0"/>
              <a:t>Stratovolcanoes</a:t>
            </a:r>
          </a:p>
          <a:p>
            <a:r>
              <a:rPr lang="en-US" sz="2800" dirty="0" smtClean="0"/>
              <a:t>Forms the “Ring of Fire”</a:t>
            </a:r>
            <a:endParaRPr lang="en-US" sz="2800" dirty="0"/>
          </a:p>
        </p:txBody>
      </p:sp>
      <p:pic>
        <p:nvPicPr>
          <p:cNvPr id="5122" name="Picture 2" descr="Subduction zones, earthquakes"/>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106931" y="1604973"/>
            <a:ext cx="5983469" cy="443297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11338560" y="6400800"/>
            <a:ext cx="753545" cy="365125"/>
          </a:xfrm>
        </p:spPr>
        <p:txBody>
          <a:bodyPr/>
          <a:lstStyle/>
          <a:p>
            <a:fld id="{48418634-35E1-4B71-A941-2BD7AE42CC64}" type="slidenum">
              <a:rPr lang="en-US" smtClean="0"/>
              <a:t>6</a:t>
            </a:fld>
            <a:endParaRPr lang="en-US"/>
          </a:p>
        </p:txBody>
      </p:sp>
    </p:spTree>
    <p:extLst>
      <p:ext uri="{BB962C8B-B14F-4D97-AF65-F5344CB8AC3E}">
        <p14:creationId xmlns:p14="http://schemas.microsoft.com/office/powerpoint/2010/main" val="21383499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a:t>
            </a:r>
          </a:p>
        </p:txBody>
      </p:sp>
      <p:sp>
        <p:nvSpPr>
          <p:cNvPr id="3" name="Content Placeholder 2"/>
          <p:cNvSpPr>
            <a:spLocks noGrp="1"/>
          </p:cNvSpPr>
          <p:nvPr>
            <p:ph idx="1"/>
          </p:nvPr>
        </p:nvSpPr>
        <p:spPr>
          <a:xfrm>
            <a:off x="913795" y="1732449"/>
            <a:ext cx="10396630" cy="4921569"/>
          </a:xfrm>
        </p:spPr>
        <p:txBody>
          <a:bodyPr>
            <a:noAutofit/>
          </a:bodyPr>
          <a:lstStyle/>
          <a:p>
            <a:r>
              <a:rPr lang="en-US" sz="3200" dirty="0" smtClean="0"/>
              <a:t>Plan </a:t>
            </a:r>
            <a:r>
              <a:rPr lang="en-US" sz="3200" dirty="0"/>
              <a:t>two evacuation routes out of your neighborhood and be familiar with your community's pre-established evacuation routes</a:t>
            </a:r>
            <a:r>
              <a:rPr lang="en-US" sz="3200" dirty="0" smtClean="0"/>
              <a:t>.</a:t>
            </a:r>
            <a:endParaRPr lang="en-US" altLang="en-US" sz="2800" dirty="0" smtClean="0"/>
          </a:p>
        </p:txBody>
      </p:sp>
      <p:sp>
        <p:nvSpPr>
          <p:cNvPr id="4" name="Slide Number Placeholder 3"/>
          <p:cNvSpPr>
            <a:spLocks noGrp="1"/>
          </p:cNvSpPr>
          <p:nvPr>
            <p:ph type="sldNum" sz="quarter" idx="12"/>
          </p:nvPr>
        </p:nvSpPr>
        <p:spPr/>
        <p:txBody>
          <a:bodyPr/>
          <a:lstStyle/>
          <a:p>
            <a:fld id="{F36C87F6-986D-49E6-AF40-1B3A1EE8064D}" type="slidenum">
              <a:rPr lang="en-US" smtClean="0"/>
              <a:pPr/>
              <a:t>60</a:t>
            </a:fld>
            <a:endParaRPr lang="en-US"/>
          </a:p>
        </p:txBody>
      </p:sp>
      <p:pic>
        <p:nvPicPr>
          <p:cNvPr id="2052" name="Picture 4" descr="Volcano Evacuation Route sign along a roadway in Washington State. &#10; (Click image to view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744" y="3539715"/>
            <a:ext cx="4572000" cy="304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949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a:t>
            </a:r>
          </a:p>
        </p:txBody>
      </p:sp>
      <p:sp>
        <p:nvSpPr>
          <p:cNvPr id="3" name="Content Placeholder 2"/>
          <p:cNvSpPr>
            <a:spLocks noGrp="1"/>
          </p:cNvSpPr>
          <p:nvPr>
            <p:ph idx="1"/>
          </p:nvPr>
        </p:nvSpPr>
        <p:spPr>
          <a:xfrm>
            <a:off x="913795" y="1732449"/>
            <a:ext cx="10396630" cy="4921569"/>
          </a:xfrm>
        </p:spPr>
        <p:txBody>
          <a:bodyPr>
            <a:noAutofit/>
          </a:bodyPr>
          <a:lstStyle/>
          <a:p>
            <a:r>
              <a:rPr lang="en-US" sz="3200" dirty="0" smtClean="0"/>
              <a:t>Get </a:t>
            </a:r>
            <a:r>
              <a:rPr lang="en-US" sz="3200" dirty="0"/>
              <a:t>goggles and </a:t>
            </a:r>
            <a:r>
              <a:rPr lang="en-US" sz="3200" dirty="0" smtClean="0"/>
              <a:t>breathing </a:t>
            </a:r>
            <a:r>
              <a:rPr lang="en-US" sz="3200" dirty="0"/>
              <a:t>masks (preferably NIOSH-Approved Particulate Filtering </a:t>
            </a:r>
            <a:r>
              <a:rPr lang="en-US" sz="3200" dirty="0" err="1"/>
              <a:t>Facepiece</a:t>
            </a:r>
            <a:r>
              <a:rPr lang="en-US" sz="3200" dirty="0"/>
              <a:t> </a:t>
            </a:r>
            <a:r>
              <a:rPr lang="en-US" sz="3200" dirty="0" smtClean="0"/>
              <a:t>Respirators) for </a:t>
            </a:r>
            <a:r>
              <a:rPr lang="en-US" sz="3200" dirty="0"/>
              <a:t>each member of the household in case of </a:t>
            </a:r>
            <a:r>
              <a:rPr lang="en-US" sz="3200" dirty="0" err="1"/>
              <a:t>ashfall</a:t>
            </a:r>
            <a:r>
              <a:rPr lang="en-US" sz="3200" dirty="0"/>
              <a:t>. Add them to your emergency supply kits at home and in all vehicles</a:t>
            </a:r>
            <a:r>
              <a:rPr lang="en-US" sz="3200" dirty="0" smtClean="0"/>
              <a:t>.</a:t>
            </a:r>
            <a:endParaRPr lang="en-US" sz="3200" dirty="0"/>
          </a:p>
        </p:txBody>
      </p:sp>
      <p:sp>
        <p:nvSpPr>
          <p:cNvPr id="4" name="Slide Number Placeholder 3"/>
          <p:cNvSpPr>
            <a:spLocks noGrp="1"/>
          </p:cNvSpPr>
          <p:nvPr>
            <p:ph type="sldNum" sz="quarter" idx="12"/>
          </p:nvPr>
        </p:nvSpPr>
        <p:spPr/>
        <p:txBody>
          <a:bodyPr/>
          <a:lstStyle/>
          <a:p>
            <a:fld id="{F36C87F6-986D-49E6-AF40-1B3A1EE8064D}" type="slidenum">
              <a:rPr lang="en-US" smtClean="0"/>
              <a:pPr/>
              <a:t>61</a:t>
            </a:fld>
            <a:endParaRPr lang="en-US"/>
          </a:p>
        </p:txBody>
      </p:sp>
      <p:pic>
        <p:nvPicPr>
          <p:cNvPr id="1028" name="Picture 4" descr="http://www.uvm.edu/safety/sites/uvm.edu.safety/files/n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5669" y="4297045"/>
            <a:ext cx="301433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howtoaustralia.com.au/wp-content/tut_photos/toolbox_safe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214" y="4297045"/>
            <a:ext cx="3703320" cy="246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180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a:t>
            </a:r>
          </a:p>
        </p:txBody>
      </p:sp>
      <p:sp>
        <p:nvSpPr>
          <p:cNvPr id="3" name="Content Placeholder 2"/>
          <p:cNvSpPr>
            <a:spLocks noGrp="1"/>
          </p:cNvSpPr>
          <p:nvPr>
            <p:ph idx="1"/>
          </p:nvPr>
        </p:nvSpPr>
        <p:spPr>
          <a:xfrm>
            <a:off x="913795" y="1732449"/>
            <a:ext cx="5177516" cy="4921569"/>
          </a:xfrm>
        </p:spPr>
        <p:txBody>
          <a:bodyPr>
            <a:noAutofit/>
          </a:bodyPr>
          <a:lstStyle/>
          <a:p>
            <a:r>
              <a:rPr lang="en-US" sz="3200" dirty="0" smtClean="0"/>
              <a:t>Stay </a:t>
            </a:r>
            <a:r>
              <a:rPr lang="en-US" sz="3200" dirty="0"/>
              <a:t>out of the area defined as a restricted zone by government officials. </a:t>
            </a:r>
            <a:endParaRPr lang="en-US" sz="3200" dirty="0" smtClean="0"/>
          </a:p>
          <a:p>
            <a:pPr lvl="1"/>
            <a:r>
              <a:rPr lang="en-US" sz="2800" dirty="0" smtClean="0"/>
              <a:t>Effects </a:t>
            </a:r>
            <a:r>
              <a:rPr lang="en-US" sz="2800" dirty="0"/>
              <a:t>of a volcanic eruption can be experienced many miles from a volcano.</a:t>
            </a:r>
            <a:endParaRPr lang="en-US" altLang="en-US" sz="2400" dirty="0" smtClean="0"/>
          </a:p>
        </p:txBody>
      </p:sp>
      <p:sp>
        <p:nvSpPr>
          <p:cNvPr id="4" name="Slide Number Placeholder 3"/>
          <p:cNvSpPr>
            <a:spLocks noGrp="1"/>
          </p:cNvSpPr>
          <p:nvPr>
            <p:ph type="sldNum" sz="quarter" idx="12"/>
          </p:nvPr>
        </p:nvSpPr>
        <p:spPr/>
        <p:txBody>
          <a:bodyPr/>
          <a:lstStyle/>
          <a:p>
            <a:fld id="{F36C87F6-986D-49E6-AF40-1B3A1EE8064D}" type="slidenum">
              <a:rPr lang="en-US" smtClean="0"/>
              <a:pPr/>
              <a:t>62</a:t>
            </a:fld>
            <a:endParaRPr lang="en-US"/>
          </a:p>
        </p:txBody>
      </p:sp>
      <p:pic>
        <p:nvPicPr>
          <p:cNvPr id="3074" name="Picture 2" descr="https://upload.wikimedia.org/wikipedia/commons/thumb/8/82/Topographic-map-of-Montserrat-en.svg/744px-Topographic-map-of-Montserrat-e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0676" y="1348592"/>
            <a:ext cx="3752850" cy="53054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843526" y="1603717"/>
            <a:ext cx="2348474" cy="3693319"/>
          </a:xfrm>
          <a:prstGeom prst="rect">
            <a:avLst/>
          </a:prstGeom>
          <a:noFill/>
        </p:spPr>
        <p:txBody>
          <a:bodyPr wrap="square" rtlCol="0">
            <a:spAutoFit/>
          </a:bodyPr>
          <a:lstStyle/>
          <a:p>
            <a:r>
              <a:rPr lang="en-US" dirty="0"/>
              <a:t>Topographic map of Montserrat showing the "exclusion zone" due to volcanic activity, and the new airport in the north. The roads and settlements in the exclusion zone have mostly been destroyed</a:t>
            </a:r>
            <a:r>
              <a:rPr lang="en-US" dirty="0" smtClean="0"/>
              <a:t>.</a:t>
            </a:r>
            <a:br>
              <a:rPr lang="en-US" dirty="0" smtClean="0"/>
            </a:br>
            <a:r>
              <a:rPr lang="en-US" dirty="0" smtClean="0"/>
              <a:t/>
            </a:r>
            <a:br>
              <a:rPr lang="en-US" dirty="0" smtClean="0"/>
            </a:br>
            <a:r>
              <a:rPr lang="en-US" dirty="0" smtClean="0">
                <a:hlinkClick r:id="rId4"/>
              </a:rPr>
              <a:t>source</a:t>
            </a:r>
            <a:endParaRPr lang="en-US" dirty="0"/>
          </a:p>
        </p:txBody>
      </p:sp>
    </p:spTree>
    <p:extLst>
      <p:ext uri="{BB962C8B-B14F-4D97-AF65-F5344CB8AC3E}">
        <p14:creationId xmlns:p14="http://schemas.microsoft.com/office/powerpoint/2010/main" val="552267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46750"/>
            <a:ext cx="10972800" cy="970450"/>
          </a:xfrm>
        </p:spPr>
        <p:txBody>
          <a:bodyPr>
            <a:normAutofit fontScale="90000"/>
          </a:bodyPr>
          <a:lstStyle/>
          <a:p>
            <a:r>
              <a:rPr lang="en-US" dirty="0" smtClean="0"/>
              <a:t>RESPOND: What To Do During An Eruption</a:t>
            </a:r>
            <a:endParaRPr lang="en-US" dirty="0"/>
          </a:p>
        </p:txBody>
      </p:sp>
      <p:sp>
        <p:nvSpPr>
          <p:cNvPr id="3" name="Content Placeholder 2"/>
          <p:cNvSpPr>
            <a:spLocks noGrp="1"/>
          </p:cNvSpPr>
          <p:nvPr>
            <p:ph idx="1"/>
          </p:nvPr>
        </p:nvSpPr>
        <p:spPr/>
        <p:txBody>
          <a:bodyPr/>
          <a:lstStyle/>
          <a:p>
            <a:r>
              <a:rPr lang="en-US" dirty="0"/>
              <a:t>Follow the evacuation order issued by authorities.</a:t>
            </a:r>
          </a:p>
          <a:p>
            <a:r>
              <a:rPr lang="en-US" dirty="0"/>
              <a:t>Avoid areas downwind and river valleys downstream of the volcano.</a:t>
            </a:r>
          </a:p>
          <a:p>
            <a:r>
              <a:rPr lang="en-US" dirty="0"/>
              <a:t>Listen to a battery-operated radio or television for the latest emergency information.</a:t>
            </a:r>
          </a:p>
        </p:txBody>
      </p:sp>
      <p:sp>
        <p:nvSpPr>
          <p:cNvPr id="4" name="Slide Number Placeholder 3"/>
          <p:cNvSpPr>
            <a:spLocks noGrp="1"/>
          </p:cNvSpPr>
          <p:nvPr>
            <p:ph type="sldNum" sz="quarter" idx="12"/>
          </p:nvPr>
        </p:nvSpPr>
        <p:spPr/>
        <p:txBody>
          <a:bodyPr/>
          <a:lstStyle/>
          <a:p>
            <a:fld id="{48418634-35E1-4B71-A941-2BD7AE42CC64}" type="slidenum">
              <a:rPr lang="en-US" smtClean="0"/>
              <a:t>63</a:t>
            </a:fld>
            <a:endParaRPr lang="en-US"/>
          </a:p>
        </p:txBody>
      </p:sp>
    </p:spTree>
    <p:extLst>
      <p:ext uri="{BB962C8B-B14F-4D97-AF65-F5344CB8AC3E}">
        <p14:creationId xmlns:p14="http://schemas.microsoft.com/office/powerpoint/2010/main" val="37154583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46750"/>
            <a:ext cx="10972800" cy="970450"/>
          </a:xfrm>
        </p:spPr>
        <p:txBody>
          <a:bodyPr>
            <a:normAutofit fontScale="90000"/>
          </a:bodyPr>
          <a:lstStyle/>
          <a:p>
            <a:r>
              <a:rPr lang="en-US" dirty="0" smtClean="0"/>
              <a:t>RESPOND: What To Do During An Eruption</a:t>
            </a:r>
            <a:endParaRPr lang="en-US" dirty="0"/>
          </a:p>
        </p:txBody>
      </p:sp>
      <p:sp>
        <p:nvSpPr>
          <p:cNvPr id="3" name="Content Placeholder 2"/>
          <p:cNvSpPr>
            <a:spLocks noGrp="1"/>
          </p:cNvSpPr>
          <p:nvPr>
            <p:ph idx="1"/>
          </p:nvPr>
        </p:nvSpPr>
        <p:spPr/>
        <p:txBody>
          <a:bodyPr/>
          <a:lstStyle/>
          <a:p>
            <a:pPr>
              <a:tabLst>
                <a:tab pos="228600" algn="l"/>
              </a:tabLst>
            </a:pPr>
            <a:r>
              <a:rPr lang="en-US" dirty="0" smtClean="0"/>
              <a:t>If </a:t>
            </a:r>
            <a:r>
              <a:rPr lang="en-US" dirty="0"/>
              <a:t>caught indoors:</a:t>
            </a:r>
          </a:p>
          <a:p>
            <a:pPr lvl="1">
              <a:tabLst>
                <a:tab pos="228600" algn="l"/>
              </a:tabLst>
            </a:pPr>
            <a:r>
              <a:rPr lang="en-US" dirty="0" smtClean="0"/>
              <a:t>Close </a:t>
            </a:r>
            <a:r>
              <a:rPr lang="en-US" dirty="0"/>
              <a:t>all windows, doors, and dampers.</a:t>
            </a:r>
          </a:p>
          <a:p>
            <a:pPr lvl="1">
              <a:tabLst>
                <a:tab pos="228600" algn="l"/>
              </a:tabLst>
            </a:pPr>
            <a:r>
              <a:rPr lang="en-US" dirty="0" smtClean="0"/>
              <a:t>Put </a:t>
            </a:r>
            <a:r>
              <a:rPr lang="en-US" dirty="0"/>
              <a:t>all machinery inside a garage or barn.</a:t>
            </a:r>
          </a:p>
          <a:p>
            <a:pPr lvl="1">
              <a:tabLst>
                <a:tab pos="228600" algn="l"/>
              </a:tabLst>
            </a:pPr>
            <a:r>
              <a:rPr lang="en-US" dirty="0" smtClean="0"/>
              <a:t>Bring </a:t>
            </a:r>
            <a:r>
              <a:rPr lang="en-US" dirty="0"/>
              <a:t>animals and livestock into closed shelters.</a:t>
            </a:r>
          </a:p>
          <a:p>
            <a:endParaRPr lang="en-US" dirty="0"/>
          </a:p>
          <a:p>
            <a:endParaRPr lang="en-US" dirty="0"/>
          </a:p>
        </p:txBody>
      </p:sp>
      <p:sp>
        <p:nvSpPr>
          <p:cNvPr id="4" name="Slide Number Placeholder 3"/>
          <p:cNvSpPr>
            <a:spLocks noGrp="1"/>
          </p:cNvSpPr>
          <p:nvPr>
            <p:ph type="sldNum" sz="quarter" idx="12"/>
          </p:nvPr>
        </p:nvSpPr>
        <p:spPr/>
        <p:txBody>
          <a:bodyPr/>
          <a:lstStyle/>
          <a:p>
            <a:fld id="{48418634-35E1-4B71-A941-2BD7AE42CC64}" type="slidenum">
              <a:rPr lang="en-US" smtClean="0"/>
              <a:t>64</a:t>
            </a:fld>
            <a:endParaRPr lang="en-US"/>
          </a:p>
        </p:txBody>
      </p:sp>
    </p:spTree>
    <p:extLst>
      <p:ext uri="{BB962C8B-B14F-4D97-AF65-F5344CB8AC3E}">
        <p14:creationId xmlns:p14="http://schemas.microsoft.com/office/powerpoint/2010/main" val="30423707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46750"/>
            <a:ext cx="10972800" cy="970450"/>
          </a:xfrm>
        </p:spPr>
        <p:txBody>
          <a:bodyPr>
            <a:normAutofit fontScale="90000"/>
          </a:bodyPr>
          <a:lstStyle/>
          <a:p>
            <a:r>
              <a:rPr lang="en-US" dirty="0" smtClean="0"/>
              <a:t>RESPOND: What To Do During An Eruption</a:t>
            </a:r>
            <a:endParaRPr lang="en-US" dirty="0"/>
          </a:p>
        </p:txBody>
      </p:sp>
      <p:sp>
        <p:nvSpPr>
          <p:cNvPr id="3" name="Content Placeholder 2"/>
          <p:cNvSpPr>
            <a:spLocks noGrp="1"/>
          </p:cNvSpPr>
          <p:nvPr>
            <p:ph idx="1"/>
          </p:nvPr>
        </p:nvSpPr>
        <p:spPr/>
        <p:txBody>
          <a:bodyPr>
            <a:normAutofit/>
          </a:bodyPr>
          <a:lstStyle/>
          <a:p>
            <a:r>
              <a:rPr lang="en-US" dirty="0" smtClean="0"/>
              <a:t>If </a:t>
            </a:r>
            <a:r>
              <a:rPr lang="en-US" dirty="0"/>
              <a:t>caught </a:t>
            </a:r>
            <a:r>
              <a:rPr lang="en-US" dirty="0" smtClean="0"/>
              <a:t>outdoors</a:t>
            </a:r>
            <a:r>
              <a:rPr lang="en-US" dirty="0"/>
              <a:t>:</a:t>
            </a:r>
          </a:p>
          <a:p>
            <a:pPr lvl="1"/>
            <a:r>
              <a:rPr lang="en-US" dirty="0" smtClean="0"/>
              <a:t>Seek </a:t>
            </a:r>
            <a:r>
              <a:rPr lang="en-US" dirty="0"/>
              <a:t>shelter indoors.</a:t>
            </a:r>
          </a:p>
          <a:p>
            <a:pPr lvl="1"/>
            <a:r>
              <a:rPr lang="en-US" dirty="0"/>
              <a:t>If caught in a </a:t>
            </a:r>
            <a:r>
              <a:rPr lang="en-US" dirty="0" err="1"/>
              <a:t>rockfall</a:t>
            </a:r>
            <a:r>
              <a:rPr lang="en-US" dirty="0"/>
              <a:t>, roll into a ball to protect your head.</a:t>
            </a:r>
          </a:p>
          <a:p>
            <a:pPr lvl="1"/>
            <a:r>
              <a:rPr lang="en-US" dirty="0"/>
              <a:t>If caught near a stream, be aware of mudflows. Move up slope, especially if you hear the roar of a mudflow.</a:t>
            </a:r>
          </a:p>
          <a:p>
            <a:endParaRPr lang="en-US" dirty="0"/>
          </a:p>
        </p:txBody>
      </p:sp>
      <p:sp>
        <p:nvSpPr>
          <p:cNvPr id="4" name="Slide Number Placeholder 3"/>
          <p:cNvSpPr>
            <a:spLocks noGrp="1"/>
          </p:cNvSpPr>
          <p:nvPr>
            <p:ph type="sldNum" sz="quarter" idx="12"/>
          </p:nvPr>
        </p:nvSpPr>
        <p:spPr/>
        <p:txBody>
          <a:bodyPr/>
          <a:lstStyle/>
          <a:p>
            <a:fld id="{48418634-35E1-4B71-A941-2BD7AE42CC64}" type="slidenum">
              <a:rPr lang="en-US" smtClean="0"/>
              <a:t>65</a:t>
            </a:fld>
            <a:endParaRPr lang="en-US"/>
          </a:p>
        </p:txBody>
      </p:sp>
    </p:spTree>
    <p:extLst>
      <p:ext uri="{BB962C8B-B14F-4D97-AF65-F5344CB8AC3E}">
        <p14:creationId xmlns:p14="http://schemas.microsoft.com/office/powerpoint/2010/main" val="16348266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46749"/>
            <a:ext cx="10972800" cy="1203227"/>
          </a:xfrm>
        </p:spPr>
        <p:txBody>
          <a:bodyPr>
            <a:normAutofit/>
          </a:bodyPr>
          <a:lstStyle/>
          <a:p>
            <a:r>
              <a:rPr lang="en-US" dirty="0" smtClean="0"/>
              <a:t>RECOVER: </a:t>
            </a:r>
            <a:r>
              <a:rPr lang="en-US" dirty="0"/>
              <a:t>After a Volcanic </a:t>
            </a:r>
            <a:r>
              <a:rPr lang="en-US" dirty="0" smtClean="0"/>
              <a:t>Eruption</a:t>
            </a:r>
            <a:endParaRPr lang="en-US" dirty="0"/>
          </a:p>
        </p:txBody>
      </p:sp>
      <p:sp>
        <p:nvSpPr>
          <p:cNvPr id="3" name="Content Placeholder 2"/>
          <p:cNvSpPr>
            <a:spLocks noGrp="1"/>
          </p:cNvSpPr>
          <p:nvPr>
            <p:ph idx="1"/>
          </p:nvPr>
        </p:nvSpPr>
        <p:spPr>
          <a:xfrm>
            <a:off x="913794" y="1732449"/>
            <a:ext cx="11108317" cy="4668351"/>
          </a:xfrm>
        </p:spPr>
        <p:txBody>
          <a:bodyPr>
            <a:normAutofit/>
          </a:bodyPr>
          <a:lstStyle/>
          <a:p>
            <a:r>
              <a:rPr lang="en-US" dirty="0" smtClean="0"/>
              <a:t>STAY SAFE!</a:t>
            </a:r>
          </a:p>
          <a:p>
            <a:pPr lvl="1"/>
            <a:r>
              <a:rPr lang="en-US" dirty="0" smtClean="0"/>
              <a:t>Go </a:t>
            </a:r>
            <a:r>
              <a:rPr lang="en-US" dirty="0"/>
              <a:t>to a designated public shelter if you have been told to evacuate or you feel it is unsafe to remain in your home. Text SHELTER + your ZIP code to 43362 (</a:t>
            </a:r>
            <a:r>
              <a:rPr lang="en-US" dirty="0" smtClean="0"/>
              <a:t>4FEMA)</a:t>
            </a:r>
          </a:p>
          <a:p>
            <a:pPr lvl="1"/>
            <a:r>
              <a:rPr lang="en-US" dirty="0" smtClean="0"/>
              <a:t>Register </a:t>
            </a:r>
            <a:r>
              <a:rPr lang="en-US" dirty="0"/>
              <a:t>on the American Red Cross </a:t>
            </a:r>
            <a:r>
              <a:rPr lang="en-US" dirty="0">
                <a:hlinkClick r:id="rId3"/>
              </a:rPr>
              <a:t>Safe and Well web site</a:t>
            </a:r>
            <a:r>
              <a:rPr lang="en-US" dirty="0"/>
              <a:t> </a:t>
            </a:r>
            <a:r>
              <a:rPr lang="en-US" dirty="0" smtClean="0"/>
              <a:t>to </a:t>
            </a:r>
            <a:r>
              <a:rPr lang="en-US" dirty="0"/>
              <a:t>let your family and friends know you are safe</a:t>
            </a:r>
            <a:r>
              <a:rPr lang="en-US" dirty="0" smtClean="0"/>
              <a:t>.</a:t>
            </a:r>
            <a:br>
              <a:rPr lang="en-US" dirty="0" smtClean="0"/>
            </a:br>
            <a:r>
              <a:rPr lang="en-US" dirty="0"/>
              <a:t>(https://safeandwell.communityos.org/cms/index.php)</a:t>
            </a:r>
            <a:r>
              <a:rPr lang="en-US" dirty="0" smtClean="0"/>
              <a:t> </a:t>
            </a:r>
            <a:endParaRPr lang="en-US" dirty="0"/>
          </a:p>
        </p:txBody>
      </p:sp>
      <p:sp>
        <p:nvSpPr>
          <p:cNvPr id="4" name="Slide Number Placeholder 3"/>
          <p:cNvSpPr>
            <a:spLocks noGrp="1"/>
          </p:cNvSpPr>
          <p:nvPr>
            <p:ph type="sldNum" sz="quarter" idx="12"/>
          </p:nvPr>
        </p:nvSpPr>
        <p:spPr/>
        <p:txBody>
          <a:bodyPr/>
          <a:lstStyle/>
          <a:p>
            <a:fld id="{48418634-35E1-4B71-A941-2BD7AE42CC64}" type="slidenum">
              <a:rPr lang="en-US" smtClean="0"/>
              <a:t>66</a:t>
            </a:fld>
            <a:endParaRPr lang="en-US"/>
          </a:p>
        </p:txBody>
      </p:sp>
    </p:spTree>
    <p:extLst>
      <p:ext uri="{BB962C8B-B14F-4D97-AF65-F5344CB8AC3E}">
        <p14:creationId xmlns:p14="http://schemas.microsoft.com/office/powerpoint/2010/main" val="10233606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954" y="246749"/>
            <a:ext cx="10972800" cy="969264"/>
          </a:xfrm>
        </p:spPr>
        <p:txBody>
          <a:bodyPr/>
          <a:lstStyle/>
          <a:p>
            <a:r>
              <a:rPr lang="en-US" dirty="0" smtClean="0"/>
              <a:t>Reducing the risk</a:t>
            </a:r>
            <a:endParaRPr lang="en-US" dirty="0"/>
          </a:p>
        </p:txBody>
      </p:sp>
      <p:sp>
        <p:nvSpPr>
          <p:cNvPr id="3" name="Content Placeholder 2"/>
          <p:cNvSpPr>
            <a:spLocks noGrp="1"/>
          </p:cNvSpPr>
          <p:nvPr>
            <p:ph idx="1"/>
          </p:nvPr>
        </p:nvSpPr>
        <p:spPr/>
        <p:txBody>
          <a:bodyPr/>
          <a:lstStyle/>
          <a:p>
            <a:r>
              <a:rPr lang="en-US" dirty="0" smtClean="0"/>
              <a:t>What, if anything, can be done to prevent this disaster from occurring?</a:t>
            </a:r>
          </a:p>
          <a:p>
            <a:endParaRPr lang="en-US" dirty="0"/>
          </a:p>
        </p:txBody>
      </p:sp>
      <p:sp>
        <p:nvSpPr>
          <p:cNvPr id="4" name="Slide Number Placeholder 3"/>
          <p:cNvSpPr>
            <a:spLocks noGrp="1"/>
          </p:cNvSpPr>
          <p:nvPr>
            <p:ph type="sldNum" sz="quarter" idx="12"/>
          </p:nvPr>
        </p:nvSpPr>
        <p:spPr/>
        <p:txBody>
          <a:bodyPr/>
          <a:lstStyle/>
          <a:p>
            <a:fld id="{F36C87F6-986D-49E6-AF40-1B3A1EE8064D}" type="slidenum">
              <a:rPr lang="en-US" smtClean="0"/>
              <a:pPr/>
              <a:t>67</a:t>
            </a:fld>
            <a:endParaRPr lang="en-US"/>
          </a:p>
        </p:txBody>
      </p:sp>
    </p:spTree>
    <p:extLst>
      <p:ext uri="{BB962C8B-B14F-4D97-AF65-F5344CB8AC3E}">
        <p14:creationId xmlns:p14="http://schemas.microsoft.com/office/powerpoint/2010/main" val="173758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Reducing the risk</a:t>
            </a:r>
            <a:endParaRPr lang="en-US" dirty="0"/>
          </a:p>
        </p:txBody>
      </p:sp>
      <p:sp>
        <p:nvSpPr>
          <p:cNvPr id="3" name="Content Placeholder 2"/>
          <p:cNvSpPr>
            <a:spLocks noGrp="1"/>
          </p:cNvSpPr>
          <p:nvPr>
            <p:ph idx="1"/>
          </p:nvPr>
        </p:nvSpPr>
        <p:spPr/>
        <p:txBody>
          <a:bodyPr/>
          <a:lstStyle/>
          <a:p>
            <a:r>
              <a:rPr lang="en-US" dirty="0" smtClean="0"/>
              <a:t>What can be done to reduce the damages caused by this disaster?</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F36C87F6-986D-49E6-AF40-1B3A1EE8064D}" type="slidenum">
              <a:rPr lang="en-US" smtClean="0"/>
              <a:pPr/>
              <a:t>68</a:t>
            </a:fld>
            <a:endParaRPr lang="en-US"/>
          </a:p>
        </p:txBody>
      </p:sp>
    </p:spTree>
    <p:extLst>
      <p:ext uri="{BB962C8B-B14F-4D97-AF65-F5344CB8AC3E}">
        <p14:creationId xmlns:p14="http://schemas.microsoft.com/office/powerpoint/2010/main" val="30280490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The Risk: </a:t>
            </a:r>
            <a:r>
              <a:rPr lang="en-US" altLang="en-US" dirty="0" smtClean="0"/>
              <a:t>Eruptions / Explosions</a:t>
            </a:r>
            <a:r>
              <a:rPr lang="en-US" dirty="0" smtClean="0"/>
              <a:t> </a:t>
            </a:r>
            <a:endParaRPr lang="en-US" dirty="0"/>
          </a:p>
        </p:txBody>
      </p:sp>
      <p:sp>
        <p:nvSpPr>
          <p:cNvPr id="3" name="Content Placeholder 2"/>
          <p:cNvSpPr>
            <a:spLocks noGrp="1"/>
          </p:cNvSpPr>
          <p:nvPr>
            <p:ph idx="1"/>
          </p:nvPr>
        </p:nvSpPr>
        <p:spPr/>
        <p:txBody>
          <a:bodyPr/>
          <a:lstStyle/>
          <a:p>
            <a:r>
              <a:rPr lang="en-US" dirty="0" smtClean="0"/>
              <a:t>Can’t really stop or prevent</a:t>
            </a:r>
          </a:p>
          <a:p>
            <a:r>
              <a:rPr lang="en-US" dirty="0" smtClean="0"/>
              <a:t>CAN predict!</a:t>
            </a:r>
          </a:p>
          <a:p>
            <a:r>
              <a:rPr lang="en-US" dirty="0" smtClean="0"/>
              <a:t>Stay out of blast/exclusion zone</a:t>
            </a:r>
          </a:p>
          <a:p>
            <a:r>
              <a:rPr lang="en-US" dirty="0" smtClean="0"/>
              <a:t>Evacuate when told to do so</a:t>
            </a:r>
          </a:p>
          <a:p>
            <a:endParaRPr lang="en-US" dirty="0"/>
          </a:p>
        </p:txBody>
      </p:sp>
      <p:sp>
        <p:nvSpPr>
          <p:cNvPr id="6" name="Slide Number Placeholder 5"/>
          <p:cNvSpPr>
            <a:spLocks noGrp="1"/>
          </p:cNvSpPr>
          <p:nvPr>
            <p:ph type="sldNum" sz="quarter" idx="12"/>
          </p:nvPr>
        </p:nvSpPr>
        <p:spPr/>
        <p:txBody>
          <a:bodyPr/>
          <a:lstStyle/>
          <a:p>
            <a:fld id="{48418634-35E1-4B71-A941-2BD7AE42CC64}" type="slidenum">
              <a:rPr lang="en-US" smtClean="0"/>
              <a:t>69</a:t>
            </a:fld>
            <a:endParaRPr lang="en-US"/>
          </a:p>
        </p:txBody>
      </p:sp>
    </p:spTree>
    <p:extLst>
      <p:ext uri="{BB962C8B-B14F-4D97-AF65-F5344CB8AC3E}">
        <p14:creationId xmlns:p14="http://schemas.microsoft.com/office/powerpoint/2010/main" val="22380502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46888"/>
            <a:ext cx="10972800" cy="970450"/>
          </a:xfrm>
        </p:spPr>
        <p:txBody>
          <a:bodyPr anchor="t"/>
          <a:lstStyle/>
          <a:p>
            <a:r>
              <a:rPr lang="en-US" dirty="0"/>
              <a:t>Location, Location, Location</a:t>
            </a:r>
          </a:p>
        </p:txBody>
      </p:sp>
      <p:sp>
        <p:nvSpPr>
          <p:cNvPr id="3" name="Text Placeholder 2"/>
          <p:cNvSpPr>
            <a:spLocks noGrp="1"/>
          </p:cNvSpPr>
          <p:nvPr>
            <p:ph type="body" idx="1"/>
          </p:nvPr>
        </p:nvSpPr>
        <p:spPr/>
        <p:txBody>
          <a:bodyPr/>
          <a:lstStyle/>
          <a:p>
            <a:r>
              <a:rPr lang="en-US" altLang="en-US" sz="3200" dirty="0" smtClean="0"/>
              <a:t>Spreading Centers (80%)</a:t>
            </a:r>
            <a:endParaRPr lang="en-US" altLang="en-US" sz="3200" dirty="0"/>
          </a:p>
        </p:txBody>
      </p:sp>
      <p:sp>
        <p:nvSpPr>
          <p:cNvPr id="4" name="Content Placeholder 3"/>
          <p:cNvSpPr>
            <a:spLocks noGrp="1"/>
          </p:cNvSpPr>
          <p:nvPr>
            <p:ph sz="half" idx="2"/>
          </p:nvPr>
        </p:nvSpPr>
        <p:spPr/>
        <p:txBody>
          <a:bodyPr>
            <a:normAutofit/>
          </a:bodyPr>
          <a:lstStyle/>
          <a:p>
            <a:r>
              <a:rPr lang="en-US" sz="2800" dirty="0" smtClean="0"/>
              <a:t>Mid-ocean ridges and rises</a:t>
            </a:r>
            <a:endParaRPr lang="en-US" sz="2800" dirty="0"/>
          </a:p>
        </p:txBody>
      </p:sp>
      <p:pic>
        <p:nvPicPr>
          <p:cNvPr id="9218" name="Picture 2" descr="http://pubs.usgs.gov/gip/dynamic/graphics/Fig5.gif"/>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090168" y="1816018"/>
            <a:ext cx="6000232" cy="38590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90168" y="1835254"/>
            <a:ext cx="606256" cy="276999"/>
          </a:xfrm>
          <a:prstGeom prst="rect">
            <a:avLst/>
          </a:prstGeom>
          <a:noFill/>
        </p:spPr>
        <p:txBody>
          <a:bodyPr wrap="none" rtlCol="0">
            <a:spAutoFit/>
          </a:bodyPr>
          <a:lstStyle/>
          <a:p>
            <a:r>
              <a:rPr lang="en-US" sz="1200" dirty="0" smtClean="0">
                <a:hlinkClick r:id="rId4"/>
              </a:rPr>
              <a:t>source</a:t>
            </a:r>
            <a:endParaRPr lang="en-US" sz="1200" dirty="0"/>
          </a:p>
        </p:txBody>
      </p:sp>
      <p:sp>
        <p:nvSpPr>
          <p:cNvPr id="5" name="Slide Number Placeholder 4"/>
          <p:cNvSpPr>
            <a:spLocks noGrp="1"/>
          </p:cNvSpPr>
          <p:nvPr>
            <p:ph type="sldNum" sz="quarter" idx="12"/>
          </p:nvPr>
        </p:nvSpPr>
        <p:spPr>
          <a:xfrm>
            <a:off x="11338560" y="6400800"/>
            <a:ext cx="753545" cy="365125"/>
          </a:xfrm>
        </p:spPr>
        <p:txBody>
          <a:bodyPr/>
          <a:lstStyle/>
          <a:p>
            <a:fld id="{48418634-35E1-4B71-A941-2BD7AE42CC64}" type="slidenum">
              <a:rPr lang="en-US" smtClean="0"/>
              <a:t>7</a:t>
            </a:fld>
            <a:endParaRPr lang="en-US"/>
          </a:p>
        </p:txBody>
      </p:sp>
    </p:spTree>
    <p:extLst>
      <p:ext uri="{BB962C8B-B14F-4D97-AF65-F5344CB8AC3E}">
        <p14:creationId xmlns:p14="http://schemas.microsoft.com/office/powerpoint/2010/main" val="22055747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The Risk: </a:t>
            </a:r>
            <a:r>
              <a:rPr lang="en-US" altLang="en-US" dirty="0" smtClean="0"/>
              <a:t>Eruptions / Explosions</a:t>
            </a:r>
            <a:r>
              <a:rPr lang="en-US" dirty="0" smtClean="0"/>
              <a:t> </a:t>
            </a:r>
            <a:endParaRPr lang="en-US" dirty="0"/>
          </a:p>
        </p:txBody>
      </p:sp>
      <p:sp>
        <p:nvSpPr>
          <p:cNvPr id="3" name="Content Placeholder 2"/>
          <p:cNvSpPr>
            <a:spLocks noGrp="1"/>
          </p:cNvSpPr>
          <p:nvPr>
            <p:ph idx="1"/>
          </p:nvPr>
        </p:nvSpPr>
        <p:spPr>
          <a:xfrm>
            <a:off x="913794" y="1732449"/>
            <a:ext cx="6716199" cy="4668351"/>
          </a:xfrm>
        </p:spPr>
        <p:txBody>
          <a:bodyPr>
            <a:normAutofit/>
          </a:bodyPr>
          <a:lstStyle/>
          <a:p>
            <a:r>
              <a:rPr lang="en-US" altLang="en-US" dirty="0"/>
              <a:t>Lassen Peak, California, </a:t>
            </a:r>
            <a:r>
              <a:rPr lang="en-US" altLang="en-US" dirty="0" smtClean="0"/>
              <a:t/>
            </a:r>
            <a:br>
              <a:rPr lang="en-US" altLang="en-US" dirty="0" smtClean="0"/>
            </a:br>
            <a:r>
              <a:rPr lang="en-US" altLang="en-US" dirty="0" smtClean="0"/>
              <a:t>1914-17</a:t>
            </a:r>
            <a:endParaRPr lang="en-US" altLang="en-US" dirty="0"/>
          </a:p>
          <a:p>
            <a:pPr lvl="1"/>
            <a:r>
              <a:rPr lang="en-US" altLang="en-US" dirty="0"/>
              <a:t>Lava Dome</a:t>
            </a:r>
          </a:p>
          <a:p>
            <a:pPr lvl="1"/>
            <a:r>
              <a:rPr lang="en-US" altLang="en-US" dirty="0"/>
              <a:t>Formed after Mt. Tehama became extinct &amp; eroded away</a:t>
            </a:r>
          </a:p>
          <a:p>
            <a:pPr lvl="1"/>
            <a:r>
              <a:rPr lang="en-US" altLang="en-US" dirty="0"/>
              <a:t>Part of the Lassen dome field</a:t>
            </a:r>
          </a:p>
          <a:p>
            <a:endParaRPr lang="en-US" dirty="0"/>
          </a:p>
        </p:txBody>
      </p:sp>
      <p:pic>
        <p:nvPicPr>
          <p:cNvPr id="4" name="Content Placeholder 6" descr="map_lassen_lo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345180" y="1731963"/>
            <a:ext cx="4572544" cy="3835037"/>
          </a:xfrm>
          <a:prstGeom prst="rect">
            <a:avLst/>
          </a:prstGeom>
        </p:spPr>
      </p:pic>
      <p:sp>
        <p:nvSpPr>
          <p:cNvPr id="5" name="Slide Number Placeholder 4"/>
          <p:cNvSpPr>
            <a:spLocks noGrp="1"/>
          </p:cNvSpPr>
          <p:nvPr>
            <p:ph type="sldNum" sz="quarter" idx="12"/>
          </p:nvPr>
        </p:nvSpPr>
        <p:spPr/>
        <p:txBody>
          <a:bodyPr/>
          <a:lstStyle/>
          <a:p>
            <a:fld id="{48418634-35E1-4B71-A941-2BD7AE42CC64}" type="slidenum">
              <a:rPr lang="en-US" smtClean="0"/>
              <a:t>70</a:t>
            </a:fld>
            <a:endParaRPr lang="en-US"/>
          </a:p>
        </p:txBody>
      </p:sp>
    </p:spTree>
    <p:extLst>
      <p:ext uri="{BB962C8B-B14F-4D97-AF65-F5344CB8AC3E}">
        <p14:creationId xmlns:p14="http://schemas.microsoft.com/office/powerpoint/2010/main" val="4512508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613954" y="246749"/>
            <a:ext cx="10972800" cy="914400"/>
          </a:xfrm>
        </p:spPr>
        <p:txBody>
          <a:bodyPr/>
          <a:lstStyle/>
          <a:p>
            <a:r>
              <a:rPr lang="en-US" dirty="0"/>
              <a:t>Reducing The Risk: </a:t>
            </a:r>
            <a:r>
              <a:rPr lang="en-US" altLang="en-US" dirty="0"/>
              <a:t>Eruptions / Explosions</a:t>
            </a:r>
            <a:r>
              <a:rPr lang="en-US" dirty="0"/>
              <a:t> </a:t>
            </a:r>
            <a:endParaRPr lang="en-US" altLang="en-US" dirty="0" smtClean="0"/>
          </a:p>
        </p:txBody>
      </p:sp>
      <p:sp>
        <p:nvSpPr>
          <p:cNvPr id="162819" name="Rectangle 3"/>
          <p:cNvSpPr>
            <a:spLocks noGrp="1" noChangeArrowheads="1"/>
          </p:cNvSpPr>
          <p:nvPr>
            <p:ph type="body" idx="1"/>
          </p:nvPr>
        </p:nvSpPr>
        <p:spPr/>
        <p:txBody>
          <a:bodyPr/>
          <a:lstStyle/>
          <a:p>
            <a:r>
              <a:rPr lang="en-US" altLang="en-US" dirty="0" smtClean="0"/>
              <a:t>Lassen Peak, California, 1914-17</a:t>
            </a:r>
          </a:p>
          <a:p>
            <a:pPr lvl="1"/>
            <a:r>
              <a:rPr lang="en-US" altLang="en-US" dirty="0" smtClean="0"/>
              <a:t>Began erupting May 1914</a:t>
            </a:r>
          </a:p>
          <a:p>
            <a:pPr lvl="2"/>
            <a:r>
              <a:rPr lang="en-US" altLang="en-US" dirty="0" smtClean="0"/>
              <a:t>July 18, 1914 – Huge ash cloud ejected 3,350 m into atmosphere</a:t>
            </a:r>
          </a:p>
          <a:p>
            <a:pPr lvl="2"/>
            <a:r>
              <a:rPr lang="en-US" altLang="en-US" dirty="0" smtClean="0"/>
              <a:t>May 16 – 18, 1915 – Lava oozed out of crater</a:t>
            </a:r>
          </a:p>
          <a:p>
            <a:pPr lvl="2"/>
            <a:r>
              <a:rPr lang="en-US" altLang="en-US" dirty="0" smtClean="0"/>
              <a:t>May 19, 1915 – avalanche of hot rocks combined with  snow and triggered a lahar that extended more than 50 km</a:t>
            </a:r>
          </a:p>
          <a:p>
            <a:pPr lvl="2"/>
            <a:r>
              <a:rPr lang="en-US" altLang="en-US" dirty="0" smtClean="0"/>
              <a:t>Eruptions continued through 1917, then ceased</a:t>
            </a:r>
          </a:p>
        </p:txBody>
      </p:sp>
      <p:sp>
        <p:nvSpPr>
          <p:cNvPr id="2" name="Slide Number Placeholder 1"/>
          <p:cNvSpPr>
            <a:spLocks noGrp="1"/>
          </p:cNvSpPr>
          <p:nvPr>
            <p:ph type="sldNum" sz="quarter" idx="12"/>
          </p:nvPr>
        </p:nvSpPr>
        <p:spPr/>
        <p:txBody>
          <a:bodyPr/>
          <a:lstStyle/>
          <a:p>
            <a:fld id="{48418634-35E1-4B71-A941-2BD7AE42CC64}" type="slidenum">
              <a:rPr lang="en-US" smtClean="0"/>
              <a:t>71</a:t>
            </a:fld>
            <a:endParaRPr lang="en-US"/>
          </a:p>
        </p:txBody>
      </p:sp>
    </p:spTree>
    <p:extLst>
      <p:ext uri="{BB962C8B-B14F-4D97-AF65-F5344CB8AC3E}">
        <p14:creationId xmlns:p14="http://schemas.microsoft.com/office/powerpoint/2010/main" val="11394320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File:Lassen Peak Before 19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513" y="0"/>
            <a:ext cx="906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1603375" y="0"/>
            <a:ext cx="8980488" cy="6858000"/>
            <a:chOff x="79901" y="-2"/>
            <a:chExt cx="8980716" cy="6858000"/>
          </a:xfrm>
        </p:grpSpPr>
        <p:pic>
          <p:nvPicPr>
            <p:cNvPr id="164869" name="Picture 4" descr="File:Lassen Peak in June 19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01" y="-2"/>
              <a:ext cx="898071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0" name="TextBox 1"/>
            <p:cNvSpPr txBox="1">
              <a:spLocks noChangeArrowheads="1"/>
            </p:cNvSpPr>
            <p:nvPr/>
          </p:nvSpPr>
          <p:spPr bwMode="auto">
            <a:xfrm>
              <a:off x="79901" y="241385"/>
              <a:ext cx="89807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solidFill>
                    <a:schemeClr val="bg1"/>
                  </a:solidFill>
                </a:rPr>
                <a:t>Lassen Peak in June 1915 with Loomis Hot Rock, one of the many large boulders dislodged in the eruption that were too hot to touch for days after, in the foreground (photograph by B.F. Loomis; </a:t>
              </a:r>
              <a:r>
                <a:rPr lang="en-US" altLang="en-US" sz="1800" dirty="0">
                  <a:solidFill>
                    <a:schemeClr val="bg1"/>
                  </a:solidFill>
                  <a:hlinkClick r:id="rId5" tooltip="Loomis Hot Rock-750px.JPG"/>
                </a:rPr>
                <a:t>modern photo</a:t>
              </a:r>
              <a:r>
                <a:rPr lang="en-US" altLang="en-US" sz="1800" dirty="0">
                  <a:solidFill>
                    <a:schemeClr val="bg1"/>
                  </a:solidFill>
                </a:rPr>
                <a:t>)</a:t>
              </a:r>
            </a:p>
          </p:txBody>
        </p:sp>
      </p:grpSp>
      <p:sp>
        <p:nvSpPr>
          <p:cNvPr id="16486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6889398-E899-4D8C-98B1-707EA15D415D}" type="slidenum">
              <a:rPr lang="en-US" altLang="en-US" sz="1200">
                <a:solidFill>
                  <a:schemeClr val="accent1"/>
                </a:solidFill>
              </a:rPr>
              <a:pPr>
                <a:spcBef>
                  <a:spcPct val="0"/>
                </a:spcBef>
                <a:buFontTx/>
                <a:buNone/>
              </a:pPr>
              <a:t>72</a:t>
            </a:fld>
            <a:r>
              <a:rPr lang="en-US" altLang="en-US" sz="1200">
                <a:solidFill>
                  <a:schemeClr val="accent1"/>
                </a:solidFill>
              </a:rPr>
              <a:t> / 139 </a:t>
            </a:r>
          </a:p>
        </p:txBody>
      </p:sp>
    </p:spTree>
    <p:extLst>
      <p:ext uri="{BB962C8B-B14F-4D97-AF65-F5344CB8AC3E}">
        <p14:creationId xmlns:p14="http://schemas.microsoft.com/office/powerpoint/2010/main" val="3511399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https://farm9.staticflickr.com/8049/8436321240_bb81c49517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400" y="1"/>
            <a:ext cx="10441402" cy="694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063341-184F-4A8F-8F50-95B29D641DF7}" type="slidenum">
              <a:rPr lang="en-US" altLang="en-US" sz="1200">
                <a:solidFill>
                  <a:schemeClr val="accent1"/>
                </a:solidFill>
              </a:rPr>
              <a:pPr>
                <a:spcBef>
                  <a:spcPct val="0"/>
                </a:spcBef>
                <a:buFontTx/>
                <a:buNone/>
              </a:pPr>
              <a:t>73</a:t>
            </a:fld>
            <a:r>
              <a:rPr lang="en-US" altLang="en-US" sz="1200">
                <a:solidFill>
                  <a:schemeClr val="accent1"/>
                </a:solidFill>
              </a:rPr>
              <a:t> / 139 </a:t>
            </a:r>
          </a:p>
        </p:txBody>
      </p:sp>
    </p:spTree>
    <p:extLst>
      <p:ext uri="{BB962C8B-B14F-4D97-AF65-F5344CB8AC3E}">
        <p14:creationId xmlns:p14="http://schemas.microsoft.com/office/powerpoint/2010/main" val="15817125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http://www.ux1.eiu.edu/%7Ecfrbj/parks/lavo/1915eruptioncolum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9" y="1"/>
            <a:ext cx="10961485"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Title 2"/>
          <p:cNvSpPr>
            <a:spLocks noGrp="1"/>
          </p:cNvSpPr>
          <p:nvPr>
            <p:ph type="title"/>
          </p:nvPr>
        </p:nvSpPr>
        <p:spPr>
          <a:xfrm>
            <a:off x="628650" y="6057900"/>
            <a:ext cx="10961484" cy="781050"/>
          </a:xfrm>
        </p:spPr>
        <p:txBody>
          <a:bodyPr/>
          <a:lstStyle/>
          <a:p>
            <a:r>
              <a:rPr lang="en-US" altLang="en-US" sz="4000" dirty="0">
                <a:solidFill>
                  <a:schemeClr val="tx1"/>
                </a:solidFill>
              </a:rPr>
              <a:t>1915 eruption column of Lassen Peak</a:t>
            </a:r>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74</a:t>
            </a:fld>
            <a:endParaRPr lang="en-US"/>
          </a:p>
        </p:txBody>
      </p:sp>
    </p:spTree>
    <p:extLst>
      <p:ext uri="{BB962C8B-B14F-4D97-AF65-F5344CB8AC3E}">
        <p14:creationId xmlns:p14="http://schemas.microsoft.com/office/powerpoint/2010/main" val="40808846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3"/>
          <p:cNvPicPr>
            <a:picLocks noChangeAspect="1"/>
          </p:cNvPicPr>
          <p:nvPr/>
        </p:nvPicPr>
        <p:blipFill>
          <a:blip r:embed="rId3">
            <a:extLst>
              <a:ext uri="{28A0092B-C50C-407E-A947-70E740481C1C}">
                <a14:useLocalDpi xmlns:a14="http://schemas.microsoft.com/office/drawing/2010/main" val="0"/>
              </a:ext>
            </a:extLst>
          </a:blip>
          <a:srcRect l="29340" t="19025" r="8086" b="13251"/>
          <a:stretch>
            <a:fillRect/>
          </a:stretch>
        </p:blipFill>
        <p:spPr bwMode="auto">
          <a:xfrm>
            <a:off x="1497012" y="1298575"/>
            <a:ext cx="9166226"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TextBox 4"/>
          <p:cNvSpPr txBox="1">
            <a:spLocks noChangeArrowheads="1"/>
          </p:cNvSpPr>
          <p:nvPr/>
        </p:nvSpPr>
        <p:spPr bwMode="auto">
          <a:xfrm>
            <a:off x="0" y="0"/>
            <a:ext cx="1219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dirty="0"/>
              <a:t>Lassen Peak in northern California produced a series of eruptions during 1914–17. The largest of those eruptions, on May 22, 1915, blasted rock fragments and pumice high into the air and rained fine volcanic ash as far away as Elko, Nevada, 280 miles (450 km) to the east. This photograph, taken from the town of Red Bluff, 40 miles (65 km) west of the volcano, shows the huge eruption column of ash and gas, which rose to a height of more than 30,000 feet (9,000 m). </a:t>
            </a:r>
          </a:p>
          <a:p>
            <a:pPr algn="ctr">
              <a:spcBef>
                <a:spcPct val="0"/>
              </a:spcBef>
              <a:buFontTx/>
              <a:buNone/>
            </a:pPr>
            <a:r>
              <a:rPr lang="en-US" altLang="en-US" sz="1600" dirty="0"/>
              <a:t>(Photograph by R.E. Stinson; courtesy of the National Park Service.)</a:t>
            </a:r>
          </a:p>
          <a:p>
            <a:pPr algn="ctr">
              <a:spcBef>
                <a:spcPct val="0"/>
              </a:spcBef>
              <a:buFontTx/>
              <a:buNone/>
            </a:pPr>
            <a:endParaRPr lang="en-US" altLang="en-US" sz="1600" dirty="0"/>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75</a:t>
            </a:fld>
            <a:endParaRPr lang="en-US"/>
          </a:p>
        </p:txBody>
      </p:sp>
    </p:spTree>
    <p:extLst>
      <p:ext uri="{BB962C8B-B14F-4D97-AF65-F5344CB8AC3E}">
        <p14:creationId xmlns:p14="http://schemas.microsoft.com/office/powerpoint/2010/main" val="42563956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
          <p:cNvSpPr>
            <a:spLocks noGrp="1" noChangeArrowheads="1"/>
          </p:cNvSpPr>
          <p:nvPr>
            <p:ph type="title"/>
          </p:nvPr>
        </p:nvSpPr>
        <p:spPr/>
        <p:txBody>
          <a:bodyPr/>
          <a:lstStyle/>
          <a:p>
            <a:r>
              <a:rPr lang="en-US" altLang="en-US" smtClean="0"/>
              <a:t>Eruptions / Explosions</a:t>
            </a:r>
          </a:p>
        </p:txBody>
      </p:sp>
      <p:sp>
        <p:nvSpPr>
          <p:cNvPr id="181251" name="Rectangle 2"/>
          <p:cNvSpPr>
            <a:spLocks noGrp="1" noChangeArrowheads="1"/>
          </p:cNvSpPr>
          <p:nvPr>
            <p:ph type="body" idx="1"/>
          </p:nvPr>
        </p:nvSpPr>
        <p:spPr/>
        <p:txBody>
          <a:bodyPr>
            <a:normAutofit/>
          </a:bodyPr>
          <a:lstStyle/>
          <a:p>
            <a:r>
              <a:rPr lang="en-US" altLang="en-US" dirty="0" smtClean="0"/>
              <a:t>Mount Saint Helens, Washington</a:t>
            </a:r>
          </a:p>
          <a:p>
            <a:pPr lvl="1"/>
            <a:r>
              <a:rPr lang="en-US" altLang="en-US" dirty="0" smtClean="0"/>
              <a:t>Type:  stratovolcano</a:t>
            </a:r>
          </a:p>
        </p:txBody>
      </p:sp>
      <p:sp>
        <p:nvSpPr>
          <p:cNvPr id="18125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E1CD26-3B34-4D56-8AFC-D9EE6074D14B}" type="slidenum">
              <a:rPr lang="en-US" altLang="en-US" sz="1200">
                <a:solidFill>
                  <a:schemeClr val="accent1"/>
                </a:solidFill>
              </a:rPr>
              <a:pPr>
                <a:spcBef>
                  <a:spcPct val="0"/>
                </a:spcBef>
                <a:buFontTx/>
                <a:buNone/>
              </a:pPr>
              <a:t>76</a:t>
            </a:fld>
            <a:r>
              <a:rPr lang="en-US" altLang="en-US" sz="1200">
                <a:solidFill>
                  <a:schemeClr val="accent1"/>
                </a:solidFill>
              </a:rPr>
              <a:t> / 139 </a:t>
            </a:r>
          </a:p>
        </p:txBody>
      </p:sp>
    </p:spTree>
    <p:extLst>
      <p:ext uri="{BB962C8B-B14F-4D97-AF65-F5344CB8AC3E}">
        <p14:creationId xmlns:p14="http://schemas.microsoft.com/office/powerpoint/2010/main" val="7270346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E1E6E0"/>
        </a:solidFill>
        <a:effectLst/>
      </p:bgPr>
    </p:bg>
    <p:spTree>
      <p:nvGrpSpPr>
        <p:cNvPr id="1" name=""/>
        <p:cNvGrpSpPr/>
        <p:nvPr/>
      </p:nvGrpSpPr>
      <p:grpSpPr>
        <a:xfrm>
          <a:off x="0" y="0"/>
          <a:ext cx="0" cy="0"/>
          <a:chOff x="0" y="0"/>
          <a:chExt cx="0" cy="0"/>
        </a:xfrm>
      </p:grpSpPr>
      <p:pic>
        <p:nvPicPr>
          <p:cNvPr id="183298" name="Picture 2" descr="Map of Mount St. Helens"/>
          <p:cNvPicPr>
            <a:picLocks noChangeAspect="1" noChangeArrowheads="1"/>
          </p:cNvPicPr>
          <p:nvPr/>
        </p:nvPicPr>
        <p:blipFill rotWithShape="1">
          <a:blip r:embed="rId2">
            <a:extLst>
              <a:ext uri="{28A0092B-C50C-407E-A947-70E740481C1C}">
                <a14:useLocalDpi xmlns:a14="http://schemas.microsoft.com/office/drawing/2010/main" val="0"/>
              </a:ext>
            </a:extLst>
          </a:blip>
          <a:srcRect t="10247" b="3890"/>
          <a:stretch/>
        </p:blipFill>
        <p:spPr bwMode="auto">
          <a:xfrm>
            <a:off x="323850" y="-1"/>
            <a:ext cx="11506200" cy="68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77</a:t>
            </a:fld>
            <a:endParaRPr lang="en-US"/>
          </a:p>
        </p:txBody>
      </p:sp>
    </p:spTree>
    <p:extLst>
      <p:ext uri="{BB962C8B-B14F-4D97-AF65-F5344CB8AC3E}">
        <p14:creationId xmlns:p14="http://schemas.microsoft.com/office/powerpoint/2010/main" val="10719591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6370" name="Picture 2" descr="http://seattletimes.com/art/news/local/links/sthelens/mountsthelensblast.jpg"/>
          <p:cNvPicPr>
            <a:picLocks noChangeAspect="1" noChangeArrowheads="1"/>
          </p:cNvPicPr>
          <p:nvPr/>
        </p:nvPicPr>
        <p:blipFill rotWithShape="1">
          <a:blip r:embed="rId3">
            <a:extLst>
              <a:ext uri="{28A0092B-C50C-407E-A947-70E740481C1C}">
                <a14:useLocalDpi xmlns:a14="http://schemas.microsoft.com/office/drawing/2010/main" val="0"/>
              </a:ext>
            </a:extLst>
          </a:blip>
          <a:srcRect t="26181"/>
          <a:stretch/>
        </p:blipFill>
        <p:spPr bwMode="auto">
          <a:xfrm>
            <a:off x="4631513" y="14288"/>
            <a:ext cx="7576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seattletimes.com/art/news/local/links/sthelens/mountsthelensblast.jpg"/>
          <p:cNvPicPr>
            <a:picLocks noChangeAspect="1" noChangeArrowheads="1"/>
          </p:cNvPicPr>
          <p:nvPr/>
        </p:nvPicPr>
        <p:blipFill rotWithShape="1">
          <a:blip r:embed="rId3">
            <a:extLst>
              <a:ext uri="{28A0092B-C50C-407E-A947-70E740481C1C}">
                <a14:useLocalDpi xmlns:a14="http://schemas.microsoft.com/office/drawing/2010/main" val="0"/>
              </a:ext>
            </a:extLst>
          </a:blip>
          <a:srcRect b="72986"/>
          <a:stretch/>
        </p:blipFill>
        <p:spPr bwMode="auto">
          <a:xfrm>
            <a:off x="0" y="5019676"/>
            <a:ext cx="5592762"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p:nvPr/>
        </p:nvSpPr>
        <p:spPr>
          <a:xfrm>
            <a:off x="5585460" y="5977726"/>
            <a:ext cx="1684020" cy="842174"/>
          </a:xfrm>
          <a:custGeom>
            <a:avLst/>
            <a:gdLst>
              <a:gd name="connsiteX0" fmla="*/ 0 w 1684020"/>
              <a:gd name="connsiteY0" fmla="*/ 758354 h 842174"/>
              <a:gd name="connsiteX1" fmla="*/ 0 w 1684020"/>
              <a:gd name="connsiteY1" fmla="*/ 758354 h 842174"/>
              <a:gd name="connsiteX2" fmla="*/ 7620 w 1684020"/>
              <a:gd name="connsiteY2" fmla="*/ 148754 h 842174"/>
              <a:gd name="connsiteX3" fmla="*/ 7620 w 1684020"/>
              <a:gd name="connsiteY3" fmla="*/ 11594 h 842174"/>
              <a:gd name="connsiteX4" fmla="*/ 7620 w 1684020"/>
              <a:gd name="connsiteY4" fmla="*/ 11594 h 842174"/>
              <a:gd name="connsiteX5" fmla="*/ 746760 w 1684020"/>
              <a:gd name="connsiteY5" fmla="*/ 3974 h 842174"/>
              <a:gd name="connsiteX6" fmla="*/ 746760 w 1684020"/>
              <a:gd name="connsiteY6" fmla="*/ 3974 h 842174"/>
              <a:gd name="connsiteX7" fmla="*/ 830580 w 1684020"/>
              <a:gd name="connsiteY7" fmla="*/ 34454 h 842174"/>
              <a:gd name="connsiteX8" fmla="*/ 861060 w 1684020"/>
              <a:gd name="connsiteY8" fmla="*/ 49694 h 842174"/>
              <a:gd name="connsiteX9" fmla="*/ 952500 w 1684020"/>
              <a:gd name="connsiteY9" fmla="*/ 87794 h 842174"/>
              <a:gd name="connsiteX10" fmla="*/ 1028700 w 1684020"/>
              <a:gd name="connsiteY10" fmla="*/ 133514 h 842174"/>
              <a:gd name="connsiteX11" fmla="*/ 1059180 w 1684020"/>
              <a:gd name="connsiteY11" fmla="*/ 141134 h 842174"/>
              <a:gd name="connsiteX12" fmla="*/ 1082040 w 1684020"/>
              <a:gd name="connsiteY12" fmla="*/ 148754 h 842174"/>
              <a:gd name="connsiteX13" fmla="*/ 1112520 w 1684020"/>
              <a:gd name="connsiteY13" fmla="*/ 156374 h 842174"/>
              <a:gd name="connsiteX14" fmla="*/ 1143000 w 1684020"/>
              <a:gd name="connsiteY14" fmla="*/ 171614 h 842174"/>
              <a:gd name="connsiteX15" fmla="*/ 1165860 w 1684020"/>
              <a:gd name="connsiteY15" fmla="*/ 179234 h 842174"/>
              <a:gd name="connsiteX16" fmla="*/ 1173480 w 1684020"/>
              <a:gd name="connsiteY16" fmla="*/ 202094 h 842174"/>
              <a:gd name="connsiteX17" fmla="*/ 1234440 w 1684020"/>
              <a:gd name="connsiteY17" fmla="*/ 232574 h 842174"/>
              <a:gd name="connsiteX18" fmla="*/ 1272540 w 1684020"/>
              <a:gd name="connsiteY18" fmla="*/ 278294 h 842174"/>
              <a:gd name="connsiteX19" fmla="*/ 1295400 w 1684020"/>
              <a:gd name="connsiteY19" fmla="*/ 301154 h 842174"/>
              <a:gd name="connsiteX20" fmla="*/ 1318260 w 1684020"/>
              <a:gd name="connsiteY20" fmla="*/ 354494 h 842174"/>
              <a:gd name="connsiteX21" fmla="*/ 1341120 w 1684020"/>
              <a:gd name="connsiteY21" fmla="*/ 377354 h 842174"/>
              <a:gd name="connsiteX22" fmla="*/ 1409700 w 1684020"/>
              <a:gd name="connsiteY22" fmla="*/ 423074 h 842174"/>
              <a:gd name="connsiteX23" fmla="*/ 1432560 w 1684020"/>
              <a:gd name="connsiteY23" fmla="*/ 438314 h 842174"/>
              <a:gd name="connsiteX24" fmla="*/ 1516380 w 1684020"/>
              <a:gd name="connsiteY24" fmla="*/ 499274 h 842174"/>
              <a:gd name="connsiteX25" fmla="*/ 1562100 w 1684020"/>
              <a:gd name="connsiteY25" fmla="*/ 514514 h 842174"/>
              <a:gd name="connsiteX26" fmla="*/ 1684020 w 1684020"/>
              <a:gd name="connsiteY26" fmla="*/ 529754 h 842174"/>
              <a:gd name="connsiteX27" fmla="*/ 1676400 w 1684020"/>
              <a:gd name="connsiteY27" fmla="*/ 583094 h 842174"/>
              <a:gd name="connsiteX28" fmla="*/ 1661160 w 1684020"/>
              <a:gd name="connsiteY28" fmla="*/ 636434 h 842174"/>
              <a:gd name="connsiteX29" fmla="*/ 1638300 w 1684020"/>
              <a:gd name="connsiteY29" fmla="*/ 727874 h 842174"/>
              <a:gd name="connsiteX30" fmla="*/ 1630680 w 1684020"/>
              <a:gd name="connsiteY30" fmla="*/ 758354 h 842174"/>
              <a:gd name="connsiteX31" fmla="*/ 1623060 w 1684020"/>
              <a:gd name="connsiteY31" fmla="*/ 796454 h 842174"/>
              <a:gd name="connsiteX32" fmla="*/ 1615440 w 1684020"/>
              <a:gd name="connsiteY32" fmla="*/ 819314 h 842174"/>
              <a:gd name="connsiteX33" fmla="*/ 1615440 w 1684020"/>
              <a:gd name="connsiteY33" fmla="*/ 819314 h 842174"/>
              <a:gd name="connsiteX34" fmla="*/ 533400 w 1684020"/>
              <a:gd name="connsiteY34" fmla="*/ 826934 h 842174"/>
              <a:gd name="connsiteX35" fmla="*/ 464820 w 1684020"/>
              <a:gd name="connsiteY35" fmla="*/ 834554 h 842174"/>
              <a:gd name="connsiteX36" fmla="*/ 365760 w 1684020"/>
              <a:gd name="connsiteY36" fmla="*/ 842174 h 842174"/>
              <a:gd name="connsiteX37" fmla="*/ 144780 w 1684020"/>
              <a:gd name="connsiteY37" fmla="*/ 834554 h 842174"/>
              <a:gd name="connsiteX38" fmla="*/ 99060 w 1684020"/>
              <a:gd name="connsiteY38" fmla="*/ 819314 h 842174"/>
              <a:gd name="connsiteX39" fmla="*/ 15240 w 1684020"/>
              <a:gd name="connsiteY39" fmla="*/ 811694 h 842174"/>
              <a:gd name="connsiteX40" fmla="*/ 0 w 1684020"/>
              <a:gd name="connsiteY40" fmla="*/ 758354 h 84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84020" h="842174">
                <a:moveTo>
                  <a:pt x="0" y="758354"/>
                </a:moveTo>
                <a:lnTo>
                  <a:pt x="0" y="758354"/>
                </a:lnTo>
                <a:cubicBezTo>
                  <a:pt x="46848" y="500690"/>
                  <a:pt x="14089" y="711525"/>
                  <a:pt x="7620" y="148754"/>
                </a:cubicBezTo>
                <a:cubicBezTo>
                  <a:pt x="7095" y="103037"/>
                  <a:pt x="7620" y="57314"/>
                  <a:pt x="7620" y="11594"/>
                </a:cubicBezTo>
                <a:lnTo>
                  <a:pt x="7620" y="11594"/>
                </a:lnTo>
                <a:cubicBezTo>
                  <a:pt x="334879" y="-8860"/>
                  <a:pt x="88821" y="3974"/>
                  <a:pt x="746760" y="3974"/>
                </a:cubicBezTo>
                <a:lnTo>
                  <a:pt x="746760" y="3974"/>
                </a:lnTo>
                <a:cubicBezTo>
                  <a:pt x="774700" y="14134"/>
                  <a:pt x="802976" y="23413"/>
                  <a:pt x="830580" y="34454"/>
                </a:cubicBezTo>
                <a:cubicBezTo>
                  <a:pt x="841127" y="38673"/>
                  <a:pt x="850653" y="45141"/>
                  <a:pt x="861060" y="49694"/>
                </a:cubicBezTo>
                <a:cubicBezTo>
                  <a:pt x="891312" y="62929"/>
                  <a:pt x="925026" y="69478"/>
                  <a:pt x="952500" y="87794"/>
                </a:cubicBezTo>
                <a:cubicBezTo>
                  <a:pt x="977295" y="104324"/>
                  <a:pt x="1001181" y="121006"/>
                  <a:pt x="1028700" y="133514"/>
                </a:cubicBezTo>
                <a:cubicBezTo>
                  <a:pt x="1038234" y="137848"/>
                  <a:pt x="1049110" y="138257"/>
                  <a:pt x="1059180" y="141134"/>
                </a:cubicBezTo>
                <a:cubicBezTo>
                  <a:pt x="1066903" y="143341"/>
                  <a:pt x="1074317" y="146547"/>
                  <a:pt x="1082040" y="148754"/>
                </a:cubicBezTo>
                <a:cubicBezTo>
                  <a:pt x="1092110" y="151631"/>
                  <a:pt x="1102714" y="152697"/>
                  <a:pt x="1112520" y="156374"/>
                </a:cubicBezTo>
                <a:cubicBezTo>
                  <a:pt x="1123156" y="160362"/>
                  <a:pt x="1132559" y="167139"/>
                  <a:pt x="1143000" y="171614"/>
                </a:cubicBezTo>
                <a:cubicBezTo>
                  <a:pt x="1150383" y="174778"/>
                  <a:pt x="1158240" y="176694"/>
                  <a:pt x="1165860" y="179234"/>
                </a:cubicBezTo>
                <a:cubicBezTo>
                  <a:pt x="1168400" y="186854"/>
                  <a:pt x="1168462" y="195822"/>
                  <a:pt x="1173480" y="202094"/>
                </a:cubicBezTo>
                <a:cubicBezTo>
                  <a:pt x="1184222" y="215522"/>
                  <a:pt x="1222934" y="227972"/>
                  <a:pt x="1234440" y="232574"/>
                </a:cubicBezTo>
                <a:cubicBezTo>
                  <a:pt x="1301226" y="299360"/>
                  <a:pt x="1219496" y="214641"/>
                  <a:pt x="1272540" y="278294"/>
                </a:cubicBezTo>
                <a:cubicBezTo>
                  <a:pt x="1279439" y="286573"/>
                  <a:pt x="1287780" y="293534"/>
                  <a:pt x="1295400" y="301154"/>
                </a:cubicBezTo>
                <a:cubicBezTo>
                  <a:pt x="1301618" y="319809"/>
                  <a:pt x="1306490" y="338016"/>
                  <a:pt x="1318260" y="354494"/>
                </a:cubicBezTo>
                <a:cubicBezTo>
                  <a:pt x="1324524" y="363263"/>
                  <a:pt x="1332614" y="370738"/>
                  <a:pt x="1341120" y="377354"/>
                </a:cubicBezTo>
                <a:lnTo>
                  <a:pt x="1409700" y="423074"/>
                </a:lnTo>
                <a:cubicBezTo>
                  <a:pt x="1417320" y="428154"/>
                  <a:pt x="1426084" y="431838"/>
                  <a:pt x="1432560" y="438314"/>
                </a:cubicBezTo>
                <a:cubicBezTo>
                  <a:pt x="1458572" y="464326"/>
                  <a:pt x="1476950" y="486131"/>
                  <a:pt x="1516380" y="499274"/>
                </a:cubicBezTo>
                <a:cubicBezTo>
                  <a:pt x="1531620" y="504354"/>
                  <a:pt x="1546160" y="512521"/>
                  <a:pt x="1562100" y="514514"/>
                </a:cubicBezTo>
                <a:lnTo>
                  <a:pt x="1684020" y="529754"/>
                </a:lnTo>
                <a:cubicBezTo>
                  <a:pt x="1681480" y="547534"/>
                  <a:pt x="1679613" y="565423"/>
                  <a:pt x="1676400" y="583094"/>
                </a:cubicBezTo>
                <a:cubicBezTo>
                  <a:pt x="1669477" y="621169"/>
                  <a:pt x="1670063" y="603790"/>
                  <a:pt x="1661160" y="636434"/>
                </a:cubicBezTo>
                <a:lnTo>
                  <a:pt x="1638300" y="727874"/>
                </a:lnTo>
                <a:cubicBezTo>
                  <a:pt x="1635760" y="738034"/>
                  <a:pt x="1632734" y="748085"/>
                  <a:pt x="1630680" y="758354"/>
                </a:cubicBezTo>
                <a:cubicBezTo>
                  <a:pt x="1628140" y="771054"/>
                  <a:pt x="1626201" y="783889"/>
                  <a:pt x="1623060" y="796454"/>
                </a:cubicBezTo>
                <a:cubicBezTo>
                  <a:pt x="1621112" y="804246"/>
                  <a:pt x="1615440" y="819314"/>
                  <a:pt x="1615440" y="819314"/>
                </a:cubicBezTo>
                <a:lnTo>
                  <a:pt x="1615440" y="819314"/>
                </a:lnTo>
                <a:lnTo>
                  <a:pt x="533400" y="826934"/>
                </a:lnTo>
                <a:cubicBezTo>
                  <a:pt x="510401" y="827239"/>
                  <a:pt x="487726" y="832472"/>
                  <a:pt x="464820" y="834554"/>
                </a:cubicBezTo>
                <a:cubicBezTo>
                  <a:pt x="431838" y="837552"/>
                  <a:pt x="398780" y="839634"/>
                  <a:pt x="365760" y="842174"/>
                </a:cubicBezTo>
                <a:cubicBezTo>
                  <a:pt x="292100" y="839634"/>
                  <a:pt x="218215" y="840848"/>
                  <a:pt x="144780" y="834554"/>
                </a:cubicBezTo>
                <a:cubicBezTo>
                  <a:pt x="128774" y="833182"/>
                  <a:pt x="115058" y="820768"/>
                  <a:pt x="99060" y="819314"/>
                </a:cubicBezTo>
                <a:lnTo>
                  <a:pt x="15240" y="811694"/>
                </a:lnTo>
                <a:cubicBezTo>
                  <a:pt x="4091" y="805613"/>
                  <a:pt x="2540" y="767244"/>
                  <a:pt x="0" y="758354"/>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0" y="246888"/>
            <a:ext cx="4631513" cy="4145230"/>
          </a:xfrm>
        </p:spPr>
        <p:txBody>
          <a:bodyPr/>
          <a:lstStyle/>
          <a:p>
            <a:r>
              <a:rPr lang="en-US" dirty="0" smtClean="0"/>
              <a:t>Mount St. Helens</a:t>
            </a:r>
            <a:br>
              <a:rPr lang="en-US" dirty="0" smtClean="0"/>
            </a:br>
            <a:r>
              <a:rPr lang="en-US" dirty="0" smtClean="0"/>
              <a:t>Eruption</a:t>
            </a:r>
            <a:endParaRPr lang="en-US" dirty="0"/>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78</a:t>
            </a:fld>
            <a:endParaRPr lang="en-US"/>
          </a:p>
        </p:txBody>
      </p:sp>
    </p:spTree>
    <p:extLst>
      <p:ext uri="{BB962C8B-B14F-4D97-AF65-F5344CB8AC3E}">
        <p14:creationId xmlns:p14="http://schemas.microsoft.com/office/powerpoint/2010/main" val="3411127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22" name="Picture 2" descr="File:Msh may18 sequenc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1" y="0"/>
            <a:ext cx="10468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79</a:t>
            </a:fld>
            <a:endParaRPr lang="en-US"/>
          </a:p>
        </p:txBody>
      </p:sp>
    </p:spTree>
    <p:extLst>
      <p:ext uri="{BB962C8B-B14F-4D97-AF65-F5344CB8AC3E}">
        <p14:creationId xmlns:p14="http://schemas.microsoft.com/office/powerpoint/2010/main" val="10807761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815" y="246888"/>
            <a:ext cx="10424160" cy="970450"/>
          </a:xfrm>
        </p:spPr>
        <p:txBody>
          <a:bodyPr anchor="t"/>
          <a:lstStyle/>
          <a:p>
            <a:r>
              <a:rPr lang="en-US" dirty="0"/>
              <a:t>Location, Location, Location</a:t>
            </a:r>
          </a:p>
        </p:txBody>
      </p:sp>
      <p:sp>
        <p:nvSpPr>
          <p:cNvPr id="3" name="Text Placeholder 2"/>
          <p:cNvSpPr>
            <a:spLocks noGrp="1"/>
          </p:cNvSpPr>
          <p:nvPr>
            <p:ph type="body" idx="1"/>
          </p:nvPr>
        </p:nvSpPr>
        <p:spPr/>
        <p:txBody>
          <a:bodyPr/>
          <a:lstStyle/>
          <a:p>
            <a:pPr algn="l"/>
            <a:r>
              <a:rPr lang="en-US" altLang="en-US" sz="3200" dirty="0"/>
              <a:t>Hot </a:t>
            </a:r>
            <a:r>
              <a:rPr lang="en-US" altLang="en-US" sz="3200" dirty="0" smtClean="0"/>
              <a:t>Spots (</a:t>
            </a:r>
            <a:r>
              <a:rPr lang="en-US" altLang="en-US" sz="3200" dirty="0"/>
              <a:t>10</a:t>
            </a:r>
            <a:r>
              <a:rPr lang="en-US" altLang="en-US" sz="3200" dirty="0" smtClean="0"/>
              <a:t>%)</a:t>
            </a:r>
            <a:endParaRPr lang="en-US" altLang="en-US" sz="3200" dirty="0"/>
          </a:p>
        </p:txBody>
      </p:sp>
      <p:sp>
        <p:nvSpPr>
          <p:cNvPr id="4" name="Content Placeholder 3"/>
          <p:cNvSpPr>
            <a:spLocks noGrp="1"/>
          </p:cNvSpPr>
          <p:nvPr>
            <p:ph sz="half" idx="2"/>
          </p:nvPr>
        </p:nvSpPr>
        <p:spPr/>
        <p:txBody>
          <a:bodyPr>
            <a:normAutofit/>
          </a:bodyPr>
          <a:lstStyle/>
          <a:p>
            <a:r>
              <a:rPr lang="en-US" sz="2800" dirty="0"/>
              <a:t>Oceanic hot spot</a:t>
            </a:r>
          </a:p>
          <a:p>
            <a:pPr lvl="1"/>
            <a:r>
              <a:rPr lang="en-US" sz="2600" dirty="0"/>
              <a:t>Basalt erupts at the seafloor, forms a growing mound. </a:t>
            </a:r>
          </a:p>
          <a:p>
            <a:pPr lvl="1"/>
            <a:r>
              <a:rPr lang="en-US" sz="2600" dirty="0"/>
              <a:t>Above sea level = an island.</a:t>
            </a:r>
          </a:p>
          <a:p>
            <a:endParaRPr lang="en-US" sz="2800" dirty="0"/>
          </a:p>
        </p:txBody>
      </p:sp>
      <p:pic>
        <p:nvPicPr>
          <p:cNvPr id="10242" name="Picture 2" descr="Hawaiian Islands"/>
          <p:cNvPicPr>
            <a:picLocks noGrp="1" noChangeAspect="1" noChangeArrowheads="1"/>
          </p:cNvPicPr>
          <p:nvPr>
            <p:ph sz="quarter" idx="4"/>
          </p:nvPr>
        </p:nvPicPr>
        <p:blipFill rotWithShape="1">
          <a:blip r:embed="rId2">
            <a:extLst>
              <a:ext uri="{28A0092B-C50C-407E-A947-70E740481C1C}">
                <a14:useLocalDpi xmlns:a14="http://schemas.microsoft.com/office/drawing/2010/main" val="0"/>
              </a:ext>
            </a:extLst>
          </a:blip>
          <a:srcRect l="15099" r="10348"/>
          <a:stretch/>
        </p:blipFill>
        <p:spPr bwMode="auto">
          <a:xfrm>
            <a:off x="6098031" y="1930401"/>
            <a:ext cx="5985841" cy="38172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174514" y="5372871"/>
            <a:ext cx="1909358" cy="430887"/>
          </a:xfrm>
          <a:prstGeom prst="rect">
            <a:avLst/>
          </a:prstGeom>
          <a:noFill/>
        </p:spPr>
        <p:txBody>
          <a:bodyPr wrap="square" rtlCol="0">
            <a:spAutoFit/>
          </a:bodyPr>
          <a:lstStyle/>
          <a:p>
            <a:pPr algn="r"/>
            <a:r>
              <a:rPr lang="en-US" sz="1100" dirty="0" smtClean="0">
                <a:solidFill>
                  <a:schemeClr val="bg1"/>
                </a:solidFill>
              </a:rPr>
              <a:t>(Map Source: TASA Graphic Arts, Inc. © 2009)</a:t>
            </a:r>
          </a:p>
        </p:txBody>
      </p:sp>
      <p:sp>
        <p:nvSpPr>
          <p:cNvPr id="5" name="Slide Number Placeholder 4"/>
          <p:cNvSpPr>
            <a:spLocks noGrp="1"/>
          </p:cNvSpPr>
          <p:nvPr>
            <p:ph type="sldNum" sz="quarter" idx="12"/>
          </p:nvPr>
        </p:nvSpPr>
        <p:spPr>
          <a:xfrm>
            <a:off x="11338560" y="6400800"/>
            <a:ext cx="753545" cy="365125"/>
          </a:xfrm>
        </p:spPr>
        <p:txBody>
          <a:bodyPr/>
          <a:lstStyle/>
          <a:p>
            <a:fld id="{48418634-35E1-4B71-A941-2BD7AE42CC64}" type="slidenum">
              <a:rPr lang="en-US" smtClean="0"/>
              <a:t>8</a:t>
            </a:fld>
            <a:endParaRPr lang="en-US"/>
          </a:p>
        </p:txBody>
      </p:sp>
    </p:spTree>
    <p:extLst>
      <p:ext uri="{BB962C8B-B14F-4D97-AF65-F5344CB8AC3E}">
        <p14:creationId xmlns:p14="http://schemas.microsoft.com/office/powerpoint/2010/main" val="306420377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8418" name="Picture 2" descr="Direction of May 18, 1980 bl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113" y="1588"/>
            <a:ext cx="6824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0C891F-2121-4970-8C69-2D1946859E2D}" type="slidenum">
              <a:rPr lang="en-US" altLang="en-US" sz="1200">
                <a:solidFill>
                  <a:schemeClr val="accent1"/>
                </a:solidFill>
              </a:rPr>
              <a:pPr>
                <a:spcBef>
                  <a:spcPct val="0"/>
                </a:spcBef>
                <a:buFontTx/>
                <a:buNone/>
              </a:pPr>
              <a:t>80</a:t>
            </a:fld>
            <a:r>
              <a:rPr lang="en-US" altLang="en-US" sz="1200">
                <a:solidFill>
                  <a:schemeClr val="accent1"/>
                </a:solidFill>
              </a:rPr>
              <a:t> / 139 </a:t>
            </a:r>
          </a:p>
        </p:txBody>
      </p:sp>
    </p:spTree>
    <p:extLst>
      <p:ext uri="{BB962C8B-B14F-4D97-AF65-F5344CB8AC3E}">
        <p14:creationId xmlns:p14="http://schemas.microsoft.com/office/powerpoint/2010/main" val="21451617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Mount St. Helens ash plume and fall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49187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7" name="Picture 4" descr="http://www.ccrh.org/comm/moses/image/mosel/ashcl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1871" y="-1"/>
            <a:ext cx="6675120" cy="556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Box 2"/>
          <p:cNvSpPr txBox="1">
            <a:spLocks noChangeArrowheads="1"/>
          </p:cNvSpPr>
          <p:nvPr/>
        </p:nvSpPr>
        <p:spPr bwMode="auto">
          <a:xfrm>
            <a:off x="5491871" y="5910503"/>
            <a:ext cx="66751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dirty="0"/>
              <a:t>Ash clouds from Mount St. Helens eruption, May 1980</a:t>
            </a:r>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81</a:t>
            </a:fld>
            <a:endParaRPr lang="en-US"/>
          </a:p>
        </p:txBody>
      </p:sp>
    </p:spTree>
    <p:extLst>
      <p:ext uri="{BB962C8B-B14F-4D97-AF65-F5344CB8AC3E}">
        <p14:creationId xmlns:p14="http://schemas.microsoft.com/office/powerpoint/2010/main" val="35287957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2514" name="Picture 2" descr="Location of those missing and d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925" y="15875"/>
            <a:ext cx="6046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82</a:t>
            </a:fld>
            <a:endParaRPr lang="en-US"/>
          </a:p>
        </p:txBody>
      </p:sp>
    </p:spTree>
    <p:extLst>
      <p:ext uri="{BB962C8B-B14F-4D97-AF65-F5344CB8AC3E}">
        <p14:creationId xmlns:p14="http://schemas.microsoft.com/office/powerpoint/2010/main" val="371059405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r>
              <a:rPr lang="en-US" altLang="en-US" sz="4000"/>
              <a:t>Mt. St. Helens before the 1980 eruption</a:t>
            </a:r>
          </a:p>
        </p:txBody>
      </p:sp>
      <p:pic>
        <p:nvPicPr>
          <p:cNvPr id="196611" name="Picture 3" descr="FIG08_001A"/>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905001"/>
            <a:ext cx="6097588"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31590C5-AD9F-4A29-B71E-97A80CE3853D}" type="slidenum">
              <a:rPr lang="en-US" altLang="en-US" sz="1200">
                <a:solidFill>
                  <a:schemeClr val="accent1"/>
                </a:solidFill>
              </a:rPr>
              <a:pPr>
                <a:spcBef>
                  <a:spcPct val="0"/>
                </a:spcBef>
                <a:buFontTx/>
                <a:buNone/>
              </a:pPr>
              <a:t>83</a:t>
            </a:fld>
            <a:r>
              <a:rPr lang="en-US" altLang="en-US" sz="1200">
                <a:solidFill>
                  <a:schemeClr val="accent1"/>
                </a:solidFill>
              </a:rPr>
              <a:t> / 139 </a:t>
            </a:r>
          </a:p>
        </p:txBody>
      </p:sp>
    </p:spTree>
    <p:extLst>
      <p:ext uri="{BB962C8B-B14F-4D97-AF65-F5344CB8AC3E}">
        <p14:creationId xmlns:p14="http://schemas.microsoft.com/office/powerpoint/2010/main" val="18346080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pPr eaLnBrk="1" hangingPunct="1"/>
            <a:r>
              <a:rPr lang="en-US" altLang="en-US" sz="4000"/>
              <a:t>Mt. St. Helens following the 1980 eruption</a:t>
            </a:r>
          </a:p>
        </p:txBody>
      </p:sp>
      <p:pic>
        <p:nvPicPr>
          <p:cNvPr id="198659" name="Picture 3" descr="mt_st_helens_usgs"/>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026" y="1708151"/>
            <a:ext cx="6462713"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50B869D-6181-4CAB-94CF-82A39367749E}" type="slidenum">
              <a:rPr lang="en-US" altLang="en-US" sz="1200">
                <a:solidFill>
                  <a:schemeClr val="accent1"/>
                </a:solidFill>
              </a:rPr>
              <a:pPr>
                <a:spcBef>
                  <a:spcPct val="0"/>
                </a:spcBef>
                <a:buFontTx/>
                <a:buNone/>
              </a:pPr>
              <a:t>84</a:t>
            </a:fld>
            <a:r>
              <a:rPr lang="en-US" altLang="en-US" sz="1200">
                <a:solidFill>
                  <a:schemeClr val="accent1"/>
                </a:solidFill>
              </a:rPr>
              <a:t> / 139 </a:t>
            </a:r>
          </a:p>
        </p:txBody>
      </p:sp>
    </p:spTree>
    <p:extLst>
      <p:ext uri="{BB962C8B-B14F-4D97-AF65-F5344CB8AC3E}">
        <p14:creationId xmlns:p14="http://schemas.microsoft.com/office/powerpoint/2010/main" val="40080265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3" descr="DSC01689.JPG"/>
          <p:cNvPicPr>
            <a:picLocks noChangeAspect="1"/>
          </p:cNvPicPr>
          <p:nvPr/>
        </p:nvPicPr>
        <p:blipFill rotWithShape="1">
          <a:blip r:embed="rId2">
            <a:extLst>
              <a:ext uri="{28A0092B-C50C-407E-A947-70E740481C1C}">
                <a14:useLocalDpi xmlns:a14="http://schemas.microsoft.com/office/drawing/2010/main" val="0"/>
              </a:ext>
            </a:extLst>
          </a:blip>
          <a:srcRect b="25061"/>
          <a:stretch/>
        </p:blipFill>
        <p:spPr bwMode="auto">
          <a:xfrm>
            <a:off x="3048" y="0"/>
            <a:ext cx="12188952" cy="685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Title 1"/>
          <p:cNvSpPr>
            <a:spLocks noGrp="1"/>
          </p:cNvSpPr>
          <p:nvPr>
            <p:ph type="title"/>
          </p:nvPr>
        </p:nvSpPr>
        <p:spPr/>
        <p:txBody>
          <a:bodyPr>
            <a:normAutofit/>
          </a:bodyPr>
          <a:lstStyle/>
          <a:p>
            <a:r>
              <a:rPr lang="en-US" altLang="en-US" dirty="0" smtClean="0">
                <a:solidFill>
                  <a:schemeClr val="bg1"/>
                </a:solidFill>
              </a:rPr>
              <a:t>Mt. St. Helens Blast Zone ~ June 28, 2012</a:t>
            </a:r>
          </a:p>
        </p:txBody>
      </p:sp>
      <p:sp>
        <p:nvSpPr>
          <p:cNvPr id="204804" name="TextBox 4"/>
          <p:cNvSpPr txBox="1">
            <a:spLocks noChangeArrowheads="1"/>
          </p:cNvSpPr>
          <p:nvPr/>
        </p:nvSpPr>
        <p:spPr bwMode="auto">
          <a:xfrm>
            <a:off x="4953001" y="6488114"/>
            <a:ext cx="221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rPr>
              <a:t>© Sonjia Leyva, 2012</a:t>
            </a:r>
          </a:p>
        </p:txBody>
      </p:sp>
      <p:sp>
        <p:nvSpPr>
          <p:cNvPr id="204805"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B8B42D-5586-45E4-8304-2AE1D821DDBD}" type="slidenum">
              <a:rPr lang="en-US" altLang="en-US" sz="1200">
                <a:solidFill>
                  <a:schemeClr val="accent1"/>
                </a:solidFill>
              </a:rPr>
              <a:pPr>
                <a:spcBef>
                  <a:spcPct val="0"/>
                </a:spcBef>
                <a:buFontTx/>
                <a:buNone/>
              </a:pPr>
              <a:t>85</a:t>
            </a:fld>
            <a:r>
              <a:rPr lang="en-US" altLang="en-US" sz="1200">
                <a:solidFill>
                  <a:schemeClr val="accent1"/>
                </a:solidFill>
              </a:rPr>
              <a:t> / 139 </a:t>
            </a:r>
          </a:p>
        </p:txBody>
      </p:sp>
    </p:spTree>
    <p:extLst>
      <p:ext uri="{BB962C8B-B14F-4D97-AF65-F5344CB8AC3E}">
        <p14:creationId xmlns:p14="http://schemas.microsoft.com/office/powerpoint/2010/main" val="934810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954" y="246749"/>
            <a:ext cx="10972800" cy="969264"/>
          </a:xfrm>
        </p:spPr>
        <p:txBody>
          <a:bodyPr/>
          <a:lstStyle/>
          <a:p>
            <a:r>
              <a:rPr lang="en-US" dirty="0" smtClean="0"/>
              <a:t>Reducing The Risk:  </a:t>
            </a:r>
            <a:r>
              <a:rPr lang="en-US" altLang="en-US" dirty="0" smtClean="0"/>
              <a:t>Effusive eruptions</a:t>
            </a:r>
            <a:endParaRPr lang="en-US" dirty="0"/>
          </a:p>
        </p:txBody>
      </p:sp>
      <p:sp>
        <p:nvSpPr>
          <p:cNvPr id="3" name="Content Placeholder 2"/>
          <p:cNvSpPr>
            <a:spLocks noGrp="1"/>
          </p:cNvSpPr>
          <p:nvPr>
            <p:ph idx="1"/>
          </p:nvPr>
        </p:nvSpPr>
        <p:spPr/>
        <p:txBody>
          <a:bodyPr/>
          <a:lstStyle/>
          <a:p>
            <a:pPr marL="38100" indent="0">
              <a:buNone/>
            </a:pPr>
            <a:r>
              <a:rPr lang="en-US" dirty="0" smtClean="0">
                <a:solidFill>
                  <a:srgbClr val="FF0000"/>
                </a:solidFill>
                <a:effectLst>
                  <a:outerShdw blurRad="38100" dist="38100" dir="2700000" algn="tl">
                    <a:srgbClr val="000000">
                      <a:alpha val="43137"/>
                    </a:srgbClr>
                  </a:outerShdw>
                </a:effectLst>
              </a:rPr>
              <a:t>Lava flows</a:t>
            </a:r>
          </a:p>
          <a:p>
            <a:endParaRPr lang="en-US" dirty="0" smtClean="0"/>
          </a:p>
          <a:p>
            <a:r>
              <a:rPr lang="en-US" dirty="0" smtClean="0"/>
              <a:t>Can’t really stop or prevent</a:t>
            </a:r>
          </a:p>
          <a:p>
            <a:r>
              <a:rPr lang="en-US" dirty="0" smtClean="0"/>
              <a:t>Evacuate when told to do so</a:t>
            </a:r>
          </a:p>
          <a:p>
            <a:r>
              <a:rPr lang="en-US" dirty="0" smtClean="0"/>
              <a:t>Divert the flow?</a:t>
            </a:r>
          </a:p>
          <a:p>
            <a:endParaRPr lang="en-US" dirty="0"/>
          </a:p>
        </p:txBody>
      </p:sp>
      <p:sp>
        <p:nvSpPr>
          <p:cNvPr id="4" name="Slide Number Placeholder 3"/>
          <p:cNvSpPr>
            <a:spLocks noGrp="1"/>
          </p:cNvSpPr>
          <p:nvPr>
            <p:ph type="sldNum" sz="quarter" idx="12"/>
          </p:nvPr>
        </p:nvSpPr>
        <p:spPr/>
        <p:txBody>
          <a:bodyPr/>
          <a:lstStyle/>
          <a:p>
            <a:fld id="{48418634-35E1-4B71-A941-2BD7AE42CC64}" type="slidenum">
              <a:rPr lang="en-US" smtClean="0"/>
              <a:t>86</a:t>
            </a:fld>
            <a:endParaRPr lang="en-US"/>
          </a:p>
        </p:txBody>
      </p:sp>
    </p:spTree>
    <p:extLst>
      <p:ext uri="{BB962C8B-B14F-4D97-AF65-F5344CB8AC3E}">
        <p14:creationId xmlns:p14="http://schemas.microsoft.com/office/powerpoint/2010/main" val="31998260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6888"/>
            <a:ext cx="12192000" cy="970450"/>
          </a:xfrm>
        </p:spPr>
        <p:txBody>
          <a:bodyPr>
            <a:noAutofit/>
          </a:bodyPr>
          <a:lstStyle/>
          <a:p>
            <a:r>
              <a:rPr lang="en-US" dirty="0"/>
              <a:t>Reducing The Risk:  </a:t>
            </a:r>
            <a:r>
              <a:rPr lang="en-US" altLang="en-US" dirty="0"/>
              <a:t>Effusive eruptions</a:t>
            </a:r>
            <a:endParaRPr lang="en-US" dirty="0"/>
          </a:p>
        </p:txBody>
      </p:sp>
      <p:sp>
        <p:nvSpPr>
          <p:cNvPr id="3" name="Text Placeholder 8"/>
          <p:cNvSpPr txBox="1">
            <a:spLocks/>
          </p:cNvSpPr>
          <p:nvPr/>
        </p:nvSpPr>
        <p:spPr>
          <a:xfrm>
            <a:off x="151437" y="1835254"/>
            <a:ext cx="3840480" cy="544884"/>
          </a:xfrm>
          <a:prstGeom prst="rect">
            <a:avLst/>
          </a:prstGeom>
          <a:ln>
            <a:solidFill>
              <a:schemeClr val="tx2"/>
            </a:solidFill>
          </a:ln>
        </p:spPr>
        <p:txBody>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lang="en-US" sz="3200" dirty="0" smtClean="0"/>
              <a:t>Basaltic Flows</a:t>
            </a:r>
            <a:endParaRPr lang="en-US" sz="3200" dirty="0"/>
          </a:p>
        </p:txBody>
      </p:sp>
      <p:sp>
        <p:nvSpPr>
          <p:cNvPr id="4" name="Content Placeholder 9"/>
          <p:cNvSpPr txBox="1">
            <a:spLocks/>
          </p:cNvSpPr>
          <p:nvPr/>
        </p:nvSpPr>
        <p:spPr>
          <a:xfrm>
            <a:off x="151437" y="2380136"/>
            <a:ext cx="3840480" cy="4114800"/>
          </a:xfrm>
          <a:prstGeom prst="rect">
            <a:avLst/>
          </a:prstGeom>
          <a:ln>
            <a:solidFill>
              <a:schemeClr val="tx2"/>
            </a:solidFill>
          </a:ln>
        </p:spPr>
        <p:txBody>
          <a:bodyPr>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lgn="ctr">
              <a:spcBef>
                <a:spcPts val="0"/>
              </a:spcBef>
              <a:spcAft>
                <a:spcPts val="0"/>
              </a:spcAft>
              <a:buClrTx/>
              <a:buSzTx/>
              <a:buFont typeface="Wingdings 2" charset="2"/>
              <a:buNone/>
              <a:defRPr/>
            </a:pPr>
            <a:endParaRPr lang="en-US" sz="2400" dirty="0" smtClean="0"/>
          </a:p>
          <a:p>
            <a:pPr marL="0" indent="0" algn="ctr">
              <a:spcBef>
                <a:spcPts val="0"/>
              </a:spcBef>
              <a:spcAft>
                <a:spcPts val="0"/>
              </a:spcAft>
              <a:buClrTx/>
              <a:buSzTx/>
              <a:buFont typeface="Wingdings 2" charset="2"/>
              <a:buNone/>
              <a:defRPr/>
            </a:pPr>
            <a:r>
              <a:rPr lang="en-US" sz="2400" dirty="0" smtClean="0"/>
              <a:t>Fluid and fast (1–10 </a:t>
            </a:r>
            <a:r>
              <a:rPr lang="en-US" sz="2400" dirty="0" err="1" smtClean="0"/>
              <a:t>kph</a:t>
            </a:r>
            <a:r>
              <a:rPr lang="en-US" sz="2400" dirty="0" smtClean="0"/>
              <a:t>)</a:t>
            </a:r>
          </a:p>
          <a:p>
            <a:pPr marL="0" indent="0" algn="ctr">
              <a:spcBef>
                <a:spcPts val="0"/>
              </a:spcBef>
              <a:spcAft>
                <a:spcPts val="0"/>
              </a:spcAft>
              <a:buClrTx/>
              <a:buSzTx/>
              <a:buFont typeface="Wingdings 2" charset="2"/>
              <a:buNone/>
              <a:defRPr/>
            </a:pPr>
            <a:endParaRPr lang="en-US" sz="2400" dirty="0" smtClean="0"/>
          </a:p>
          <a:p>
            <a:pPr marL="0" indent="0" algn="ctr">
              <a:spcBef>
                <a:spcPts val="0"/>
              </a:spcBef>
              <a:spcAft>
                <a:spcPts val="0"/>
              </a:spcAft>
              <a:buClrTx/>
              <a:buSzTx/>
              <a:buFont typeface="Wingdings 2" charset="2"/>
              <a:buNone/>
              <a:defRPr/>
            </a:pPr>
            <a:r>
              <a:rPr lang="en-US" sz="2400" dirty="0" smtClean="0"/>
              <a:t>Travels for 10s – 100s of km</a:t>
            </a:r>
          </a:p>
          <a:p>
            <a:pPr marL="0" indent="0" algn="ctr">
              <a:spcBef>
                <a:spcPts val="0"/>
              </a:spcBef>
              <a:spcAft>
                <a:spcPts val="0"/>
              </a:spcAft>
              <a:buClrTx/>
              <a:buSzTx/>
              <a:buFont typeface="Wingdings 2" charset="2"/>
              <a:buNone/>
              <a:defRPr/>
            </a:pPr>
            <a:endParaRPr lang="en-US" sz="2400" dirty="0" smtClean="0"/>
          </a:p>
          <a:p>
            <a:pPr marL="0" indent="0" algn="ctr">
              <a:spcBef>
                <a:spcPts val="0"/>
              </a:spcBef>
              <a:spcAft>
                <a:spcPts val="0"/>
              </a:spcAft>
              <a:buClrTx/>
              <a:buSzTx/>
              <a:buFont typeface="Wingdings 2" charset="2"/>
              <a:buNone/>
              <a:defRPr/>
            </a:pPr>
            <a:r>
              <a:rPr lang="en-US" sz="2400" dirty="0" smtClean="0"/>
              <a:t>Everything in it’s path gets buried or burned</a:t>
            </a:r>
          </a:p>
          <a:p>
            <a:pPr algn="ctr"/>
            <a:endParaRPr lang="en-US" sz="2400" dirty="0"/>
          </a:p>
        </p:txBody>
      </p:sp>
      <p:sp>
        <p:nvSpPr>
          <p:cNvPr id="5" name="Text Placeholder 10"/>
          <p:cNvSpPr txBox="1">
            <a:spLocks/>
          </p:cNvSpPr>
          <p:nvPr/>
        </p:nvSpPr>
        <p:spPr>
          <a:xfrm>
            <a:off x="4181365" y="1835254"/>
            <a:ext cx="3840480" cy="544883"/>
          </a:xfrm>
          <a:prstGeom prst="rect">
            <a:avLst/>
          </a:prstGeom>
          <a:ln>
            <a:solidFill>
              <a:schemeClr val="tx2"/>
            </a:solidFill>
          </a:ln>
        </p:spPr>
        <p:txBody>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lang="en-US" sz="3200" dirty="0" smtClean="0"/>
              <a:t>Andesitic Flows</a:t>
            </a:r>
            <a:endParaRPr lang="en-US" sz="3200" dirty="0"/>
          </a:p>
        </p:txBody>
      </p:sp>
      <p:sp>
        <p:nvSpPr>
          <p:cNvPr id="6" name="Content Placeholder 11"/>
          <p:cNvSpPr txBox="1">
            <a:spLocks/>
          </p:cNvSpPr>
          <p:nvPr/>
        </p:nvSpPr>
        <p:spPr>
          <a:xfrm>
            <a:off x="4181365" y="2380136"/>
            <a:ext cx="3840480" cy="4114800"/>
          </a:xfrm>
          <a:prstGeom prst="rect">
            <a:avLst/>
          </a:prstGeom>
          <a:ln>
            <a:solidFill>
              <a:schemeClr val="tx2"/>
            </a:solidFill>
          </a:ln>
        </p:spPr>
        <p:txBody>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lgn="ctr">
              <a:spcBef>
                <a:spcPts val="0"/>
              </a:spcBef>
              <a:spcAft>
                <a:spcPts val="0"/>
              </a:spcAft>
              <a:buClrTx/>
              <a:buSzTx/>
              <a:buNone/>
              <a:defRPr/>
            </a:pPr>
            <a:endParaRPr lang="en-US" sz="2400" dirty="0" smtClean="0"/>
          </a:p>
          <a:p>
            <a:pPr marL="0" indent="0" algn="ctr">
              <a:spcBef>
                <a:spcPts val="0"/>
              </a:spcBef>
              <a:spcAft>
                <a:spcPts val="0"/>
              </a:spcAft>
              <a:buClrTx/>
              <a:buSzTx/>
              <a:buNone/>
              <a:defRPr/>
            </a:pPr>
            <a:r>
              <a:rPr lang="en-US" sz="2400" dirty="0" smtClean="0"/>
              <a:t>Viscous and slow (1–2 </a:t>
            </a:r>
            <a:r>
              <a:rPr lang="en-US" sz="2400" dirty="0" err="1" smtClean="0"/>
              <a:t>kph</a:t>
            </a:r>
            <a:r>
              <a:rPr lang="en-US" sz="2400" dirty="0" smtClean="0"/>
              <a:t>)</a:t>
            </a:r>
          </a:p>
          <a:p>
            <a:pPr marL="0" indent="0" algn="ctr">
              <a:spcBef>
                <a:spcPts val="0"/>
              </a:spcBef>
              <a:spcAft>
                <a:spcPts val="0"/>
              </a:spcAft>
              <a:buClrTx/>
              <a:buSzTx/>
              <a:buNone/>
              <a:defRPr/>
            </a:pPr>
            <a:endParaRPr lang="en-US" sz="2400" dirty="0" smtClean="0"/>
          </a:p>
          <a:p>
            <a:pPr marL="0" indent="0" algn="ctr">
              <a:spcBef>
                <a:spcPts val="0"/>
              </a:spcBef>
              <a:spcAft>
                <a:spcPts val="0"/>
              </a:spcAft>
              <a:buClrTx/>
              <a:buSzTx/>
              <a:buNone/>
              <a:defRPr/>
            </a:pPr>
            <a:r>
              <a:rPr lang="en-US" sz="2400" dirty="0" smtClean="0"/>
              <a:t>Travels &lt;10  km</a:t>
            </a:r>
          </a:p>
          <a:p>
            <a:pPr marL="0" indent="0" algn="ctr">
              <a:spcBef>
                <a:spcPts val="0"/>
              </a:spcBef>
              <a:spcAft>
                <a:spcPts val="0"/>
              </a:spcAft>
              <a:buClrTx/>
              <a:buSzTx/>
              <a:buNone/>
              <a:defRPr/>
            </a:pPr>
            <a:endParaRPr lang="en-US" sz="2400" dirty="0" smtClean="0"/>
          </a:p>
          <a:p>
            <a:pPr marL="0" indent="0" algn="ctr">
              <a:spcBef>
                <a:spcPts val="0"/>
              </a:spcBef>
              <a:spcAft>
                <a:spcPts val="0"/>
              </a:spcAft>
              <a:buClrTx/>
              <a:buSzTx/>
              <a:buNone/>
              <a:defRPr/>
            </a:pPr>
            <a:r>
              <a:rPr lang="en-US" sz="2400" dirty="0" smtClean="0"/>
              <a:t>Everything in it’s path gets buried or burned</a:t>
            </a:r>
          </a:p>
          <a:p>
            <a:pPr marL="36900" indent="0" algn="ctr">
              <a:buNone/>
            </a:pPr>
            <a:endParaRPr lang="en-US" sz="2400" dirty="0"/>
          </a:p>
        </p:txBody>
      </p:sp>
      <p:sp>
        <p:nvSpPr>
          <p:cNvPr id="7" name="Text Placeholder 10"/>
          <p:cNvSpPr txBox="1">
            <a:spLocks/>
          </p:cNvSpPr>
          <p:nvPr/>
        </p:nvSpPr>
        <p:spPr>
          <a:xfrm>
            <a:off x="8201221" y="1822764"/>
            <a:ext cx="3840480" cy="544883"/>
          </a:xfrm>
          <a:prstGeom prst="rect">
            <a:avLst/>
          </a:prstGeom>
          <a:ln>
            <a:solidFill>
              <a:schemeClr val="tx2"/>
            </a:solidFill>
          </a:ln>
        </p:spPr>
        <p:txBody>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lang="en-US" sz="3200" dirty="0" smtClean="0"/>
              <a:t>Rhyolitic Flows</a:t>
            </a:r>
            <a:endParaRPr lang="en-US" sz="3200" dirty="0"/>
          </a:p>
        </p:txBody>
      </p:sp>
      <p:sp>
        <p:nvSpPr>
          <p:cNvPr id="8" name="Content Placeholder 11"/>
          <p:cNvSpPr txBox="1">
            <a:spLocks/>
          </p:cNvSpPr>
          <p:nvPr/>
        </p:nvSpPr>
        <p:spPr>
          <a:xfrm>
            <a:off x="8201221" y="2367646"/>
            <a:ext cx="3840480" cy="4114800"/>
          </a:xfrm>
          <a:prstGeom prst="rect">
            <a:avLst/>
          </a:prstGeom>
          <a:ln>
            <a:solidFill>
              <a:schemeClr val="tx2"/>
            </a:solidFill>
          </a:ln>
        </p:spPr>
        <p:txBody>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lgn="ctr">
              <a:spcBef>
                <a:spcPts val="0"/>
              </a:spcBef>
              <a:spcAft>
                <a:spcPts val="0"/>
              </a:spcAft>
              <a:buClrTx/>
              <a:buSzTx/>
              <a:buNone/>
              <a:defRPr/>
            </a:pPr>
            <a:endParaRPr lang="en-US" sz="2400" dirty="0" smtClean="0"/>
          </a:p>
          <a:p>
            <a:pPr marL="0" indent="0" algn="ctr">
              <a:spcBef>
                <a:spcPts val="0"/>
              </a:spcBef>
              <a:spcAft>
                <a:spcPts val="0"/>
              </a:spcAft>
              <a:buClrTx/>
              <a:buSzTx/>
              <a:buNone/>
              <a:defRPr/>
            </a:pPr>
            <a:r>
              <a:rPr lang="en-US" sz="2400" dirty="0" smtClean="0"/>
              <a:t>Viscous and slow (&lt;1 </a:t>
            </a:r>
            <a:r>
              <a:rPr lang="en-US" sz="2400" dirty="0" err="1" smtClean="0"/>
              <a:t>kph</a:t>
            </a:r>
            <a:r>
              <a:rPr lang="en-US" sz="2400" dirty="0" smtClean="0"/>
              <a:t>)</a:t>
            </a:r>
          </a:p>
          <a:p>
            <a:pPr marL="0" indent="0" algn="ctr">
              <a:spcBef>
                <a:spcPts val="0"/>
              </a:spcBef>
              <a:spcAft>
                <a:spcPts val="0"/>
              </a:spcAft>
              <a:buClrTx/>
              <a:buSzTx/>
              <a:buNone/>
              <a:defRPr/>
            </a:pPr>
            <a:endParaRPr lang="en-US" sz="2400" dirty="0" smtClean="0"/>
          </a:p>
          <a:p>
            <a:pPr marL="0" indent="0" algn="ctr">
              <a:spcBef>
                <a:spcPts val="0"/>
              </a:spcBef>
              <a:spcAft>
                <a:spcPts val="0"/>
              </a:spcAft>
              <a:buClrTx/>
              <a:buSzTx/>
              <a:buNone/>
              <a:defRPr/>
            </a:pPr>
            <a:r>
              <a:rPr lang="en-US" sz="2400" dirty="0" smtClean="0"/>
              <a:t>Builds up to form a dome</a:t>
            </a:r>
          </a:p>
          <a:p>
            <a:pPr marL="0" indent="0" algn="ctr">
              <a:spcBef>
                <a:spcPts val="0"/>
              </a:spcBef>
              <a:spcAft>
                <a:spcPts val="0"/>
              </a:spcAft>
              <a:buClrTx/>
              <a:buSzTx/>
              <a:buNone/>
              <a:defRPr/>
            </a:pPr>
            <a:endParaRPr lang="en-US" sz="2400" dirty="0" smtClean="0"/>
          </a:p>
          <a:p>
            <a:pPr marL="0" indent="0" algn="ctr">
              <a:spcBef>
                <a:spcPts val="0"/>
              </a:spcBef>
              <a:spcAft>
                <a:spcPts val="0"/>
              </a:spcAft>
              <a:buClrTx/>
              <a:buSzTx/>
              <a:buNone/>
              <a:defRPr/>
            </a:pPr>
            <a:r>
              <a:rPr lang="en-US" sz="2400" dirty="0" smtClean="0"/>
              <a:t>Collapse of the dome will form a pyroclastic flow</a:t>
            </a:r>
          </a:p>
          <a:p>
            <a:pPr marL="36900" indent="0" algn="ctr">
              <a:buNone/>
            </a:pPr>
            <a:endParaRPr lang="en-US" sz="2400" dirty="0"/>
          </a:p>
        </p:txBody>
      </p:sp>
      <p:sp>
        <p:nvSpPr>
          <p:cNvPr id="9" name="Slide Number Placeholder 8"/>
          <p:cNvSpPr>
            <a:spLocks noGrp="1"/>
          </p:cNvSpPr>
          <p:nvPr>
            <p:ph type="sldNum" sz="quarter" idx="12"/>
          </p:nvPr>
        </p:nvSpPr>
        <p:spPr>
          <a:xfrm>
            <a:off x="11338560" y="6400800"/>
            <a:ext cx="753545" cy="365125"/>
          </a:xfrm>
        </p:spPr>
        <p:txBody>
          <a:bodyPr/>
          <a:lstStyle/>
          <a:p>
            <a:fld id="{48418634-35E1-4B71-A941-2BD7AE42CC64}" type="slidenum">
              <a:rPr lang="en-US" smtClean="0"/>
              <a:t>87</a:t>
            </a:fld>
            <a:endParaRPr lang="en-US"/>
          </a:p>
        </p:txBody>
      </p:sp>
    </p:spTree>
    <p:extLst>
      <p:ext uri="{BB962C8B-B14F-4D97-AF65-F5344CB8AC3E}">
        <p14:creationId xmlns:p14="http://schemas.microsoft.com/office/powerpoint/2010/main" val="24342368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dirty="0"/>
              <a:t>Reducing The Risk:  </a:t>
            </a:r>
            <a:r>
              <a:rPr lang="en-US" altLang="en-US" dirty="0"/>
              <a:t>Effusive eruptions</a:t>
            </a:r>
            <a:endParaRPr lang="en-US" altLang="en-US" dirty="0" smtClean="0"/>
          </a:p>
        </p:txBody>
      </p:sp>
      <p:sp>
        <p:nvSpPr>
          <p:cNvPr id="111619" name="Rectangle 3"/>
          <p:cNvSpPr>
            <a:spLocks noGrp="1" noChangeArrowheads="1"/>
          </p:cNvSpPr>
          <p:nvPr>
            <p:ph type="body" idx="1"/>
          </p:nvPr>
        </p:nvSpPr>
        <p:spPr/>
        <p:txBody>
          <a:bodyPr>
            <a:normAutofit/>
          </a:bodyPr>
          <a:lstStyle/>
          <a:p>
            <a:pPr eaLnBrk="1" hangingPunct="1"/>
            <a:r>
              <a:rPr lang="en-US" altLang="en-US" dirty="0" smtClean="0"/>
              <a:t>Nyiragongo, Zaire </a:t>
            </a:r>
          </a:p>
          <a:p>
            <a:pPr lvl="1" eaLnBrk="1" hangingPunct="1"/>
            <a:r>
              <a:rPr lang="en-US" altLang="en-US" dirty="0" smtClean="0"/>
              <a:t>Type:  Stratovolcano</a:t>
            </a:r>
          </a:p>
          <a:p>
            <a:pPr lvl="1" eaLnBrk="1" hangingPunct="1"/>
            <a:r>
              <a:rPr lang="en-US" altLang="en-US" dirty="0" smtClean="0"/>
              <a:t>2002 Eruption</a:t>
            </a:r>
          </a:p>
          <a:p>
            <a:pPr lvl="2"/>
            <a:r>
              <a:rPr lang="en-US" altLang="en-US" dirty="0"/>
              <a:t>Lavas unusually low </a:t>
            </a:r>
            <a:r>
              <a:rPr lang="en-US" altLang="en-US" dirty="0" smtClean="0"/>
              <a:t>in </a:t>
            </a:r>
            <a:r>
              <a:rPr lang="en-US" altLang="en-US" dirty="0"/>
              <a:t>SiO</a:t>
            </a:r>
            <a:r>
              <a:rPr lang="en-US" altLang="en-US" baseline="-25000" dirty="0"/>
              <a:t>2</a:t>
            </a:r>
          </a:p>
          <a:p>
            <a:pPr lvl="2"/>
            <a:r>
              <a:rPr lang="en-US" altLang="en-US" dirty="0"/>
              <a:t>Flowed rapidly through </a:t>
            </a:r>
            <a:r>
              <a:rPr lang="en-US" altLang="en-US" dirty="0" smtClean="0"/>
              <a:t/>
            </a:r>
            <a:br>
              <a:rPr lang="en-US" altLang="en-US" dirty="0" smtClean="0"/>
            </a:br>
            <a:r>
              <a:rPr lang="en-US" altLang="en-US" dirty="0" smtClean="0"/>
              <a:t>Goma </a:t>
            </a:r>
            <a:r>
              <a:rPr lang="en-US" altLang="en-US" dirty="0"/>
              <a:t>to Lake Kivu</a:t>
            </a:r>
          </a:p>
          <a:p>
            <a:pPr lvl="2"/>
            <a:r>
              <a:rPr lang="en-US" altLang="en-US" dirty="0"/>
              <a:t>45 people killed</a:t>
            </a:r>
          </a:p>
          <a:p>
            <a:pPr lvl="2"/>
            <a:endParaRPr lang="en-US" altLang="en-US" dirty="0" smtClean="0"/>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l="26091" t="21649" r="27039" b="31625"/>
          <a:stretch>
            <a:fillRect/>
          </a:stretch>
        </p:blipFill>
        <p:spPr bwMode="auto">
          <a:xfrm>
            <a:off x="6143400" y="4416376"/>
            <a:ext cx="4112436" cy="230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news.bbc.co.uk/olmedia/1770000/images/_1773206_nyiragongo3_300inf.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9483" y="965748"/>
            <a:ext cx="3611563"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8418634-35E1-4B71-A941-2BD7AE42CC64}" type="slidenum">
              <a:rPr lang="en-US" smtClean="0"/>
              <a:t>88</a:t>
            </a:fld>
            <a:endParaRPr lang="en-US"/>
          </a:p>
        </p:txBody>
      </p:sp>
    </p:spTree>
    <p:extLst>
      <p:ext uri="{BB962C8B-B14F-4D97-AF65-F5344CB8AC3E}">
        <p14:creationId xmlns:p14="http://schemas.microsoft.com/office/powerpoint/2010/main" val="162251040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inapcache.boston.com/universal/site_graphics/blogs/bigpicture/volcano_2011/bp9.jpg"/>
          <p:cNvPicPr>
            <a:picLocks noChangeAspect="1" noChangeArrowheads="1"/>
          </p:cNvPicPr>
          <p:nvPr/>
        </p:nvPicPr>
        <p:blipFill rotWithShape="1">
          <a:blip r:embed="rId3">
            <a:extLst>
              <a:ext uri="{28A0092B-C50C-407E-A947-70E740481C1C}">
                <a14:useLocalDpi xmlns:a14="http://schemas.microsoft.com/office/drawing/2010/main" val="0"/>
              </a:ext>
            </a:extLst>
          </a:blip>
          <a:srcRect t="12702" b="12536"/>
          <a:stretch/>
        </p:blipFill>
        <p:spPr bwMode="auto">
          <a:xfrm>
            <a:off x="3048" y="0"/>
            <a:ext cx="12188952"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0" y="5703888"/>
            <a:ext cx="12191999" cy="1143000"/>
          </a:xfrm>
          <a:solidFill>
            <a:schemeClr val="bg1">
              <a:lumMod val="85000"/>
              <a:alpha val="50000"/>
            </a:schemeClr>
          </a:solidFill>
        </p:spPr>
        <p:txBody>
          <a:bodyPr/>
          <a:lstStyle/>
          <a:p>
            <a:pPr>
              <a:defRPr/>
            </a:pPr>
            <a:r>
              <a:rPr lang="en-US" altLang="en-US" dirty="0" err="1"/>
              <a:t>Nyiragongo</a:t>
            </a:r>
            <a:r>
              <a:rPr lang="en-US" altLang="en-US" dirty="0"/>
              <a:t>, Zaire</a:t>
            </a:r>
            <a:endParaRPr lang="en-US" dirty="0"/>
          </a:p>
        </p:txBody>
      </p:sp>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89</a:t>
            </a:fld>
            <a:endParaRPr lang="en-US"/>
          </a:p>
        </p:txBody>
      </p:sp>
    </p:spTree>
    <p:extLst>
      <p:ext uri="{BB962C8B-B14F-4D97-AF65-F5344CB8AC3E}">
        <p14:creationId xmlns:p14="http://schemas.microsoft.com/office/powerpoint/2010/main" val="37009954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Location, Location, Location</a:t>
            </a:r>
          </a:p>
        </p:txBody>
      </p:sp>
      <p:sp>
        <p:nvSpPr>
          <p:cNvPr id="3" name="Text Placeholder 2"/>
          <p:cNvSpPr>
            <a:spLocks noGrp="1"/>
          </p:cNvSpPr>
          <p:nvPr>
            <p:ph type="body" idx="1"/>
          </p:nvPr>
        </p:nvSpPr>
        <p:spPr/>
        <p:txBody>
          <a:bodyPr/>
          <a:lstStyle/>
          <a:p>
            <a:pPr algn="l"/>
            <a:r>
              <a:rPr lang="en-US" altLang="en-US" sz="3200" dirty="0"/>
              <a:t>Hot </a:t>
            </a:r>
            <a:r>
              <a:rPr lang="en-US" altLang="en-US" sz="3200" dirty="0" smtClean="0"/>
              <a:t>Spots (</a:t>
            </a:r>
            <a:r>
              <a:rPr lang="en-US" altLang="en-US" sz="3200" dirty="0"/>
              <a:t>10</a:t>
            </a:r>
            <a:r>
              <a:rPr lang="en-US" altLang="en-US" sz="3200" dirty="0" smtClean="0"/>
              <a:t>%)</a:t>
            </a:r>
            <a:endParaRPr lang="en-US" altLang="en-US" sz="3200" dirty="0"/>
          </a:p>
        </p:txBody>
      </p:sp>
      <p:sp>
        <p:nvSpPr>
          <p:cNvPr id="4" name="Content Placeholder 3"/>
          <p:cNvSpPr>
            <a:spLocks noGrp="1"/>
          </p:cNvSpPr>
          <p:nvPr>
            <p:ph sz="half" idx="2"/>
          </p:nvPr>
        </p:nvSpPr>
        <p:spPr/>
        <p:txBody>
          <a:bodyPr>
            <a:normAutofit lnSpcReduction="10000"/>
          </a:bodyPr>
          <a:lstStyle/>
          <a:p>
            <a:r>
              <a:rPr lang="en-US" sz="2800" dirty="0"/>
              <a:t>Continental hot spot</a:t>
            </a:r>
          </a:p>
          <a:p>
            <a:pPr lvl="1"/>
            <a:r>
              <a:rPr lang="en-US" sz="2600" dirty="0"/>
              <a:t>Often erupts both </a:t>
            </a:r>
            <a:r>
              <a:rPr lang="en-US" sz="2600" b="1" dirty="0"/>
              <a:t>basaltic</a:t>
            </a:r>
            <a:r>
              <a:rPr lang="en-US" sz="2600" dirty="0"/>
              <a:t> and </a:t>
            </a:r>
            <a:r>
              <a:rPr lang="en-US" sz="2600" b="1" dirty="0"/>
              <a:t>rhyolitic</a:t>
            </a:r>
            <a:r>
              <a:rPr lang="en-US" sz="2600" dirty="0"/>
              <a:t> material.</a:t>
            </a:r>
          </a:p>
          <a:p>
            <a:pPr lvl="2"/>
            <a:r>
              <a:rPr lang="en-US" sz="2400" b="1" dirty="0" smtClean="0"/>
              <a:t>Basaltic</a:t>
            </a:r>
            <a:r>
              <a:rPr lang="en-US" sz="2400" dirty="0" smtClean="0"/>
              <a:t> </a:t>
            </a:r>
            <a:r>
              <a:rPr lang="en-US" sz="2400" dirty="0"/>
              <a:t>– Makes up the mantle plume. </a:t>
            </a:r>
          </a:p>
          <a:p>
            <a:pPr lvl="2"/>
            <a:r>
              <a:rPr lang="en-US" sz="2400" b="1" dirty="0" smtClean="0"/>
              <a:t>Rhyolitic</a:t>
            </a:r>
            <a:r>
              <a:rPr lang="en-US" sz="2400" dirty="0" smtClean="0"/>
              <a:t> </a:t>
            </a:r>
            <a:r>
              <a:rPr lang="en-US" sz="2400" dirty="0"/>
              <a:t>– Basalt melts the granitic crust it passes through</a:t>
            </a:r>
            <a:r>
              <a:rPr lang="en-US" sz="2400" dirty="0" smtClean="0"/>
              <a:t>.</a:t>
            </a:r>
            <a:endParaRPr lang="en-US" sz="2400" dirty="0"/>
          </a:p>
          <a:p>
            <a:endParaRPr lang="en-US" sz="2800" dirty="0"/>
          </a:p>
        </p:txBody>
      </p:sp>
      <p:pic>
        <p:nvPicPr>
          <p:cNvPr id="8" name="Picture 10" descr="C:\Documents and Settings\sengland\My Documents\Book Files\MARSHAK\ART\marshak_jpegs_noslug\updates\Figure 9-18a.jpg"/>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003745" y="1944916"/>
            <a:ext cx="6082018" cy="378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a:xfrm>
            <a:off x="11338560" y="6400800"/>
            <a:ext cx="753545" cy="365125"/>
          </a:xfrm>
        </p:spPr>
        <p:txBody>
          <a:bodyPr/>
          <a:lstStyle/>
          <a:p>
            <a:fld id="{48418634-35E1-4B71-A941-2BD7AE42CC64}" type="slidenum">
              <a:rPr lang="en-US" smtClean="0"/>
              <a:t>9</a:t>
            </a:fld>
            <a:endParaRPr lang="en-US"/>
          </a:p>
        </p:txBody>
      </p:sp>
    </p:spTree>
    <p:extLst>
      <p:ext uri="{BB962C8B-B14F-4D97-AF65-F5344CB8AC3E}">
        <p14:creationId xmlns:p14="http://schemas.microsoft.com/office/powerpoint/2010/main" val="23476754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inapcache.boston.com/universal/site_graphics/blogs/bigpicture/volcano_2011/bp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8"/>
            <a:ext cx="10293246" cy="685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altLang="en-US" kern="0" dirty="0"/>
              <a:t>Nyiragongo, </a:t>
            </a:r>
            <a:r>
              <a:rPr lang="en-US" altLang="en-US" kern="0" dirty="0" smtClean="0"/>
              <a:t>Zaire</a:t>
            </a:r>
            <a:endParaRPr lang="en-US" dirty="0"/>
          </a:p>
        </p:txBody>
      </p:sp>
      <p:sp>
        <p:nvSpPr>
          <p:cNvPr id="3" name="Slide Number Placeholder 2"/>
          <p:cNvSpPr>
            <a:spLocks noGrp="1"/>
          </p:cNvSpPr>
          <p:nvPr>
            <p:ph type="sldNum" sz="quarter" idx="12"/>
          </p:nvPr>
        </p:nvSpPr>
        <p:spPr>
          <a:xfrm>
            <a:off x="11338560" y="6400800"/>
            <a:ext cx="753545" cy="365125"/>
          </a:xfrm>
        </p:spPr>
        <p:txBody>
          <a:bodyPr/>
          <a:lstStyle/>
          <a:p>
            <a:fld id="{48418634-35E1-4B71-A941-2BD7AE42CC64}" type="slidenum">
              <a:rPr lang="en-US" smtClean="0"/>
              <a:t>90</a:t>
            </a:fld>
            <a:endParaRPr lang="en-US"/>
          </a:p>
        </p:txBody>
      </p:sp>
    </p:spTree>
    <p:extLst>
      <p:ext uri="{BB962C8B-B14F-4D97-AF65-F5344CB8AC3E}">
        <p14:creationId xmlns:p14="http://schemas.microsoft.com/office/powerpoint/2010/main" val="210166638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ln>
            <a:noFill/>
          </a:ln>
        </p:spPr>
        <p:txBody>
          <a:bodyPr anchor="t"/>
          <a:lstStyle/>
          <a:p>
            <a:r>
              <a:rPr lang="en-US" dirty="0"/>
              <a:t>Reducing The Risk:  </a:t>
            </a:r>
            <a:r>
              <a:rPr lang="en-US" altLang="en-US" dirty="0"/>
              <a:t>Effusive eruptions</a:t>
            </a:r>
            <a:endParaRPr lang="en-US" altLang="en-US" dirty="0" smtClean="0"/>
          </a:p>
        </p:txBody>
      </p:sp>
      <p:sp>
        <p:nvSpPr>
          <p:cNvPr id="119811" name="Rectangle 3"/>
          <p:cNvSpPr>
            <a:spLocks noGrp="1" noChangeArrowheads="1"/>
          </p:cNvSpPr>
          <p:nvPr>
            <p:ph sz="half" idx="1"/>
          </p:nvPr>
        </p:nvSpPr>
        <p:spPr/>
        <p:txBody>
          <a:bodyPr/>
          <a:lstStyle/>
          <a:p>
            <a:r>
              <a:rPr lang="en-US" altLang="en-US" dirty="0" smtClean="0"/>
              <a:t>Iceland</a:t>
            </a:r>
          </a:p>
          <a:p>
            <a:pPr lvl="1"/>
            <a:r>
              <a:rPr lang="en-US" altLang="en-US" dirty="0" smtClean="0"/>
              <a:t>Icelandic-type Eruptions - AKA fissure eruptions </a:t>
            </a:r>
          </a:p>
          <a:p>
            <a:pPr lvl="1"/>
            <a:r>
              <a:rPr lang="en-US" altLang="en-US" dirty="0" smtClean="0"/>
              <a:t>Mid-Atlantic Ridge + hotspot</a:t>
            </a:r>
          </a:p>
          <a:p>
            <a:pPr lvl="2"/>
            <a:endParaRPr lang="en-US" altLang="en-US" dirty="0" smtClean="0"/>
          </a:p>
        </p:txBody>
      </p:sp>
      <p:pic>
        <p:nvPicPr>
          <p:cNvPr id="8" name="Picture 2" descr="File:Volcanic system of Iceland-Map-en.sv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6229261" y="1731963"/>
            <a:ext cx="5011915" cy="4059237"/>
          </a:xfrm>
        </p:spPr>
      </p:pic>
      <p:sp>
        <p:nvSpPr>
          <p:cNvPr id="2" name="Slide Number Placeholder 1"/>
          <p:cNvSpPr>
            <a:spLocks noGrp="1"/>
          </p:cNvSpPr>
          <p:nvPr>
            <p:ph type="sldNum" sz="quarter" idx="12"/>
          </p:nvPr>
        </p:nvSpPr>
        <p:spPr>
          <a:xfrm>
            <a:off x="11338560" y="6400800"/>
            <a:ext cx="753545" cy="365125"/>
          </a:xfrm>
        </p:spPr>
        <p:txBody>
          <a:bodyPr/>
          <a:lstStyle/>
          <a:p>
            <a:fld id="{48418634-35E1-4B71-A941-2BD7AE42CC64}" type="slidenum">
              <a:rPr lang="en-US" smtClean="0"/>
              <a:t>91</a:t>
            </a:fld>
            <a:endParaRPr lang="en-US"/>
          </a:p>
        </p:txBody>
      </p:sp>
    </p:spTree>
    <p:extLst>
      <p:ext uri="{BB962C8B-B14F-4D97-AF65-F5344CB8AC3E}">
        <p14:creationId xmlns:p14="http://schemas.microsoft.com/office/powerpoint/2010/main" val="294807805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613954" y="246749"/>
            <a:ext cx="10972800" cy="969264"/>
          </a:xfrm>
        </p:spPr>
        <p:txBody>
          <a:bodyPr/>
          <a:lstStyle/>
          <a:p>
            <a:r>
              <a:rPr lang="en-US" dirty="0"/>
              <a:t>Reducing The Risk:  </a:t>
            </a:r>
            <a:r>
              <a:rPr lang="en-US" altLang="en-US" dirty="0"/>
              <a:t>Effusive eruptions</a:t>
            </a:r>
            <a:endParaRPr lang="en-US" altLang="en-US" dirty="0" smtClean="0"/>
          </a:p>
        </p:txBody>
      </p:sp>
      <p:sp>
        <p:nvSpPr>
          <p:cNvPr id="121859" name="Rectangle 3"/>
          <p:cNvSpPr>
            <a:spLocks noGrp="1" noChangeArrowheads="1"/>
          </p:cNvSpPr>
          <p:nvPr>
            <p:ph type="body" idx="1"/>
          </p:nvPr>
        </p:nvSpPr>
        <p:spPr>
          <a:xfrm>
            <a:off x="913794" y="1732449"/>
            <a:ext cx="10699085" cy="4848233"/>
          </a:xfrm>
        </p:spPr>
        <p:txBody>
          <a:bodyPr>
            <a:normAutofit/>
          </a:bodyPr>
          <a:lstStyle/>
          <a:p>
            <a:r>
              <a:rPr lang="en-US" altLang="en-US" dirty="0" err="1" smtClean="0"/>
              <a:t>Eldfell</a:t>
            </a:r>
            <a:r>
              <a:rPr lang="en-US" altLang="en-US" dirty="0" smtClean="0"/>
              <a:t> Volcano, Iceland</a:t>
            </a:r>
          </a:p>
          <a:p>
            <a:pPr lvl="1" eaLnBrk="1" hangingPunct="1"/>
            <a:r>
              <a:rPr lang="en-US" altLang="en-US" dirty="0" smtClean="0"/>
              <a:t>Type:  Stratovolcano</a:t>
            </a:r>
          </a:p>
          <a:p>
            <a:pPr lvl="1"/>
            <a:r>
              <a:rPr lang="en-US" altLang="en-US" dirty="0"/>
              <a:t>Lava Flows of 1973</a:t>
            </a:r>
          </a:p>
          <a:p>
            <a:pPr lvl="2"/>
            <a:r>
              <a:rPr lang="en-US" altLang="en-US" dirty="0"/>
              <a:t>1/23/73 fissure opened up near the town of </a:t>
            </a:r>
            <a:r>
              <a:rPr lang="en-US" altLang="en-US" dirty="0" err="1" smtClean="0"/>
              <a:t>Vestmannaeyjar</a:t>
            </a:r>
            <a:endParaRPr lang="en-US" altLang="en-US" dirty="0" smtClean="0"/>
          </a:p>
          <a:p>
            <a:pPr lvl="2"/>
            <a:r>
              <a:rPr lang="en-US" altLang="en-US" dirty="0" smtClean="0"/>
              <a:t>Lava </a:t>
            </a:r>
            <a:r>
              <a:rPr lang="en-US" altLang="en-US" dirty="0"/>
              <a:t>flows and pyroclastic debris threatened to bury the town</a:t>
            </a:r>
          </a:p>
          <a:p>
            <a:pPr lvl="2"/>
            <a:r>
              <a:rPr lang="en-US" altLang="en-US" dirty="0"/>
              <a:t>Townspeople sprayed seawater on lava, diverted the flow</a:t>
            </a:r>
          </a:p>
          <a:p>
            <a:pPr lvl="2"/>
            <a:r>
              <a:rPr lang="en-US" altLang="en-US" dirty="0"/>
              <a:t>Town </a:t>
            </a:r>
            <a:r>
              <a:rPr lang="en-US" altLang="en-US" dirty="0" smtClean="0"/>
              <a:t>saved</a:t>
            </a:r>
            <a:endParaRPr lang="en-US" altLang="en-US" dirty="0"/>
          </a:p>
        </p:txBody>
      </p:sp>
      <p:pic>
        <p:nvPicPr>
          <p:cNvPr id="121860" name="Picture 4" descr="http://upload.wikimedia.org/wikipedia/commons/thumb/a/aa/Eldfell%2C_Heimaey%2C_Islas_Vestman%2C_Su%C3%B0urland%2C_Islandia%2C_2014-08-17%2C_DD_067.jpg/1920px-Eldfell%2C_Heimaey%2C_Islas_Vestman%2C_Su%C3%B0urland%2C_Islandia%2C_2014-08-17%2C_DD_0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054" y="1449976"/>
            <a:ext cx="4568825"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8418634-35E1-4B71-A941-2BD7AE42CC64}" type="slidenum">
              <a:rPr lang="en-US" smtClean="0"/>
              <a:t>92</a:t>
            </a:fld>
            <a:endParaRPr lang="en-US"/>
          </a:p>
        </p:txBody>
      </p:sp>
    </p:spTree>
    <p:extLst>
      <p:ext uri="{BB962C8B-B14F-4D97-AF65-F5344CB8AC3E}">
        <p14:creationId xmlns:p14="http://schemas.microsoft.com/office/powerpoint/2010/main" val="13721960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Picture 3" descr="H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33" y="421317"/>
            <a:ext cx="6521970" cy="607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Rectangle 2"/>
          <p:cNvSpPr>
            <a:spLocks noGrp="1" noChangeArrowheads="1"/>
          </p:cNvSpPr>
          <p:nvPr>
            <p:ph type="title"/>
          </p:nvPr>
        </p:nvSpPr>
        <p:spPr>
          <a:xfrm>
            <a:off x="0" y="3072984"/>
            <a:ext cx="2474626" cy="1796492"/>
          </a:xfrm>
        </p:spPr>
        <p:txBody>
          <a:bodyPr>
            <a:normAutofit fontScale="90000"/>
          </a:bodyPr>
          <a:lstStyle/>
          <a:p>
            <a:pPr eaLnBrk="1" hangingPunct="1"/>
            <a:r>
              <a:rPr lang="en-US" altLang="en-US" sz="4000" dirty="0" err="1">
                <a:solidFill>
                  <a:schemeClr val="bg1"/>
                </a:solidFill>
                <a:effectLst/>
              </a:rPr>
              <a:t>Heimaey</a:t>
            </a:r>
            <a:r>
              <a:rPr lang="en-US" altLang="en-US" sz="4000" dirty="0">
                <a:solidFill>
                  <a:schemeClr val="bg1"/>
                </a:solidFill>
                <a:effectLst/>
              </a:rPr>
              <a:t/>
            </a:r>
            <a:br>
              <a:rPr lang="en-US" altLang="en-US" sz="4000" dirty="0">
                <a:solidFill>
                  <a:schemeClr val="bg1"/>
                </a:solidFill>
                <a:effectLst/>
              </a:rPr>
            </a:br>
            <a:r>
              <a:rPr lang="en-US" altLang="en-US" sz="4000" dirty="0">
                <a:solidFill>
                  <a:schemeClr val="bg1"/>
                </a:solidFill>
                <a:effectLst/>
              </a:rPr>
              <a:t>1973 Eruption</a:t>
            </a:r>
            <a:endParaRPr lang="en-US" altLang="en-US" dirty="0" smtClean="0">
              <a:solidFill>
                <a:schemeClr val="bg1"/>
              </a:solidFill>
              <a:effectLst/>
            </a:endParaRPr>
          </a:p>
        </p:txBody>
      </p:sp>
      <p:pic>
        <p:nvPicPr>
          <p:cNvPr id="128004" name="Picture 4" descr="H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0603" y="3467725"/>
            <a:ext cx="5211580" cy="330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5" descr="H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0603" y="210487"/>
            <a:ext cx="5211580" cy="32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8A9918-8CE7-4AD6-AD21-1F70F726A916}" type="slidenum">
              <a:rPr lang="en-US" altLang="en-US" sz="1200">
                <a:solidFill>
                  <a:schemeClr val="accent1"/>
                </a:solidFill>
              </a:rPr>
              <a:pPr>
                <a:spcBef>
                  <a:spcPct val="0"/>
                </a:spcBef>
                <a:buFontTx/>
                <a:buNone/>
              </a:pPr>
              <a:t>93</a:t>
            </a:fld>
            <a:r>
              <a:rPr lang="en-US" altLang="en-US" sz="1200">
                <a:solidFill>
                  <a:schemeClr val="accent1"/>
                </a:solidFill>
              </a:rPr>
              <a:t> / 139 </a:t>
            </a:r>
          </a:p>
        </p:txBody>
      </p:sp>
    </p:spTree>
    <p:extLst>
      <p:ext uri="{BB962C8B-B14F-4D97-AF65-F5344CB8AC3E}">
        <p14:creationId xmlns:p14="http://schemas.microsoft.com/office/powerpoint/2010/main" val="370533208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millhouse.nl/graphics/10FKC01526.JPG"/>
          <p:cNvPicPr>
            <a:picLocks noChangeAspect="1" noChangeArrowheads="1"/>
          </p:cNvPicPr>
          <p:nvPr/>
        </p:nvPicPr>
        <p:blipFill rotWithShape="1">
          <a:blip r:embed="rId3">
            <a:extLst>
              <a:ext uri="{28A0092B-C50C-407E-A947-70E740481C1C}">
                <a14:useLocalDpi xmlns:a14="http://schemas.microsoft.com/office/drawing/2010/main" val="0"/>
              </a:ext>
            </a:extLst>
          </a:blip>
          <a:srcRect t="15589"/>
          <a:stretch/>
        </p:blipFill>
        <p:spPr bwMode="auto">
          <a:xfrm>
            <a:off x="0" y="14990"/>
            <a:ext cx="12188952" cy="68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Rectangle 2"/>
          <p:cNvSpPr>
            <a:spLocks noGrp="1" noChangeArrowheads="1"/>
          </p:cNvSpPr>
          <p:nvPr>
            <p:ph type="title"/>
          </p:nvPr>
        </p:nvSpPr>
        <p:spPr/>
        <p:txBody>
          <a:bodyPr/>
          <a:lstStyle/>
          <a:p>
            <a:r>
              <a:rPr lang="en-US" dirty="0"/>
              <a:t>Reducing The Risk:  </a:t>
            </a:r>
            <a:r>
              <a:rPr lang="en-US" altLang="en-US" dirty="0"/>
              <a:t>Effusive eruptions</a:t>
            </a:r>
            <a:endParaRPr lang="en-US" altLang="en-US" dirty="0" smtClean="0"/>
          </a:p>
        </p:txBody>
      </p:sp>
      <p:sp>
        <p:nvSpPr>
          <p:cNvPr id="130051" name="Rectangle 3"/>
          <p:cNvSpPr>
            <a:spLocks noGrp="1" noChangeArrowheads="1"/>
          </p:cNvSpPr>
          <p:nvPr>
            <p:ph type="body" idx="1"/>
          </p:nvPr>
        </p:nvSpPr>
        <p:spPr/>
        <p:txBody>
          <a:bodyPr>
            <a:normAutofit/>
          </a:bodyPr>
          <a:lstStyle/>
          <a:p>
            <a:pPr marL="571500" lvl="1" indent="-571500"/>
            <a:r>
              <a:rPr lang="en-US" altLang="en-US" sz="3600" dirty="0" smtClean="0"/>
              <a:t>Eyjafjallajökull, Iceland </a:t>
            </a:r>
            <a:r>
              <a:rPr lang="en-US" altLang="en-US" sz="3600" dirty="0">
                <a:solidFill>
                  <a:srgbClr val="FFC000"/>
                </a:solidFill>
              </a:rPr>
              <a:t>("glacier of </a:t>
            </a:r>
            <a:r>
              <a:rPr lang="en-US" altLang="en-US" sz="3600" dirty="0" err="1">
                <a:solidFill>
                  <a:srgbClr val="FFC000"/>
                </a:solidFill>
              </a:rPr>
              <a:t>Eyjafjöll</a:t>
            </a:r>
            <a:r>
              <a:rPr lang="en-US" altLang="en-US" sz="3600" dirty="0">
                <a:solidFill>
                  <a:srgbClr val="FFC000"/>
                </a:solidFill>
              </a:rPr>
              <a:t>")</a:t>
            </a:r>
            <a:endParaRPr lang="en-US" altLang="en-US" sz="3600" dirty="0" smtClean="0"/>
          </a:p>
          <a:p>
            <a:pPr marL="742950" lvl="2" indent="-342900"/>
            <a:r>
              <a:rPr lang="en-US" altLang="en-US" sz="3200" dirty="0" smtClean="0"/>
              <a:t>Type:  Stratovolcano</a:t>
            </a:r>
          </a:p>
          <a:p>
            <a:pPr marL="742950" lvl="2" indent="-342900"/>
            <a:r>
              <a:rPr lang="en-US" altLang="en-US" sz="3200" dirty="0" smtClean="0"/>
              <a:t>2010 - Minor eruption, </a:t>
            </a:r>
            <a:br>
              <a:rPr lang="en-US" altLang="en-US" sz="3200" dirty="0" smtClean="0"/>
            </a:br>
            <a:r>
              <a:rPr lang="en-US" altLang="en-US" sz="3200" dirty="0" smtClean="0"/>
              <a:t>but disrupted air traffic in </a:t>
            </a:r>
            <a:br>
              <a:rPr lang="en-US" altLang="en-US" sz="3200" dirty="0" smtClean="0"/>
            </a:br>
            <a:r>
              <a:rPr lang="en-US" altLang="en-US" sz="3200" dirty="0" smtClean="0"/>
              <a:t>N. Europe for weeks.</a:t>
            </a:r>
          </a:p>
        </p:txBody>
      </p:sp>
      <p:sp>
        <p:nvSpPr>
          <p:cNvPr id="2" name="Slide Number Placeholder 1"/>
          <p:cNvSpPr>
            <a:spLocks noGrp="1"/>
          </p:cNvSpPr>
          <p:nvPr>
            <p:ph type="sldNum" sz="quarter" idx="12"/>
          </p:nvPr>
        </p:nvSpPr>
        <p:spPr/>
        <p:txBody>
          <a:bodyPr/>
          <a:lstStyle/>
          <a:p>
            <a:fld id="{48418634-35E1-4B71-A941-2BD7AE42CC64}" type="slidenum">
              <a:rPr lang="en-US" smtClean="0"/>
              <a:t>94</a:t>
            </a:fld>
            <a:endParaRPr lang="en-US"/>
          </a:p>
        </p:txBody>
      </p:sp>
    </p:spTree>
    <p:extLst>
      <p:ext uri="{BB962C8B-B14F-4D97-AF65-F5344CB8AC3E}">
        <p14:creationId xmlns:p14="http://schemas.microsoft.com/office/powerpoint/2010/main" val="211500026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dirty="0"/>
              <a:t>Reducing The Risk:  </a:t>
            </a:r>
            <a:r>
              <a:rPr lang="en-US" altLang="en-US" dirty="0"/>
              <a:t>Effusive eruptions</a:t>
            </a:r>
            <a:endParaRPr lang="en-US" altLang="en-US" dirty="0" smtClean="0"/>
          </a:p>
        </p:txBody>
      </p:sp>
      <p:sp>
        <p:nvSpPr>
          <p:cNvPr id="134147" name="Rectangle 3"/>
          <p:cNvSpPr>
            <a:spLocks noGrp="1" noChangeArrowheads="1"/>
          </p:cNvSpPr>
          <p:nvPr>
            <p:ph type="body" idx="1"/>
          </p:nvPr>
        </p:nvSpPr>
        <p:spPr/>
        <p:txBody>
          <a:bodyPr/>
          <a:lstStyle/>
          <a:p>
            <a:r>
              <a:rPr lang="en-US" altLang="en-US" dirty="0" err="1" smtClean="0"/>
              <a:t>Bárðarbunga</a:t>
            </a:r>
            <a:r>
              <a:rPr lang="en-US" altLang="en-US" dirty="0" smtClean="0"/>
              <a:t>, Iceland</a:t>
            </a:r>
          </a:p>
          <a:p>
            <a:pPr lvl="1"/>
            <a:r>
              <a:rPr lang="en-US" altLang="en-US" dirty="0" smtClean="0"/>
              <a:t>Last Eruption: ongoing, starting August 2014</a:t>
            </a:r>
          </a:p>
          <a:p>
            <a:pPr lvl="1"/>
            <a:r>
              <a:rPr lang="en-US" altLang="en-US" dirty="0" smtClean="0"/>
              <a:t>Type:  Subglacial volcano/Icelandic stratovolcano</a:t>
            </a:r>
          </a:p>
          <a:p>
            <a:pPr lvl="1"/>
            <a:endParaRPr lang="en-US" altLang="en-US" dirty="0" smtClean="0"/>
          </a:p>
          <a:p>
            <a:pPr lvl="1"/>
            <a:r>
              <a:rPr lang="en-US" altLang="en-US" dirty="0" smtClean="0"/>
              <a:t>2014 - August:  1,600 earthquakes preceded the under-ice eruption</a:t>
            </a:r>
          </a:p>
          <a:p>
            <a:pPr lvl="1"/>
            <a:r>
              <a:rPr lang="en-US" altLang="en-US" dirty="0" smtClean="0"/>
              <a:t>Eruption officially ended on </a:t>
            </a:r>
            <a:r>
              <a:rPr lang="en-US" dirty="0"/>
              <a:t>February 28, 2015</a:t>
            </a:r>
            <a:endParaRPr lang="en-US" altLang="en-US" dirty="0" smtClean="0"/>
          </a:p>
        </p:txBody>
      </p:sp>
      <p:sp>
        <p:nvSpPr>
          <p:cNvPr id="2" name="Slide Number Placeholder 1"/>
          <p:cNvSpPr>
            <a:spLocks noGrp="1"/>
          </p:cNvSpPr>
          <p:nvPr>
            <p:ph type="sldNum" sz="quarter" idx="12"/>
          </p:nvPr>
        </p:nvSpPr>
        <p:spPr/>
        <p:txBody>
          <a:bodyPr/>
          <a:lstStyle/>
          <a:p>
            <a:fld id="{48418634-35E1-4B71-A941-2BD7AE42CC64}" type="slidenum">
              <a:rPr lang="en-US" smtClean="0"/>
              <a:t>95</a:t>
            </a:fld>
            <a:endParaRPr lang="en-US"/>
          </a:p>
        </p:txBody>
      </p:sp>
    </p:spTree>
    <p:extLst>
      <p:ext uri="{BB962C8B-B14F-4D97-AF65-F5344CB8AC3E}">
        <p14:creationId xmlns:p14="http://schemas.microsoft.com/office/powerpoint/2010/main" val="12396792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Iceland%20volcano%20lava%20flow%2002"/>
          <p:cNvPicPr>
            <a:picLocks noChangeAspect="1" noChangeArrowheads="1"/>
          </p:cNvPicPr>
          <p:nvPr/>
        </p:nvPicPr>
        <p:blipFill rotWithShape="1">
          <a:blip r:embed="rId3">
            <a:extLst>
              <a:ext uri="{28A0092B-C50C-407E-A947-70E740481C1C}">
                <a14:useLocalDpi xmlns:a14="http://schemas.microsoft.com/office/drawing/2010/main" val="0"/>
              </a:ext>
            </a:extLst>
          </a:blip>
          <a:srcRect t="7804" b="7809"/>
          <a:stretch/>
        </p:blipFill>
        <p:spPr bwMode="auto">
          <a:xfrm>
            <a:off x="3048" y="1"/>
            <a:ext cx="1218895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Rectangle 2"/>
          <p:cNvSpPr>
            <a:spLocks noGrp="1" noChangeArrowheads="1"/>
          </p:cNvSpPr>
          <p:nvPr>
            <p:ph type="title"/>
          </p:nvPr>
        </p:nvSpPr>
        <p:spPr/>
        <p:txBody>
          <a:bodyPr/>
          <a:lstStyle/>
          <a:p>
            <a:pPr eaLnBrk="1" hangingPunct="1"/>
            <a:r>
              <a:rPr lang="en-US" altLang="en-US" smtClean="0">
                <a:solidFill>
                  <a:srgbClr val="FFC000"/>
                </a:solidFill>
              </a:rPr>
              <a:t>Bárðarbunga</a:t>
            </a:r>
          </a:p>
        </p:txBody>
      </p:sp>
      <p:sp>
        <p:nvSpPr>
          <p:cNvPr id="136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5C70B33-BEAD-406D-A016-85DD9A7FB2D5}" type="slidenum">
              <a:rPr lang="en-US" altLang="en-US" sz="1200">
                <a:solidFill>
                  <a:schemeClr val="accent1"/>
                </a:solidFill>
              </a:rPr>
              <a:pPr>
                <a:spcBef>
                  <a:spcPct val="0"/>
                </a:spcBef>
                <a:buFontTx/>
                <a:buNone/>
              </a:pPr>
              <a:t>96</a:t>
            </a:fld>
            <a:r>
              <a:rPr lang="en-US" altLang="en-US" sz="1200">
                <a:solidFill>
                  <a:schemeClr val="accent1"/>
                </a:solidFill>
              </a:rPr>
              <a:t> / 139 </a:t>
            </a:r>
          </a:p>
        </p:txBody>
      </p:sp>
    </p:spTree>
    <p:extLst>
      <p:ext uri="{BB962C8B-B14F-4D97-AF65-F5344CB8AC3E}">
        <p14:creationId xmlns:p14="http://schemas.microsoft.com/office/powerpoint/2010/main" val="121404442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i.huffpost.com/gen/1566107/thumbs/o-BLUE-LAVA-900.jpg?6"/>
          <p:cNvPicPr>
            <a:picLocks noChangeAspect="1" noChangeArrowheads="1"/>
          </p:cNvPicPr>
          <p:nvPr/>
        </p:nvPicPr>
        <p:blipFill rotWithShape="1">
          <a:blip r:embed="rId3">
            <a:extLst>
              <a:ext uri="{28A0092B-C50C-407E-A947-70E740481C1C}">
                <a14:useLocalDpi xmlns:a14="http://schemas.microsoft.com/office/drawing/2010/main" val="0"/>
              </a:ext>
            </a:extLst>
          </a:blip>
          <a:srcRect b="15417"/>
          <a:stretch/>
        </p:blipFill>
        <p:spPr bwMode="auto">
          <a:xfrm>
            <a:off x="0" y="25401"/>
            <a:ext cx="12192000" cy="685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itle 1"/>
          <p:cNvSpPr>
            <a:spLocks noGrp="1"/>
          </p:cNvSpPr>
          <p:nvPr>
            <p:ph type="title"/>
          </p:nvPr>
        </p:nvSpPr>
        <p:spPr/>
        <p:txBody>
          <a:bodyPr>
            <a:normAutofit fontScale="90000"/>
          </a:bodyPr>
          <a:lstStyle/>
          <a:p>
            <a:r>
              <a:rPr lang="en-US" altLang="en-US" smtClean="0">
                <a:solidFill>
                  <a:srgbClr val="6C7AFE"/>
                </a:solidFill>
              </a:rPr>
              <a:t>Neon Blue Lava</a:t>
            </a:r>
            <a:br>
              <a:rPr lang="en-US" altLang="en-US" smtClean="0">
                <a:solidFill>
                  <a:srgbClr val="6C7AFE"/>
                </a:solidFill>
              </a:rPr>
            </a:br>
            <a:r>
              <a:rPr lang="en-US" altLang="en-US" sz="2800">
                <a:solidFill>
                  <a:srgbClr val="6C7AFE"/>
                </a:solidFill>
              </a:rPr>
              <a:t>Indonesia's Kawah Ijen Volcano</a:t>
            </a:r>
            <a:endParaRPr lang="en-US" altLang="en-US" smtClean="0">
              <a:solidFill>
                <a:srgbClr val="6C7AFE"/>
              </a:solidFill>
            </a:endParaRPr>
          </a:p>
        </p:txBody>
      </p:sp>
      <p:sp>
        <p:nvSpPr>
          <p:cNvPr id="138244" name="Content Placeholder 2"/>
          <p:cNvSpPr>
            <a:spLocks noGrp="1"/>
          </p:cNvSpPr>
          <p:nvPr>
            <p:ph idx="1"/>
          </p:nvPr>
        </p:nvSpPr>
        <p:spPr>
          <a:xfrm>
            <a:off x="0" y="5883275"/>
            <a:ext cx="2895600" cy="974725"/>
          </a:xfrm>
        </p:spPr>
        <p:txBody>
          <a:bodyPr>
            <a:normAutofit/>
          </a:bodyPr>
          <a:lstStyle/>
          <a:p>
            <a:pPr marL="0" indent="0">
              <a:buNone/>
            </a:pPr>
            <a:r>
              <a:rPr lang="en-US" altLang="en-US" sz="2400" dirty="0" smtClean="0">
                <a:solidFill>
                  <a:srgbClr val="6C7AFE"/>
                </a:solidFill>
              </a:rPr>
              <a:t>Blue color due to  sulfur in the magma.</a:t>
            </a:r>
          </a:p>
        </p:txBody>
      </p:sp>
      <p:sp>
        <p:nvSpPr>
          <p:cNvPr id="138245"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C9F923-E45A-4C5C-AE27-AFAE8E4CD4D7}" type="slidenum">
              <a:rPr lang="en-US" altLang="en-US" sz="1200">
                <a:solidFill>
                  <a:schemeClr val="accent1"/>
                </a:solidFill>
              </a:rPr>
              <a:pPr>
                <a:spcBef>
                  <a:spcPct val="0"/>
                </a:spcBef>
                <a:buFontTx/>
                <a:buNone/>
              </a:pPr>
              <a:t>97</a:t>
            </a:fld>
            <a:r>
              <a:rPr lang="en-US" altLang="en-US" sz="1200">
                <a:solidFill>
                  <a:schemeClr val="accent1"/>
                </a:solidFill>
              </a:rPr>
              <a:t> / 139 </a:t>
            </a:r>
          </a:p>
        </p:txBody>
      </p:sp>
    </p:spTree>
    <p:extLst>
      <p:ext uri="{BB962C8B-B14F-4D97-AF65-F5344CB8AC3E}">
        <p14:creationId xmlns:p14="http://schemas.microsoft.com/office/powerpoint/2010/main" val="164051295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The Risk:  </a:t>
            </a:r>
            <a:r>
              <a:rPr lang="en-US" altLang="en-US" dirty="0" smtClean="0"/>
              <a:t>Explosive eruptions</a:t>
            </a:r>
            <a:endParaRPr lang="en-US" dirty="0"/>
          </a:p>
        </p:txBody>
      </p:sp>
      <p:sp>
        <p:nvSpPr>
          <p:cNvPr id="3" name="Content Placeholder 2"/>
          <p:cNvSpPr>
            <a:spLocks noGrp="1"/>
          </p:cNvSpPr>
          <p:nvPr>
            <p:ph idx="1"/>
          </p:nvPr>
        </p:nvSpPr>
        <p:spPr/>
        <p:txBody>
          <a:bodyPr/>
          <a:lstStyle/>
          <a:p>
            <a:pPr marL="38100" indent="0">
              <a:buNone/>
            </a:pPr>
            <a:r>
              <a:rPr lang="en-US" dirty="0" smtClean="0"/>
              <a:t>Pyroclastic falls, pyroclastic flows, and </a:t>
            </a:r>
            <a:r>
              <a:rPr lang="en-US" dirty="0" err="1" smtClean="0"/>
              <a:t>ashfall</a:t>
            </a:r>
            <a:endParaRPr lang="en-US" dirty="0" smtClean="0"/>
          </a:p>
          <a:p>
            <a:endParaRPr lang="en-US" dirty="0" smtClean="0"/>
          </a:p>
          <a:p>
            <a:r>
              <a:rPr lang="en-US" dirty="0" smtClean="0"/>
              <a:t>Can’t really stop or prevent</a:t>
            </a:r>
          </a:p>
          <a:p>
            <a:r>
              <a:rPr lang="en-US" dirty="0" smtClean="0"/>
              <a:t>Stay out of blast/exclusion zone</a:t>
            </a:r>
          </a:p>
          <a:p>
            <a:r>
              <a:rPr lang="en-US" dirty="0" smtClean="0"/>
              <a:t>Evacuate when told to do so</a:t>
            </a:r>
          </a:p>
          <a:p>
            <a:endParaRPr lang="en-US" dirty="0"/>
          </a:p>
        </p:txBody>
      </p:sp>
      <p:sp>
        <p:nvSpPr>
          <p:cNvPr id="6" name="Slide Number Placeholder 5"/>
          <p:cNvSpPr>
            <a:spLocks noGrp="1"/>
          </p:cNvSpPr>
          <p:nvPr>
            <p:ph type="sldNum" sz="quarter" idx="12"/>
          </p:nvPr>
        </p:nvSpPr>
        <p:spPr/>
        <p:txBody>
          <a:bodyPr/>
          <a:lstStyle/>
          <a:p>
            <a:fld id="{48418634-35E1-4B71-A941-2BD7AE42CC64}" type="slidenum">
              <a:rPr lang="en-US" smtClean="0"/>
              <a:t>98</a:t>
            </a:fld>
            <a:endParaRPr lang="en-US"/>
          </a:p>
        </p:txBody>
      </p:sp>
    </p:spTree>
    <p:extLst>
      <p:ext uri="{BB962C8B-B14F-4D97-AF65-F5344CB8AC3E}">
        <p14:creationId xmlns:p14="http://schemas.microsoft.com/office/powerpoint/2010/main" val="26900158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46888"/>
            <a:ext cx="10972800" cy="970450"/>
          </a:xfrm>
        </p:spPr>
        <p:txBody>
          <a:bodyPr anchor="t">
            <a:noAutofit/>
          </a:bodyPr>
          <a:lstStyle/>
          <a:p>
            <a:r>
              <a:rPr lang="en-US" dirty="0"/>
              <a:t>Reducing The Risk:  </a:t>
            </a:r>
            <a:r>
              <a:rPr lang="en-US" altLang="en-US" dirty="0" smtClean="0"/>
              <a:t>Explosive eruptions</a:t>
            </a:r>
            <a:endParaRPr lang="en-US" dirty="0"/>
          </a:p>
        </p:txBody>
      </p:sp>
      <p:sp>
        <p:nvSpPr>
          <p:cNvPr id="3" name="Text Placeholder 8"/>
          <p:cNvSpPr txBox="1">
            <a:spLocks/>
          </p:cNvSpPr>
          <p:nvPr/>
        </p:nvSpPr>
        <p:spPr>
          <a:xfrm>
            <a:off x="151437" y="1835254"/>
            <a:ext cx="3840480" cy="544884"/>
          </a:xfrm>
          <a:prstGeom prst="rect">
            <a:avLst/>
          </a:prstGeom>
          <a:ln>
            <a:solidFill>
              <a:schemeClr val="tx2"/>
            </a:solidFill>
          </a:ln>
        </p:spPr>
        <p:txBody>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lang="en-US" sz="3200" dirty="0" smtClean="0"/>
              <a:t>Pyroclastic Fall</a:t>
            </a:r>
            <a:endParaRPr lang="en-US" sz="3200" dirty="0"/>
          </a:p>
        </p:txBody>
      </p:sp>
      <p:sp>
        <p:nvSpPr>
          <p:cNvPr id="4" name="Content Placeholder 9"/>
          <p:cNvSpPr txBox="1">
            <a:spLocks/>
          </p:cNvSpPr>
          <p:nvPr/>
        </p:nvSpPr>
        <p:spPr>
          <a:xfrm>
            <a:off x="151437" y="2380136"/>
            <a:ext cx="3840480" cy="4114800"/>
          </a:xfrm>
          <a:prstGeom prst="rect">
            <a:avLst/>
          </a:prstGeom>
          <a:ln>
            <a:solidFill>
              <a:schemeClr val="tx2"/>
            </a:solidFill>
          </a:ln>
        </p:spPr>
        <p:txBody>
          <a:bodyPr>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lgn="ctr">
              <a:spcBef>
                <a:spcPts val="0"/>
              </a:spcBef>
              <a:spcAft>
                <a:spcPts val="0"/>
              </a:spcAft>
              <a:buClrTx/>
              <a:buSzTx/>
              <a:buFont typeface="Wingdings 2" charset="2"/>
              <a:buNone/>
              <a:defRPr/>
            </a:pPr>
            <a:endParaRPr lang="en-US" sz="2400" dirty="0" smtClean="0"/>
          </a:p>
          <a:p>
            <a:pPr marL="0" indent="0" algn="ctr">
              <a:spcBef>
                <a:spcPts val="0"/>
              </a:spcBef>
              <a:spcAft>
                <a:spcPts val="0"/>
              </a:spcAft>
              <a:buClrTx/>
              <a:buSzTx/>
              <a:buNone/>
              <a:defRPr/>
            </a:pPr>
            <a:r>
              <a:rPr lang="en-US" sz="2400" dirty="0"/>
              <a:t>Ballistic transport of </a:t>
            </a:r>
            <a:r>
              <a:rPr lang="en-US" sz="2400" dirty="0" smtClean="0"/>
              <a:t>ejecta due to a volcanic eruption</a:t>
            </a:r>
          </a:p>
          <a:p>
            <a:pPr marL="0" indent="0" algn="ctr">
              <a:spcBef>
                <a:spcPts val="0"/>
              </a:spcBef>
              <a:spcAft>
                <a:spcPts val="0"/>
              </a:spcAft>
              <a:buClrTx/>
              <a:buSzTx/>
              <a:buNone/>
              <a:defRPr/>
            </a:pPr>
            <a:endParaRPr lang="en-US" sz="2400" dirty="0" smtClean="0"/>
          </a:p>
          <a:p>
            <a:pPr marL="0" indent="0" algn="ctr">
              <a:spcBef>
                <a:spcPts val="0"/>
              </a:spcBef>
              <a:spcAft>
                <a:spcPts val="0"/>
              </a:spcAft>
              <a:buClrTx/>
              <a:buSzTx/>
              <a:buNone/>
              <a:defRPr/>
            </a:pPr>
            <a:r>
              <a:rPr lang="en-US" sz="2400" dirty="0" smtClean="0"/>
              <a:t>Blocks &amp; Bombs</a:t>
            </a:r>
          </a:p>
          <a:p>
            <a:pPr marL="0" indent="0" algn="ctr">
              <a:spcBef>
                <a:spcPts val="0"/>
              </a:spcBef>
              <a:spcAft>
                <a:spcPts val="0"/>
              </a:spcAft>
              <a:buClrTx/>
              <a:buSzTx/>
              <a:buNone/>
              <a:defRPr/>
            </a:pPr>
            <a:r>
              <a:rPr lang="en-US" sz="2400" dirty="0" smtClean="0"/>
              <a:t>Lapilli</a:t>
            </a:r>
          </a:p>
          <a:p>
            <a:pPr marL="0" indent="0" algn="ctr">
              <a:spcBef>
                <a:spcPts val="0"/>
              </a:spcBef>
              <a:spcAft>
                <a:spcPts val="0"/>
              </a:spcAft>
              <a:buClrTx/>
              <a:buSzTx/>
              <a:buNone/>
              <a:defRPr/>
            </a:pPr>
            <a:r>
              <a:rPr lang="en-US" sz="2400" dirty="0" smtClean="0">
                <a:effectLst/>
              </a:rPr>
              <a:t>Cinders</a:t>
            </a:r>
          </a:p>
          <a:p>
            <a:pPr marL="0" indent="0" algn="ctr">
              <a:spcBef>
                <a:spcPts val="0"/>
              </a:spcBef>
              <a:spcAft>
                <a:spcPts val="0"/>
              </a:spcAft>
              <a:buClrTx/>
              <a:buSzTx/>
              <a:buNone/>
              <a:defRPr/>
            </a:pPr>
            <a:r>
              <a:rPr lang="en-US" sz="2400" dirty="0" smtClean="0">
                <a:effectLst/>
              </a:rPr>
              <a:t>Pumice</a:t>
            </a:r>
          </a:p>
          <a:p>
            <a:pPr marL="0" indent="0" algn="ctr">
              <a:spcBef>
                <a:spcPts val="0"/>
              </a:spcBef>
              <a:spcAft>
                <a:spcPts val="0"/>
              </a:spcAft>
              <a:buClrTx/>
              <a:buSzTx/>
              <a:buNone/>
              <a:defRPr/>
            </a:pPr>
            <a:endParaRPr lang="en-US" sz="2400" dirty="0">
              <a:effectLst/>
            </a:endParaRPr>
          </a:p>
          <a:p>
            <a:pPr marL="0" indent="0" algn="ctr">
              <a:spcBef>
                <a:spcPts val="0"/>
              </a:spcBef>
              <a:spcAft>
                <a:spcPts val="0"/>
              </a:spcAft>
              <a:buClrTx/>
              <a:buSzTx/>
              <a:buNone/>
              <a:defRPr/>
            </a:pPr>
            <a:r>
              <a:rPr lang="en-US" sz="2400" dirty="0" smtClean="0">
                <a:effectLst/>
              </a:rPr>
              <a:t>Stays relatively close to vent</a:t>
            </a:r>
          </a:p>
          <a:p>
            <a:pPr marL="0" indent="0" algn="ctr">
              <a:spcBef>
                <a:spcPts val="0"/>
              </a:spcBef>
              <a:spcAft>
                <a:spcPts val="0"/>
              </a:spcAft>
              <a:buClrTx/>
              <a:buSzTx/>
              <a:buFont typeface="Wingdings 2" charset="2"/>
              <a:buNone/>
              <a:defRPr/>
            </a:pPr>
            <a:endParaRPr lang="en-US" sz="2400" dirty="0" smtClean="0"/>
          </a:p>
          <a:p>
            <a:pPr algn="ctr"/>
            <a:endParaRPr lang="en-US" sz="2400" dirty="0"/>
          </a:p>
        </p:txBody>
      </p:sp>
      <p:sp>
        <p:nvSpPr>
          <p:cNvPr id="5" name="Text Placeholder 10"/>
          <p:cNvSpPr txBox="1">
            <a:spLocks/>
          </p:cNvSpPr>
          <p:nvPr/>
        </p:nvSpPr>
        <p:spPr>
          <a:xfrm>
            <a:off x="4181365" y="1835254"/>
            <a:ext cx="3840480" cy="544883"/>
          </a:xfrm>
          <a:prstGeom prst="rect">
            <a:avLst/>
          </a:prstGeom>
          <a:ln>
            <a:solidFill>
              <a:schemeClr val="tx2"/>
            </a:solidFill>
          </a:ln>
        </p:spPr>
        <p:txBody>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lang="en-US" sz="3200" dirty="0" smtClean="0"/>
              <a:t>Pyroclastic Flows</a:t>
            </a:r>
            <a:endParaRPr lang="en-US" sz="3200" dirty="0"/>
          </a:p>
        </p:txBody>
      </p:sp>
      <p:sp>
        <p:nvSpPr>
          <p:cNvPr id="6" name="Content Placeholder 11"/>
          <p:cNvSpPr txBox="1">
            <a:spLocks/>
          </p:cNvSpPr>
          <p:nvPr/>
        </p:nvSpPr>
        <p:spPr>
          <a:xfrm>
            <a:off x="4181365" y="2380136"/>
            <a:ext cx="3840480" cy="4114800"/>
          </a:xfrm>
          <a:prstGeom prst="rect">
            <a:avLst/>
          </a:prstGeom>
          <a:ln>
            <a:solidFill>
              <a:schemeClr val="tx2"/>
            </a:solidFill>
          </a:ln>
        </p:spPr>
        <p:txBody>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lgn="ctr">
              <a:spcBef>
                <a:spcPts val="0"/>
              </a:spcBef>
              <a:spcAft>
                <a:spcPts val="0"/>
              </a:spcAft>
              <a:buClrTx/>
              <a:buSzTx/>
              <a:buNone/>
              <a:defRPr/>
            </a:pPr>
            <a:endParaRPr lang="en-US" sz="2400" dirty="0" smtClean="0"/>
          </a:p>
          <a:p>
            <a:pPr marL="0" indent="0" algn="ctr">
              <a:spcBef>
                <a:spcPts val="0"/>
              </a:spcBef>
              <a:spcAft>
                <a:spcPts val="0"/>
              </a:spcAft>
              <a:buClrTx/>
              <a:buSzTx/>
              <a:buNone/>
              <a:defRPr/>
            </a:pPr>
            <a:r>
              <a:rPr lang="en-US" sz="2400" dirty="0" smtClean="0"/>
              <a:t>Mix of hot gasses and ash that flow the volcano’s slopes due to gravity.</a:t>
            </a:r>
          </a:p>
          <a:p>
            <a:pPr marL="0" indent="0" algn="ctr">
              <a:spcBef>
                <a:spcPts val="0"/>
              </a:spcBef>
              <a:spcAft>
                <a:spcPts val="0"/>
              </a:spcAft>
              <a:buClrTx/>
              <a:buSzTx/>
              <a:buNone/>
              <a:defRPr/>
            </a:pPr>
            <a:endParaRPr lang="en-US" sz="2400" dirty="0"/>
          </a:p>
          <a:p>
            <a:pPr marL="0" indent="0" algn="ctr">
              <a:spcBef>
                <a:spcPts val="0"/>
              </a:spcBef>
              <a:spcAft>
                <a:spcPts val="0"/>
              </a:spcAft>
              <a:buClrTx/>
              <a:buSzTx/>
              <a:buNone/>
              <a:defRPr/>
            </a:pPr>
            <a:r>
              <a:rPr lang="en-US" sz="2400" dirty="0" smtClean="0"/>
              <a:t>Form due to the collapse of the eruption column or of a lava dome</a:t>
            </a:r>
            <a:endParaRPr lang="en-US" sz="2400" dirty="0"/>
          </a:p>
          <a:p>
            <a:pPr marL="0" indent="0" algn="ctr">
              <a:spcBef>
                <a:spcPts val="0"/>
              </a:spcBef>
              <a:spcAft>
                <a:spcPts val="0"/>
              </a:spcAft>
              <a:buClrTx/>
              <a:buSzTx/>
              <a:buNone/>
              <a:defRPr/>
            </a:pPr>
            <a:endParaRPr lang="en-US" sz="2400" dirty="0" smtClean="0"/>
          </a:p>
          <a:p>
            <a:pPr marL="0" indent="0" algn="ctr">
              <a:spcBef>
                <a:spcPts val="0"/>
              </a:spcBef>
              <a:spcAft>
                <a:spcPts val="0"/>
              </a:spcAft>
              <a:buClrTx/>
              <a:buSzTx/>
              <a:buNone/>
              <a:defRPr/>
            </a:pPr>
            <a:r>
              <a:rPr lang="en-US" sz="2400" dirty="0" smtClean="0"/>
              <a:t>Can travel moderate distances from the vent</a:t>
            </a:r>
          </a:p>
          <a:p>
            <a:pPr marL="0" indent="0" algn="ctr">
              <a:spcBef>
                <a:spcPts val="0"/>
              </a:spcBef>
              <a:spcAft>
                <a:spcPts val="0"/>
              </a:spcAft>
              <a:buClrTx/>
              <a:buSzTx/>
              <a:buNone/>
              <a:defRPr/>
            </a:pPr>
            <a:endParaRPr lang="en-US" sz="2400" dirty="0"/>
          </a:p>
          <a:p>
            <a:pPr marL="0" indent="0" algn="ctr">
              <a:spcBef>
                <a:spcPts val="0"/>
              </a:spcBef>
              <a:spcAft>
                <a:spcPts val="0"/>
              </a:spcAft>
              <a:buClrTx/>
              <a:buSzTx/>
              <a:buNone/>
              <a:defRPr/>
            </a:pPr>
            <a:endParaRPr lang="en-US" sz="2400" dirty="0" smtClean="0"/>
          </a:p>
          <a:p>
            <a:pPr marL="36900" indent="0" algn="ctr">
              <a:buNone/>
            </a:pPr>
            <a:endParaRPr lang="en-US" sz="2400" dirty="0"/>
          </a:p>
        </p:txBody>
      </p:sp>
      <p:sp>
        <p:nvSpPr>
          <p:cNvPr id="7" name="Text Placeholder 10"/>
          <p:cNvSpPr txBox="1">
            <a:spLocks/>
          </p:cNvSpPr>
          <p:nvPr/>
        </p:nvSpPr>
        <p:spPr>
          <a:xfrm>
            <a:off x="8201221" y="1822764"/>
            <a:ext cx="3840480" cy="544883"/>
          </a:xfrm>
          <a:prstGeom prst="rect">
            <a:avLst/>
          </a:prstGeom>
          <a:ln>
            <a:solidFill>
              <a:schemeClr val="tx2"/>
            </a:solidFill>
          </a:ln>
        </p:spPr>
        <p:txBody>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lang="en-US" sz="3200" dirty="0" smtClean="0"/>
              <a:t>Ash Fall</a:t>
            </a:r>
            <a:endParaRPr lang="en-US" sz="3200" dirty="0"/>
          </a:p>
        </p:txBody>
      </p:sp>
      <p:sp>
        <p:nvSpPr>
          <p:cNvPr id="8" name="Content Placeholder 11"/>
          <p:cNvSpPr txBox="1">
            <a:spLocks/>
          </p:cNvSpPr>
          <p:nvPr/>
        </p:nvSpPr>
        <p:spPr>
          <a:xfrm>
            <a:off x="8201221" y="2367646"/>
            <a:ext cx="3840480" cy="4114800"/>
          </a:xfrm>
          <a:prstGeom prst="rect">
            <a:avLst/>
          </a:prstGeom>
          <a:ln>
            <a:solidFill>
              <a:schemeClr val="tx2"/>
            </a:solidFill>
          </a:ln>
        </p:spPr>
        <p:txBody>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lgn="ctr">
              <a:spcBef>
                <a:spcPts val="0"/>
              </a:spcBef>
              <a:spcAft>
                <a:spcPts val="0"/>
              </a:spcAft>
              <a:buClrTx/>
              <a:buSzTx/>
              <a:buNone/>
              <a:defRPr/>
            </a:pPr>
            <a:endParaRPr lang="en-US" sz="2400" dirty="0" smtClean="0"/>
          </a:p>
          <a:p>
            <a:pPr marL="0" indent="0" algn="ctr">
              <a:spcBef>
                <a:spcPts val="0"/>
              </a:spcBef>
              <a:spcAft>
                <a:spcPts val="0"/>
              </a:spcAft>
              <a:buClrTx/>
              <a:buSzTx/>
              <a:buNone/>
              <a:defRPr/>
            </a:pPr>
            <a:r>
              <a:rPr lang="en-US" sz="2400" dirty="0"/>
              <a:t>Ballistic transport of ejecta due to a volcanic eruption</a:t>
            </a:r>
          </a:p>
          <a:p>
            <a:pPr marL="0" indent="0" algn="ctr">
              <a:spcBef>
                <a:spcPts val="0"/>
              </a:spcBef>
              <a:spcAft>
                <a:spcPts val="0"/>
              </a:spcAft>
              <a:buClrTx/>
              <a:buSzTx/>
              <a:buNone/>
              <a:defRPr/>
            </a:pPr>
            <a:endParaRPr lang="en-US" sz="2400" dirty="0" smtClean="0"/>
          </a:p>
          <a:p>
            <a:pPr marL="0" indent="0" algn="ctr">
              <a:spcBef>
                <a:spcPts val="0"/>
              </a:spcBef>
              <a:spcAft>
                <a:spcPts val="0"/>
              </a:spcAft>
              <a:buClrTx/>
              <a:buSzTx/>
              <a:buNone/>
              <a:defRPr/>
            </a:pPr>
            <a:r>
              <a:rPr lang="en-US" sz="2400" dirty="0" smtClean="0"/>
              <a:t>&lt; 2 mm in diameter</a:t>
            </a:r>
          </a:p>
          <a:p>
            <a:pPr marL="0" indent="0" algn="ctr">
              <a:spcBef>
                <a:spcPts val="0"/>
              </a:spcBef>
              <a:spcAft>
                <a:spcPts val="0"/>
              </a:spcAft>
              <a:buClrTx/>
              <a:buSzTx/>
              <a:buNone/>
              <a:defRPr/>
            </a:pPr>
            <a:r>
              <a:rPr lang="en-US" sz="2400" dirty="0" smtClean="0"/>
              <a:t>Glass &amp; pulverized rock</a:t>
            </a:r>
          </a:p>
          <a:p>
            <a:pPr marL="0" indent="0" algn="ctr">
              <a:spcBef>
                <a:spcPts val="0"/>
              </a:spcBef>
              <a:spcAft>
                <a:spcPts val="0"/>
              </a:spcAft>
              <a:buClrTx/>
              <a:buSzTx/>
              <a:buNone/>
              <a:defRPr/>
            </a:pPr>
            <a:endParaRPr lang="en-US" sz="2400" dirty="0"/>
          </a:p>
          <a:p>
            <a:pPr marL="0" indent="0" algn="ctr">
              <a:spcBef>
                <a:spcPts val="0"/>
              </a:spcBef>
              <a:spcAft>
                <a:spcPts val="0"/>
              </a:spcAft>
              <a:buClrTx/>
              <a:buSzTx/>
              <a:buNone/>
              <a:defRPr/>
            </a:pPr>
            <a:endParaRPr lang="en-US" sz="2400" dirty="0" smtClean="0"/>
          </a:p>
          <a:p>
            <a:pPr marL="0" indent="0" algn="ctr">
              <a:spcBef>
                <a:spcPts val="0"/>
              </a:spcBef>
              <a:spcAft>
                <a:spcPts val="0"/>
              </a:spcAft>
              <a:buClrTx/>
              <a:buSzTx/>
              <a:buNone/>
              <a:defRPr/>
            </a:pPr>
            <a:endParaRPr lang="en-US" sz="2400" dirty="0"/>
          </a:p>
          <a:p>
            <a:pPr marL="0" indent="0" algn="ctr">
              <a:spcBef>
                <a:spcPts val="0"/>
              </a:spcBef>
              <a:spcAft>
                <a:spcPts val="0"/>
              </a:spcAft>
              <a:buClrTx/>
              <a:buSzTx/>
              <a:buNone/>
              <a:defRPr/>
            </a:pPr>
            <a:r>
              <a:rPr lang="en-US" sz="2400" dirty="0" smtClean="0"/>
              <a:t>Can travel very far from the vent</a:t>
            </a:r>
          </a:p>
          <a:p>
            <a:pPr marL="36900" indent="0" algn="ctr">
              <a:buNone/>
            </a:pPr>
            <a:endParaRPr lang="en-US" sz="2400" dirty="0"/>
          </a:p>
        </p:txBody>
      </p:sp>
      <p:sp>
        <p:nvSpPr>
          <p:cNvPr id="9" name="Slide Number Placeholder 8"/>
          <p:cNvSpPr>
            <a:spLocks noGrp="1"/>
          </p:cNvSpPr>
          <p:nvPr>
            <p:ph type="sldNum" sz="quarter" idx="12"/>
          </p:nvPr>
        </p:nvSpPr>
        <p:spPr>
          <a:xfrm>
            <a:off x="11338560" y="6400800"/>
            <a:ext cx="753545" cy="365125"/>
          </a:xfrm>
        </p:spPr>
        <p:txBody>
          <a:bodyPr/>
          <a:lstStyle/>
          <a:p>
            <a:fld id="{48418634-35E1-4B71-A941-2BD7AE42CC64}" type="slidenum">
              <a:rPr lang="en-US" smtClean="0"/>
              <a:t>99</a:t>
            </a:fld>
            <a:endParaRPr lang="en-US"/>
          </a:p>
        </p:txBody>
      </p:sp>
    </p:spTree>
    <p:extLst>
      <p:ext uri="{BB962C8B-B14F-4D97-AF65-F5344CB8AC3E}">
        <p14:creationId xmlns:p14="http://schemas.microsoft.com/office/powerpoint/2010/main" val="17473156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1975</TotalTime>
  <Words>5245</Words>
  <Application>Microsoft Office PowerPoint</Application>
  <PresentationFormat>Widescreen</PresentationFormat>
  <Paragraphs>976</Paragraphs>
  <Slides>138</Slides>
  <Notes>112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138</vt:i4>
      </vt:variant>
    </vt:vector>
  </HeadingPairs>
  <TitlesOfParts>
    <vt:vector size="149" baseType="lpstr">
      <vt:lpstr>Arial</vt:lpstr>
      <vt:lpstr>Arial Black</vt:lpstr>
      <vt:lpstr>Calibri</vt:lpstr>
      <vt:lpstr>Calisto MT</vt:lpstr>
      <vt:lpstr>Tahoma</vt:lpstr>
      <vt:lpstr>Times New Roman</vt:lpstr>
      <vt:lpstr>Trebuchet MS</vt:lpstr>
      <vt:lpstr>Wingdings</vt:lpstr>
      <vt:lpstr>Wingdings 2</vt:lpstr>
      <vt:lpstr>Slate</vt:lpstr>
      <vt:lpstr>Worksheet</vt:lpstr>
      <vt:lpstr>Volcanic hazards</vt:lpstr>
      <vt:lpstr>Assessing the risk:</vt:lpstr>
      <vt:lpstr>What is magma?</vt:lpstr>
      <vt:lpstr>What Creates a Volcano?</vt:lpstr>
      <vt:lpstr>Location, Location, Location</vt:lpstr>
      <vt:lpstr>Location, Location, Location</vt:lpstr>
      <vt:lpstr>Location, Location, Location</vt:lpstr>
      <vt:lpstr>Location, Location, Location</vt:lpstr>
      <vt:lpstr>Location, Location, Location</vt:lpstr>
      <vt:lpstr>Location, Location, Location</vt:lpstr>
      <vt:lpstr>Volcanic Eruptions</vt:lpstr>
      <vt:lpstr>Viscosity, Temperature and Water Content of Magmas</vt:lpstr>
      <vt:lpstr>Tectonic Settings of Volcanoes</vt:lpstr>
      <vt:lpstr>Types of Volcanoes</vt:lpstr>
      <vt:lpstr>Shield</vt:lpstr>
      <vt:lpstr>Stratovolcano</vt:lpstr>
      <vt:lpstr>Cinder cone</vt:lpstr>
      <vt:lpstr>PowerPoint Presentation</vt:lpstr>
      <vt:lpstr>Mt. St. Helens</vt:lpstr>
      <vt:lpstr>Mt. St. Helens, October 1, 2004 </vt:lpstr>
      <vt:lpstr>Fissure eruptions and lava plateaus</vt:lpstr>
      <vt:lpstr>Assessing the risk:</vt:lpstr>
      <vt:lpstr>What comes out of a volcano?</vt:lpstr>
      <vt:lpstr>Types Of Pyroclastic Debris</vt:lpstr>
      <vt:lpstr>Volcanic Hazards</vt:lpstr>
      <vt:lpstr>Eruptive Style</vt:lpstr>
      <vt:lpstr>Effusive eruptions</vt:lpstr>
      <vt:lpstr>Explosive eruptions</vt:lpstr>
      <vt:lpstr>Phreatomagmatic eruptions</vt:lpstr>
      <vt:lpstr>Controls on Eruptive Style</vt:lpstr>
      <vt:lpstr>Volcanic Hazards</vt:lpstr>
      <vt:lpstr>PowerPoint Presentation</vt:lpstr>
      <vt:lpstr>VEI  Volcanic  Explosivity  Index</vt:lpstr>
      <vt:lpstr>PowerPoint Presentation</vt:lpstr>
      <vt:lpstr>Lava flows</vt:lpstr>
      <vt:lpstr>Basaltic Lava Flows</vt:lpstr>
      <vt:lpstr>Pahoehoe </vt:lpstr>
      <vt:lpstr>Aa lava  (rough, jagged)</vt:lpstr>
      <vt:lpstr>Andesitic Lava Flows</vt:lpstr>
      <vt:lpstr>Rhyolitic Lava Flows</vt:lpstr>
      <vt:lpstr>Pyroclastic materials </vt:lpstr>
      <vt:lpstr>PowerPoint Presentation</vt:lpstr>
      <vt:lpstr>PowerPoint Presentation</vt:lpstr>
      <vt:lpstr>PowerPoint Presentation</vt:lpstr>
      <vt:lpstr>PowerPoint Presentation</vt:lpstr>
      <vt:lpstr>Ashfall</vt:lpstr>
      <vt:lpstr>PowerPoint Presentation</vt:lpstr>
      <vt:lpstr>Comparison of eruption sizes using the volume of magma erupted from several volcanoes.   Source</vt:lpstr>
      <vt:lpstr>Eruptions of the Yellowstone volcanic system have included the two largest volcanic eruptions in North America in the past few million years; the third largest was at Long Valley in California and produced the Bishop ash bed.</vt:lpstr>
      <vt:lpstr>PowerPoint Presentation</vt:lpstr>
      <vt:lpstr>Pyroclastic Flows</vt:lpstr>
      <vt:lpstr>Lahars (mudflows)</vt:lpstr>
      <vt:lpstr>Gases</vt:lpstr>
      <vt:lpstr>Indirect – Famine</vt:lpstr>
      <vt:lpstr>Indirect – Famine</vt:lpstr>
      <vt:lpstr>Active vs. Extinct</vt:lpstr>
      <vt:lpstr>Prepare, Respond, &amp; Recover</vt:lpstr>
      <vt:lpstr>PREPARE</vt:lpstr>
      <vt:lpstr>PREPARE</vt:lpstr>
      <vt:lpstr>PREPARE</vt:lpstr>
      <vt:lpstr>PREPARE</vt:lpstr>
      <vt:lpstr>PREPARE</vt:lpstr>
      <vt:lpstr>RESPOND: What To Do During An Eruption</vt:lpstr>
      <vt:lpstr>RESPOND: What To Do During An Eruption</vt:lpstr>
      <vt:lpstr>RESPOND: What To Do During An Eruption</vt:lpstr>
      <vt:lpstr>RECOVER: After a Volcanic Eruption</vt:lpstr>
      <vt:lpstr>Reducing the risk</vt:lpstr>
      <vt:lpstr>Reducing the risk</vt:lpstr>
      <vt:lpstr>Reducing The Risk: Eruptions / Explosions </vt:lpstr>
      <vt:lpstr>Reducing The Risk: Eruptions / Explosions </vt:lpstr>
      <vt:lpstr>Reducing The Risk: Eruptions / Explosions </vt:lpstr>
      <vt:lpstr>PowerPoint Presentation</vt:lpstr>
      <vt:lpstr>PowerPoint Presentation</vt:lpstr>
      <vt:lpstr>1915 eruption column of Lassen Peak</vt:lpstr>
      <vt:lpstr>PowerPoint Presentation</vt:lpstr>
      <vt:lpstr>Eruptions / Explosions</vt:lpstr>
      <vt:lpstr>PowerPoint Presentation</vt:lpstr>
      <vt:lpstr>Mount St. Helens Eruption</vt:lpstr>
      <vt:lpstr>PowerPoint Presentation</vt:lpstr>
      <vt:lpstr>PowerPoint Presentation</vt:lpstr>
      <vt:lpstr>PowerPoint Presentation</vt:lpstr>
      <vt:lpstr>PowerPoint Presentation</vt:lpstr>
      <vt:lpstr>Mt. St. Helens before the 1980 eruption</vt:lpstr>
      <vt:lpstr>Mt. St. Helens following the 1980 eruption</vt:lpstr>
      <vt:lpstr>Mt. St. Helens Blast Zone ~ June 28, 2012</vt:lpstr>
      <vt:lpstr>Reducing The Risk:  Effusive eruptions</vt:lpstr>
      <vt:lpstr>Reducing The Risk:  Effusive eruptions</vt:lpstr>
      <vt:lpstr>Reducing The Risk:  Effusive eruptions</vt:lpstr>
      <vt:lpstr>Nyiragongo, Zaire</vt:lpstr>
      <vt:lpstr>Nyiragongo, Zaire</vt:lpstr>
      <vt:lpstr>Reducing The Risk:  Effusive eruptions</vt:lpstr>
      <vt:lpstr>Reducing The Risk:  Effusive eruptions</vt:lpstr>
      <vt:lpstr>Heimaey 1973 Eruption</vt:lpstr>
      <vt:lpstr>Reducing The Risk:  Effusive eruptions</vt:lpstr>
      <vt:lpstr>Reducing The Risk:  Effusive eruptions</vt:lpstr>
      <vt:lpstr>Bárðarbunga</vt:lpstr>
      <vt:lpstr>Neon Blue Lava Indonesia's Kawah Ijen Volcano</vt:lpstr>
      <vt:lpstr>Reducing The Risk:  Explosive eruptions</vt:lpstr>
      <vt:lpstr>Reducing The Risk:  Explosive eruptions</vt:lpstr>
      <vt:lpstr>Reducing The Risk:  Explosive eruptions -  Pyroclastic &amp; Ash falls</vt:lpstr>
      <vt:lpstr>Reducing The Risk:  Explosive eruptions - Pyroclastic flows</vt:lpstr>
      <vt:lpstr>Reducing The Risk:  Explosive eruptions - Pyroclastic flows</vt:lpstr>
      <vt:lpstr>Reducing The Risk:  Explosive eruptions - Pyroclastic flows</vt:lpstr>
      <vt:lpstr>Reducing The Risk:  Explosive eruptions - Ash Fall</vt:lpstr>
      <vt:lpstr>PowerPoint Presentation</vt:lpstr>
      <vt:lpstr>Reducing The Risk:  eruptions -  Ash falls</vt:lpstr>
      <vt:lpstr>Ash plume eruption on Colima Volcano, Mexico, on February 8, 2015</vt:lpstr>
      <vt:lpstr>Reducing The Risk:  Lahars</vt:lpstr>
      <vt:lpstr>Reducing The Risk:  Lahars</vt:lpstr>
      <vt:lpstr>PowerPoint Presentation</vt:lpstr>
      <vt:lpstr>PowerPoint Presentation</vt:lpstr>
      <vt:lpstr>Reducing The Risk:  Lahars</vt:lpstr>
      <vt:lpstr>Nevada del Ruiz, Columbia Headwaters of Gualí River</vt:lpstr>
      <vt:lpstr>PowerPoint Presentation</vt:lpstr>
      <vt:lpstr>Reducing The Risk:  Lahars</vt:lpstr>
      <vt:lpstr>Reducing The Risk:  Lahars</vt:lpstr>
      <vt:lpstr>Reducing The Risk:  Gas</vt:lpstr>
      <vt:lpstr>Reducing The Risk:  Gas</vt:lpstr>
      <vt:lpstr>Lake Nyos, Cameroon</vt:lpstr>
      <vt:lpstr>Reducing The Risk:  Gas</vt:lpstr>
      <vt:lpstr>Reducing The Risk:  Gas</vt:lpstr>
      <vt:lpstr>Reducing The Risk:  Gas</vt:lpstr>
      <vt:lpstr>PowerPoint Presentation</vt:lpstr>
      <vt:lpstr>Degassing pump  schematic</vt:lpstr>
      <vt:lpstr>French scientists working on degassing Lake Nyos</vt:lpstr>
      <vt:lpstr>Reducing The Risk:  Caldera Collapse</vt:lpstr>
      <vt:lpstr>Reducing The Risk:  Caldera Collapse</vt:lpstr>
      <vt:lpstr>Aerial View of  Crater Lake</vt:lpstr>
      <vt:lpstr>Caldera Collapse </vt:lpstr>
      <vt:lpstr>3D image of Yellowstone NP</vt:lpstr>
      <vt:lpstr>Yellowstone subsurface cross-section schematic oriented SW-NE, depicts rise of magma beneath mantle plus heating and movement of mantle and crustal material. Credit Univ Utah.   http://volcanoes.usgs.gov/volcanoes/yellowstone/monitoring_tomography.html</vt:lpstr>
      <vt:lpstr>PowerPoint Presentation</vt:lpstr>
      <vt:lpstr>Volumes of Yellowstone's giant volcanic eruptions compared with volumes of other major eruptions</vt:lpstr>
      <vt:lpstr>PowerPoint Presentation</vt:lpstr>
      <vt:lpstr>Approximate fallout area</vt:lpstr>
      <vt:lpstr>PowerPoint Presentation</vt:lpstr>
      <vt:lpstr>. . . but also many hazards</vt:lpstr>
      <vt:lpstr>So it’s best to be prepared!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Volcanic hazards</dc:title>
  <dc:creator>Sonjia Leyva</dc:creator>
  <cp:lastModifiedBy>Sonjia Leyva</cp:lastModifiedBy>
  <cp:revision>100</cp:revision>
  <cp:lastPrinted>2015-07-21T04:09:45Z</cp:lastPrinted>
  <dcterms:created xsi:type="dcterms:W3CDTF">2015-07-17T14:16:42Z</dcterms:created>
  <dcterms:modified xsi:type="dcterms:W3CDTF">2015-07-21T14:31:30Z</dcterms:modified>
</cp:coreProperties>
</file>