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305" r:id="rId2"/>
    <p:sldId id="306" r:id="rId3"/>
    <p:sldId id="266" r:id="rId4"/>
    <p:sldId id="308" r:id="rId5"/>
    <p:sldId id="309" r:id="rId6"/>
    <p:sldId id="310" r:id="rId7"/>
    <p:sldId id="311" r:id="rId8"/>
    <p:sldId id="312" r:id="rId9"/>
    <p:sldId id="374" r:id="rId10"/>
    <p:sldId id="375" r:id="rId11"/>
    <p:sldId id="313" r:id="rId12"/>
    <p:sldId id="314" r:id="rId13"/>
    <p:sldId id="315" r:id="rId14"/>
    <p:sldId id="376" r:id="rId15"/>
    <p:sldId id="316" r:id="rId16"/>
    <p:sldId id="377" r:id="rId17"/>
    <p:sldId id="378" r:id="rId18"/>
    <p:sldId id="379" r:id="rId19"/>
    <p:sldId id="383" r:id="rId20"/>
    <p:sldId id="317" r:id="rId21"/>
    <p:sldId id="380" r:id="rId22"/>
    <p:sldId id="381" r:id="rId23"/>
    <p:sldId id="382" r:id="rId24"/>
    <p:sldId id="334" r:id="rId25"/>
    <p:sldId id="332" r:id="rId26"/>
    <p:sldId id="384" r:id="rId27"/>
    <p:sldId id="320" r:id="rId28"/>
    <p:sldId id="324" r:id="rId29"/>
    <p:sldId id="385" r:id="rId30"/>
    <p:sldId id="326" r:id="rId31"/>
    <p:sldId id="335" r:id="rId32"/>
    <p:sldId id="300" r:id="rId33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746B7C"/>
    <a:srgbClr val="99CCFF"/>
    <a:srgbClr val="CC9900"/>
    <a:srgbClr val="202022"/>
    <a:srgbClr val="1C1C1C"/>
    <a:srgbClr val="1C1B27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36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A8F55F-DCF0-4F02-8AB2-654C495297ED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894033-887A-4BDC-AEF1-AA7DA4D6961C}">
      <dgm:prSet phldrT="[Text]"/>
      <dgm:spPr/>
      <dgm:t>
        <a:bodyPr/>
        <a:lstStyle/>
        <a:p>
          <a:r>
            <a:rPr lang="en-US" dirty="0" smtClean="0"/>
            <a:t>Assess</a:t>
          </a:r>
          <a:endParaRPr lang="en-US" dirty="0"/>
        </a:p>
      </dgm:t>
    </dgm:pt>
    <dgm:pt modelId="{B7474BAB-59E1-4874-B6FE-E9486F47D26D}" type="parTrans" cxnId="{147D8BEF-6425-4CAD-90D4-3926794E426E}">
      <dgm:prSet/>
      <dgm:spPr/>
      <dgm:t>
        <a:bodyPr/>
        <a:lstStyle/>
        <a:p>
          <a:endParaRPr lang="en-US"/>
        </a:p>
      </dgm:t>
    </dgm:pt>
    <dgm:pt modelId="{E76D878E-8238-4844-A457-20A5BF20FC2A}" type="sibTrans" cxnId="{147D8BEF-6425-4CAD-90D4-3926794E426E}">
      <dgm:prSet/>
      <dgm:spPr/>
      <dgm:t>
        <a:bodyPr/>
        <a:lstStyle/>
        <a:p>
          <a:endParaRPr lang="en-US"/>
        </a:p>
      </dgm:t>
    </dgm:pt>
    <dgm:pt modelId="{1EE1ACC2-56FB-45AA-A977-9EA7B9F2A0F3}">
      <dgm:prSet phldrT="[Text]"/>
      <dgm:spPr/>
      <dgm:t>
        <a:bodyPr/>
        <a:lstStyle/>
        <a:p>
          <a:r>
            <a:rPr lang="en-US" dirty="0" smtClean="0"/>
            <a:t>Evaluate</a:t>
          </a:r>
          <a:endParaRPr lang="en-US" dirty="0"/>
        </a:p>
      </dgm:t>
    </dgm:pt>
    <dgm:pt modelId="{FB98BCCD-FD75-48B9-83FF-79C0CC2B2B8D}" type="parTrans" cxnId="{A3643C51-3118-4ED7-B4F9-8C9ADF3A3278}">
      <dgm:prSet/>
      <dgm:spPr/>
      <dgm:t>
        <a:bodyPr/>
        <a:lstStyle/>
        <a:p>
          <a:endParaRPr lang="en-US"/>
        </a:p>
      </dgm:t>
    </dgm:pt>
    <dgm:pt modelId="{7C356877-1A15-427A-88BF-8198184BED51}" type="sibTrans" cxnId="{A3643C51-3118-4ED7-B4F9-8C9ADF3A3278}">
      <dgm:prSet/>
      <dgm:spPr/>
      <dgm:t>
        <a:bodyPr/>
        <a:lstStyle/>
        <a:p>
          <a:endParaRPr lang="en-US"/>
        </a:p>
      </dgm:t>
    </dgm:pt>
    <dgm:pt modelId="{B18ECA6B-96C1-41DB-BB0C-9985FE71054E}">
      <dgm:prSet phldrT="[Text]"/>
      <dgm:spPr/>
      <dgm:t>
        <a:bodyPr/>
        <a:lstStyle/>
        <a:p>
          <a:r>
            <a:rPr lang="en-US" dirty="0" smtClean="0"/>
            <a:t>Manage</a:t>
          </a:r>
          <a:endParaRPr lang="en-US" dirty="0"/>
        </a:p>
      </dgm:t>
    </dgm:pt>
    <dgm:pt modelId="{0340C61F-7EA8-4973-8A7F-291E0F095430}" type="parTrans" cxnId="{DE20FD5C-03CB-4DEF-9861-562DAC2736B9}">
      <dgm:prSet/>
      <dgm:spPr/>
      <dgm:t>
        <a:bodyPr/>
        <a:lstStyle/>
        <a:p>
          <a:endParaRPr lang="en-US"/>
        </a:p>
      </dgm:t>
    </dgm:pt>
    <dgm:pt modelId="{E23C9612-842C-4D93-80A0-C69186E0B866}" type="sibTrans" cxnId="{DE20FD5C-03CB-4DEF-9861-562DAC2736B9}">
      <dgm:prSet/>
      <dgm:spPr/>
      <dgm:t>
        <a:bodyPr/>
        <a:lstStyle/>
        <a:p>
          <a:endParaRPr lang="en-US"/>
        </a:p>
      </dgm:t>
    </dgm:pt>
    <dgm:pt modelId="{C06880E9-036A-4FCC-AFE5-A8B2C7865ADC}">
      <dgm:prSet phldrT="[Text]"/>
      <dgm:spPr/>
      <dgm:t>
        <a:bodyPr/>
        <a:lstStyle/>
        <a:p>
          <a:r>
            <a:rPr lang="en-US" dirty="0" smtClean="0"/>
            <a:t>Measure</a:t>
          </a:r>
          <a:endParaRPr lang="en-US" dirty="0"/>
        </a:p>
      </dgm:t>
    </dgm:pt>
    <dgm:pt modelId="{20ABC882-872E-44D3-85C2-74B1C91F0914}" type="parTrans" cxnId="{40E79026-D86D-44E5-AC01-23DC9251FE7A}">
      <dgm:prSet/>
      <dgm:spPr/>
      <dgm:t>
        <a:bodyPr/>
        <a:lstStyle/>
        <a:p>
          <a:endParaRPr lang="en-US"/>
        </a:p>
      </dgm:t>
    </dgm:pt>
    <dgm:pt modelId="{A6A2D4C2-D178-4A1C-93AA-BF6DBF562BD4}" type="sibTrans" cxnId="{40E79026-D86D-44E5-AC01-23DC9251FE7A}">
      <dgm:prSet/>
      <dgm:spPr/>
      <dgm:t>
        <a:bodyPr/>
        <a:lstStyle/>
        <a:p>
          <a:endParaRPr lang="en-US"/>
        </a:p>
      </dgm:t>
    </dgm:pt>
    <dgm:pt modelId="{816C649A-FDCD-4A9A-8D60-95F689C4A944}" type="pres">
      <dgm:prSet presAssocID="{E7A8F55F-DCF0-4F02-8AB2-654C495297E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CEF9C9-CCBB-4838-8555-D172E1D16311}" type="pres">
      <dgm:prSet presAssocID="{1D894033-887A-4BDC-AEF1-AA7DA4D6961C}" presName="dummy" presStyleCnt="0"/>
      <dgm:spPr/>
    </dgm:pt>
    <dgm:pt modelId="{F4DB81F2-B79F-4705-A574-DDFD583C7346}" type="pres">
      <dgm:prSet presAssocID="{1D894033-887A-4BDC-AEF1-AA7DA4D6961C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87DBD3-7B1F-4196-9610-DA50AD277757}" type="pres">
      <dgm:prSet presAssocID="{E76D878E-8238-4844-A457-20A5BF20FC2A}" presName="sibTrans" presStyleLbl="node1" presStyleIdx="0" presStyleCnt="4"/>
      <dgm:spPr/>
      <dgm:t>
        <a:bodyPr/>
        <a:lstStyle/>
        <a:p>
          <a:endParaRPr lang="en-US"/>
        </a:p>
      </dgm:t>
    </dgm:pt>
    <dgm:pt modelId="{D6480ADB-69A9-45CA-8E9D-BC586F089F6D}" type="pres">
      <dgm:prSet presAssocID="{1EE1ACC2-56FB-45AA-A977-9EA7B9F2A0F3}" presName="dummy" presStyleCnt="0"/>
      <dgm:spPr/>
    </dgm:pt>
    <dgm:pt modelId="{C0A075BD-E9F2-41B9-B621-CA5877197C07}" type="pres">
      <dgm:prSet presAssocID="{1EE1ACC2-56FB-45AA-A977-9EA7B9F2A0F3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855D9B-0928-428C-B156-4E3DEEBDF354}" type="pres">
      <dgm:prSet presAssocID="{7C356877-1A15-427A-88BF-8198184BED51}" presName="sibTrans" presStyleLbl="node1" presStyleIdx="1" presStyleCnt="4"/>
      <dgm:spPr/>
      <dgm:t>
        <a:bodyPr/>
        <a:lstStyle/>
        <a:p>
          <a:endParaRPr lang="en-US"/>
        </a:p>
      </dgm:t>
    </dgm:pt>
    <dgm:pt modelId="{0B5EF7F0-3980-482A-BD9A-DF95075118BE}" type="pres">
      <dgm:prSet presAssocID="{B18ECA6B-96C1-41DB-BB0C-9985FE71054E}" presName="dummy" presStyleCnt="0"/>
      <dgm:spPr/>
    </dgm:pt>
    <dgm:pt modelId="{A53AC497-4AFC-4269-B872-76FA6CB604CF}" type="pres">
      <dgm:prSet presAssocID="{B18ECA6B-96C1-41DB-BB0C-9985FE71054E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FF7D75-DC9C-4330-AE63-0AED1679A3F4}" type="pres">
      <dgm:prSet presAssocID="{E23C9612-842C-4D93-80A0-C69186E0B866}" presName="sibTrans" presStyleLbl="node1" presStyleIdx="2" presStyleCnt="4"/>
      <dgm:spPr/>
      <dgm:t>
        <a:bodyPr/>
        <a:lstStyle/>
        <a:p>
          <a:endParaRPr lang="en-US"/>
        </a:p>
      </dgm:t>
    </dgm:pt>
    <dgm:pt modelId="{A79C48B4-1873-4CBE-88C8-1141506562C0}" type="pres">
      <dgm:prSet presAssocID="{C06880E9-036A-4FCC-AFE5-A8B2C7865ADC}" presName="dummy" presStyleCnt="0"/>
      <dgm:spPr/>
    </dgm:pt>
    <dgm:pt modelId="{C70E48CB-D8FF-4817-AD50-98A5AB9B85D2}" type="pres">
      <dgm:prSet presAssocID="{C06880E9-036A-4FCC-AFE5-A8B2C7865ADC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7B503B-6151-4AF0-80AC-35876ABA8254}" type="pres">
      <dgm:prSet presAssocID="{A6A2D4C2-D178-4A1C-93AA-BF6DBF562BD4}" presName="sibTrans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40E79026-D86D-44E5-AC01-23DC9251FE7A}" srcId="{E7A8F55F-DCF0-4F02-8AB2-654C495297ED}" destId="{C06880E9-036A-4FCC-AFE5-A8B2C7865ADC}" srcOrd="3" destOrd="0" parTransId="{20ABC882-872E-44D3-85C2-74B1C91F0914}" sibTransId="{A6A2D4C2-D178-4A1C-93AA-BF6DBF562BD4}"/>
    <dgm:cxn modelId="{0588C832-6041-4EEF-B940-156F5AD8C1BF}" type="presOf" srcId="{A6A2D4C2-D178-4A1C-93AA-BF6DBF562BD4}" destId="{407B503B-6151-4AF0-80AC-35876ABA8254}" srcOrd="0" destOrd="0" presId="urn:microsoft.com/office/officeart/2005/8/layout/cycle1"/>
    <dgm:cxn modelId="{DE20FD5C-03CB-4DEF-9861-562DAC2736B9}" srcId="{E7A8F55F-DCF0-4F02-8AB2-654C495297ED}" destId="{B18ECA6B-96C1-41DB-BB0C-9985FE71054E}" srcOrd="2" destOrd="0" parTransId="{0340C61F-7EA8-4973-8A7F-291E0F095430}" sibTransId="{E23C9612-842C-4D93-80A0-C69186E0B866}"/>
    <dgm:cxn modelId="{A3643C51-3118-4ED7-B4F9-8C9ADF3A3278}" srcId="{E7A8F55F-DCF0-4F02-8AB2-654C495297ED}" destId="{1EE1ACC2-56FB-45AA-A977-9EA7B9F2A0F3}" srcOrd="1" destOrd="0" parTransId="{FB98BCCD-FD75-48B9-83FF-79C0CC2B2B8D}" sibTransId="{7C356877-1A15-427A-88BF-8198184BED51}"/>
    <dgm:cxn modelId="{8B0998DA-511A-448F-8F9E-AF01EBC6251D}" type="presOf" srcId="{C06880E9-036A-4FCC-AFE5-A8B2C7865ADC}" destId="{C70E48CB-D8FF-4817-AD50-98A5AB9B85D2}" srcOrd="0" destOrd="0" presId="urn:microsoft.com/office/officeart/2005/8/layout/cycle1"/>
    <dgm:cxn modelId="{060985F2-1F0B-43EC-9E45-C1CFE11AE045}" type="presOf" srcId="{E7A8F55F-DCF0-4F02-8AB2-654C495297ED}" destId="{816C649A-FDCD-4A9A-8D60-95F689C4A944}" srcOrd="0" destOrd="0" presId="urn:microsoft.com/office/officeart/2005/8/layout/cycle1"/>
    <dgm:cxn modelId="{16CE568A-D0AA-48DE-9E4C-9EB8D6398519}" type="presOf" srcId="{E76D878E-8238-4844-A457-20A5BF20FC2A}" destId="{0087DBD3-7B1F-4196-9610-DA50AD277757}" srcOrd="0" destOrd="0" presId="urn:microsoft.com/office/officeart/2005/8/layout/cycle1"/>
    <dgm:cxn modelId="{5058A5DD-B1CB-4FA6-B4F7-6D3BA1CE06EB}" type="presOf" srcId="{1D894033-887A-4BDC-AEF1-AA7DA4D6961C}" destId="{F4DB81F2-B79F-4705-A574-DDFD583C7346}" srcOrd="0" destOrd="0" presId="urn:microsoft.com/office/officeart/2005/8/layout/cycle1"/>
    <dgm:cxn modelId="{0EC86C1C-6F3A-49D6-865C-DF13FCA0E73B}" type="presOf" srcId="{7C356877-1A15-427A-88BF-8198184BED51}" destId="{C6855D9B-0928-428C-B156-4E3DEEBDF354}" srcOrd="0" destOrd="0" presId="urn:microsoft.com/office/officeart/2005/8/layout/cycle1"/>
    <dgm:cxn modelId="{7F302051-3003-4750-BC54-F3A8FEB236CD}" type="presOf" srcId="{B18ECA6B-96C1-41DB-BB0C-9985FE71054E}" destId="{A53AC497-4AFC-4269-B872-76FA6CB604CF}" srcOrd="0" destOrd="0" presId="urn:microsoft.com/office/officeart/2005/8/layout/cycle1"/>
    <dgm:cxn modelId="{4E4BD152-B6A8-4AFB-A4AB-3B5E385498B5}" type="presOf" srcId="{E23C9612-842C-4D93-80A0-C69186E0B866}" destId="{98FF7D75-DC9C-4330-AE63-0AED1679A3F4}" srcOrd="0" destOrd="0" presId="urn:microsoft.com/office/officeart/2005/8/layout/cycle1"/>
    <dgm:cxn modelId="{147D8BEF-6425-4CAD-90D4-3926794E426E}" srcId="{E7A8F55F-DCF0-4F02-8AB2-654C495297ED}" destId="{1D894033-887A-4BDC-AEF1-AA7DA4D6961C}" srcOrd="0" destOrd="0" parTransId="{B7474BAB-59E1-4874-B6FE-E9486F47D26D}" sibTransId="{E76D878E-8238-4844-A457-20A5BF20FC2A}"/>
    <dgm:cxn modelId="{0B4CFDD8-583D-4950-8748-32D38EC6B4C1}" type="presOf" srcId="{1EE1ACC2-56FB-45AA-A977-9EA7B9F2A0F3}" destId="{C0A075BD-E9F2-41B9-B621-CA5877197C07}" srcOrd="0" destOrd="0" presId="urn:microsoft.com/office/officeart/2005/8/layout/cycle1"/>
    <dgm:cxn modelId="{674AAD94-F7A9-49DF-8489-FE0611B21F50}" type="presParOf" srcId="{816C649A-FDCD-4A9A-8D60-95F689C4A944}" destId="{71CEF9C9-CCBB-4838-8555-D172E1D16311}" srcOrd="0" destOrd="0" presId="urn:microsoft.com/office/officeart/2005/8/layout/cycle1"/>
    <dgm:cxn modelId="{39307438-C533-498F-83AE-DDC7C53BCEB4}" type="presParOf" srcId="{816C649A-FDCD-4A9A-8D60-95F689C4A944}" destId="{F4DB81F2-B79F-4705-A574-DDFD583C7346}" srcOrd="1" destOrd="0" presId="urn:microsoft.com/office/officeart/2005/8/layout/cycle1"/>
    <dgm:cxn modelId="{63BA6BC9-1322-4EEF-A996-A1C9E963F846}" type="presParOf" srcId="{816C649A-FDCD-4A9A-8D60-95F689C4A944}" destId="{0087DBD3-7B1F-4196-9610-DA50AD277757}" srcOrd="2" destOrd="0" presId="urn:microsoft.com/office/officeart/2005/8/layout/cycle1"/>
    <dgm:cxn modelId="{1FC981A5-ED18-45ED-B2DE-5E2BF8C55689}" type="presParOf" srcId="{816C649A-FDCD-4A9A-8D60-95F689C4A944}" destId="{D6480ADB-69A9-45CA-8E9D-BC586F089F6D}" srcOrd="3" destOrd="0" presId="urn:microsoft.com/office/officeart/2005/8/layout/cycle1"/>
    <dgm:cxn modelId="{4F5F3A5B-55EB-451E-8767-EAC32DE1BCE0}" type="presParOf" srcId="{816C649A-FDCD-4A9A-8D60-95F689C4A944}" destId="{C0A075BD-E9F2-41B9-B621-CA5877197C07}" srcOrd="4" destOrd="0" presId="urn:microsoft.com/office/officeart/2005/8/layout/cycle1"/>
    <dgm:cxn modelId="{A62BC8CB-B179-4DFE-A48D-366E40976796}" type="presParOf" srcId="{816C649A-FDCD-4A9A-8D60-95F689C4A944}" destId="{C6855D9B-0928-428C-B156-4E3DEEBDF354}" srcOrd="5" destOrd="0" presId="urn:microsoft.com/office/officeart/2005/8/layout/cycle1"/>
    <dgm:cxn modelId="{D907A672-B8A4-4BE5-92E0-B50D683C5012}" type="presParOf" srcId="{816C649A-FDCD-4A9A-8D60-95F689C4A944}" destId="{0B5EF7F0-3980-482A-BD9A-DF95075118BE}" srcOrd="6" destOrd="0" presId="urn:microsoft.com/office/officeart/2005/8/layout/cycle1"/>
    <dgm:cxn modelId="{D84BC6FF-7FFE-465A-88CB-5BD876AE4975}" type="presParOf" srcId="{816C649A-FDCD-4A9A-8D60-95F689C4A944}" destId="{A53AC497-4AFC-4269-B872-76FA6CB604CF}" srcOrd="7" destOrd="0" presId="urn:microsoft.com/office/officeart/2005/8/layout/cycle1"/>
    <dgm:cxn modelId="{8D5255FD-DF08-4CC0-BB18-DCB1F378CBAC}" type="presParOf" srcId="{816C649A-FDCD-4A9A-8D60-95F689C4A944}" destId="{98FF7D75-DC9C-4330-AE63-0AED1679A3F4}" srcOrd="8" destOrd="0" presId="urn:microsoft.com/office/officeart/2005/8/layout/cycle1"/>
    <dgm:cxn modelId="{F885909A-B798-4B7E-974A-695F79A01799}" type="presParOf" srcId="{816C649A-FDCD-4A9A-8D60-95F689C4A944}" destId="{A79C48B4-1873-4CBE-88C8-1141506562C0}" srcOrd="9" destOrd="0" presId="urn:microsoft.com/office/officeart/2005/8/layout/cycle1"/>
    <dgm:cxn modelId="{366B410F-129A-47BC-8D9C-72558FFBCC80}" type="presParOf" srcId="{816C649A-FDCD-4A9A-8D60-95F689C4A944}" destId="{C70E48CB-D8FF-4817-AD50-98A5AB9B85D2}" srcOrd="10" destOrd="0" presId="urn:microsoft.com/office/officeart/2005/8/layout/cycle1"/>
    <dgm:cxn modelId="{E317663B-D1FA-4793-986C-6307E6081DD5}" type="presParOf" srcId="{816C649A-FDCD-4A9A-8D60-95F689C4A944}" destId="{407B503B-6151-4AF0-80AC-35876ABA8254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DB81F2-B79F-4705-A574-DDFD583C7346}">
      <dsp:nvSpPr>
        <dsp:cNvPr id="0" name=""/>
        <dsp:cNvSpPr/>
      </dsp:nvSpPr>
      <dsp:spPr>
        <a:xfrm>
          <a:off x="5420913" y="151211"/>
          <a:ext cx="2428875" cy="2428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/>
            <a:t>Assess</a:t>
          </a:r>
          <a:endParaRPr lang="en-US" sz="4600" kern="1200" dirty="0"/>
        </a:p>
      </dsp:txBody>
      <dsp:txXfrm>
        <a:off x="5420913" y="151211"/>
        <a:ext cx="2428875" cy="2428875"/>
      </dsp:txXfrm>
    </dsp:sp>
    <dsp:sp modelId="{0087DBD3-7B1F-4196-9610-DA50AD277757}">
      <dsp:nvSpPr>
        <dsp:cNvPr id="0" name=""/>
        <dsp:cNvSpPr/>
      </dsp:nvSpPr>
      <dsp:spPr>
        <a:xfrm>
          <a:off x="1140880" y="-2119"/>
          <a:ext cx="6862238" cy="6862238"/>
        </a:xfrm>
        <a:prstGeom prst="circularArrow">
          <a:avLst>
            <a:gd name="adj1" fmla="val 6902"/>
            <a:gd name="adj2" fmla="val 465346"/>
            <a:gd name="adj3" fmla="val 549441"/>
            <a:gd name="adj4" fmla="val 20585213"/>
            <a:gd name="adj5" fmla="val 805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A075BD-E9F2-41B9-B621-CA5877197C07}">
      <dsp:nvSpPr>
        <dsp:cNvPr id="0" name=""/>
        <dsp:cNvSpPr/>
      </dsp:nvSpPr>
      <dsp:spPr>
        <a:xfrm>
          <a:off x="5420913" y="4277913"/>
          <a:ext cx="2428875" cy="2428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/>
            <a:t>Evaluate</a:t>
          </a:r>
          <a:endParaRPr lang="en-US" sz="4600" kern="1200" dirty="0"/>
        </a:p>
      </dsp:txBody>
      <dsp:txXfrm>
        <a:off x="5420913" y="4277913"/>
        <a:ext cx="2428875" cy="2428875"/>
      </dsp:txXfrm>
    </dsp:sp>
    <dsp:sp modelId="{C6855D9B-0928-428C-B156-4E3DEEBDF354}">
      <dsp:nvSpPr>
        <dsp:cNvPr id="0" name=""/>
        <dsp:cNvSpPr/>
      </dsp:nvSpPr>
      <dsp:spPr>
        <a:xfrm>
          <a:off x="1140880" y="-2119"/>
          <a:ext cx="6862238" cy="6862238"/>
        </a:xfrm>
        <a:prstGeom prst="circularArrow">
          <a:avLst>
            <a:gd name="adj1" fmla="val 6902"/>
            <a:gd name="adj2" fmla="val 465346"/>
            <a:gd name="adj3" fmla="val 5949441"/>
            <a:gd name="adj4" fmla="val 4385213"/>
            <a:gd name="adj5" fmla="val 805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3AC497-4AFC-4269-B872-76FA6CB604CF}">
      <dsp:nvSpPr>
        <dsp:cNvPr id="0" name=""/>
        <dsp:cNvSpPr/>
      </dsp:nvSpPr>
      <dsp:spPr>
        <a:xfrm>
          <a:off x="1294211" y="4277913"/>
          <a:ext cx="2428875" cy="2428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/>
            <a:t>Manage</a:t>
          </a:r>
          <a:endParaRPr lang="en-US" sz="4600" kern="1200" dirty="0"/>
        </a:p>
      </dsp:txBody>
      <dsp:txXfrm>
        <a:off x="1294211" y="4277913"/>
        <a:ext cx="2428875" cy="2428875"/>
      </dsp:txXfrm>
    </dsp:sp>
    <dsp:sp modelId="{98FF7D75-DC9C-4330-AE63-0AED1679A3F4}">
      <dsp:nvSpPr>
        <dsp:cNvPr id="0" name=""/>
        <dsp:cNvSpPr/>
      </dsp:nvSpPr>
      <dsp:spPr>
        <a:xfrm>
          <a:off x="1140880" y="-2119"/>
          <a:ext cx="6862238" cy="6862238"/>
        </a:xfrm>
        <a:prstGeom prst="circularArrow">
          <a:avLst>
            <a:gd name="adj1" fmla="val 6902"/>
            <a:gd name="adj2" fmla="val 465346"/>
            <a:gd name="adj3" fmla="val 11349441"/>
            <a:gd name="adj4" fmla="val 9785213"/>
            <a:gd name="adj5" fmla="val 805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0E48CB-D8FF-4817-AD50-98A5AB9B85D2}">
      <dsp:nvSpPr>
        <dsp:cNvPr id="0" name=""/>
        <dsp:cNvSpPr/>
      </dsp:nvSpPr>
      <dsp:spPr>
        <a:xfrm>
          <a:off x="1294211" y="151211"/>
          <a:ext cx="2428875" cy="2428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/>
            <a:t>Measure</a:t>
          </a:r>
          <a:endParaRPr lang="en-US" sz="4600" kern="1200" dirty="0"/>
        </a:p>
      </dsp:txBody>
      <dsp:txXfrm>
        <a:off x="1294211" y="151211"/>
        <a:ext cx="2428875" cy="2428875"/>
      </dsp:txXfrm>
    </dsp:sp>
    <dsp:sp modelId="{407B503B-6151-4AF0-80AC-35876ABA8254}">
      <dsp:nvSpPr>
        <dsp:cNvPr id="0" name=""/>
        <dsp:cNvSpPr/>
      </dsp:nvSpPr>
      <dsp:spPr>
        <a:xfrm>
          <a:off x="1140880" y="-2119"/>
          <a:ext cx="6862238" cy="6862238"/>
        </a:xfrm>
        <a:prstGeom prst="circularArrow">
          <a:avLst>
            <a:gd name="adj1" fmla="val 6902"/>
            <a:gd name="adj2" fmla="val 465346"/>
            <a:gd name="adj3" fmla="val 16749441"/>
            <a:gd name="adj4" fmla="val 15185213"/>
            <a:gd name="adj5" fmla="val 805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54E3AA1A-4835-47A9-A77A-D57B797DD8F7}" type="datetimeFigureOut">
              <a:rPr lang="en-US"/>
              <a:pPr>
                <a:defRPr/>
              </a:pPr>
              <a:t>10/21/2015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5A1341B-6168-442C-8258-E23DB19609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4691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FDDD98B4-340B-4E79-947F-8232881BDD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76726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34F477E-DAD7-43BE-BCCC-6424C99772F9}" type="slidenum">
              <a:rPr lang="en-US" altLang="en-US" sz="1300" smtClean="0"/>
              <a:pPr>
                <a:spcBef>
                  <a:spcPct val="0"/>
                </a:spcBef>
              </a:pPr>
              <a:t>3</a:t>
            </a:fld>
            <a:endParaRPr lang="en-US" altLang="en-US" sz="1300" smtClean="0"/>
          </a:p>
        </p:txBody>
      </p:sp>
      <p:sp>
        <p:nvSpPr>
          <p:cNvPr id="71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597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F6D5119-CC9D-426A-B9C9-154E94275C22}" type="slidenum">
              <a:rPr lang="en-US" altLang="en-US" smtClean="0"/>
              <a:pPr/>
              <a:t>10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99788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http://www.munichre.com/en/reinsurance/business/non-life/natcatservice/significant-natural-catastrophes/index.html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30D6277-42D3-48E4-943B-6E96A5FC35C3}" type="slidenum">
              <a:rPr lang="en-US" altLang="en-US" smtClean="0"/>
              <a:pPr/>
              <a:t>16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9200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http://www.munichre.com/en/reinsurance/business/non-life/natcatservice/significant-natural-catastrophes/index.html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AD02C13-8103-4526-9548-A2CDA3490959}" type="slidenum">
              <a:rPr lang="en-US" altLang="en-US" smtClean="0"/>
              <a:pPr/>
              <a:t>17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66965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http://www.munichre.com/en/reinsurance/business/non-life/natcatservice/significant-natural-catastrophes/index.html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B19ED9C-C21F-4AF6-A88F-3930B4EBC6A8}" type="slidenum">
              <a:rPr lang="en-US" altLang="en-US" smtClean="0"/>
              <a:pPr/>
              <a:t>18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20752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31" descr="C0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88A069E-881A-429B-A969-A92F7542862B}" type="slidenum">
              <a:rPr lang="en-US" altLang="en-US" sz="1300" smtClean="0"/>
              <a:pPr>
                <a:spcBef>
                  <a:spcPct val="0"/>
                </a:spcBef>
              </a:pPr>
              <a:t>31</a:t>
            </a:fld>
            <a:endParaRPr lang="en-US" altLang="en-US" sz="1300" smtClean="0"/>
          </a:p>
        </p:txBody>
      </p:sp>
      <p:sp>
        <p:nvSpPr>
          <p:cNvPr id="409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 descr="C01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000000"/>
                </a:solidFill>
                <a:latin typeface="Arial" panose="020B0604020202020204" pitchFamily="34" charset="0"/>
              </a:rPr>
              <a:t>FIGURE 1-5. </a:t>
            </a:r>
            <a:r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This flowchart indicates interactions between natural hazards. The bolder arrows indicate stronger influences. Can you think of others?</a:t>
            </a:r>
          </a:p>
        </p:txBody>
      </p:sp>
    </p:spTree>
    <p:extLst>
      <p:ext uri="{BB962C8B-B14F-4D97-AF65-F5344CB8AC3E}">
        <p14:creationId xmlns:p14="http://schemas.microsoft.com/office/powerpoint/2010/main" val="3599457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DB849D6-2BB7-47E2-9A87-531D3EDDF441}" type="slidenum">
              <a:rPr lang="en-US" altLang="en-US" sz="1300" smtClean="0"/>
              <a:pPr>
                <a:spcBef>
                  <a:spcPct val="0"/>
                </a:spcBef>
              </a:pPr>
              <a:t>32</a:t>
            </a:fld>
            <a:endParaRPr lang="en-US" altLang="en-US" sz="1300" smtClean="0"/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288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33E64-6407-4D0E-810D-ACC74767BE02}" type="slidenum">
              <a:rPr lang="en-US" altLang="en-US"/>
              <a:pPr>
                <a:defRPr/>
              </a:pPr>
              <a:t>‹#›</a:t>
            </a:fld>
            <a:r>
              <a:rPr lang="en-US" altLang="en-US" dirty="0"/>
              <a:t> / 32</a:t>
            </a:r>
          </a:p>
        </p:txBody>
      </p:sp>
    </p:spTree>
    <p:extLst>
      <p:ext uri="{BB962C8B-B14F-4D97-AF65-F5344CB8AC3E}">
        <p14:creationId xmlns:p14="http://schemas.microsoft.com/office/powerpoint/2010/main" val="2757354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C4342-6B95-444E-9B8A-A30A3F31D7C4}" type="slidenum">
              <a:rPr lang="en-US" altLang="en-US"/>
              <a:pPr>
                <a:defRPr/>
              </a:pPr>
              <a:t>‹#›</a:t>
            </a:fld>
            <a:r>
              <a:rPr lang="en-US" altLang="en-US" dirty="0"/>
              <a:t> / 32</a:t>
            </a:r>
          </a:p>
        </p:txBody>
      </p:sp>
    </p:spTree>
    <p:extLst>
      <p:ext uri="{BB962C8B-B14F-4D97-AF65-F5344CB8AC3E}">
        <p14:creationId xmlns:p14="http://schemas.microsoft.com/office/powerpoint/2010/main" val="861613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308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308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40327-7453-46EE-84CF-BB6575C0C3CC}" type="slidenum">
              <a:rPr lang="en-US" altLang="en-US"/>
              <a:pPr>
                <a:defRPr/>
              </a:pPr>
              <a:t>‹#›</a:t>
            </a:fld>
            <a:r>
              <a:rPr lang="en-US" altLang="en-US" dirty="0"/>
              <a:t> / 32</a:t>
            </a:r>
          </a:p>
        </p:txBody>
      </p:sp>
    </p:spTree>
    <p:extLst>
      <p:ext uri="{BB962C8B-B14F-4D97-AF65-F5344CB8AC3E}">
        <p14:creationId xmlns:p14="http://schemas.microsoft.com/office/powerpoint/2010/main" val="3877757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41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167188"/>
            <a:ext cx="8229600" cy="2416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1C71C-0999-4352-95B5-E03756B4F3D7}" type="slidenum">
              <a:rPr lang="en-US" altLang="en-US"/>
              <a:pPr>
                <a:defRPr/>
              </a:pPr>
              <a:t>‹#›</a:t>
            </a:fld>
            <a:r>
              <a:rPr lang="en-US" altLang="en-US" dirty="0"/>
              <a:t> / 32</a:t>
            </a:r>
          </a:p>
        </p:txBody>
      </p:sp>
    </p:spTree>
    <p:extLst>
      <p:ext uri="{BB962C8B-B14F-4D97-AF65-F5344CB8AC3E}">
        <p14:creationId xmlns:p14="http://schemas.microsoft.com/office/powerpoint/2010/main" val="2119243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983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9831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56E6D-6313-49F0-A75C-47C6ED22DA17}" type="slidenum">
              <a:rPr lang="en-US" altLang="en-US"/>
              <a:pPr>
                <a:defRPr/>
              </a:pPr>
              <a:t>‹#›</a:t>
            </a:fld>
            <a:r>
              <a:rPr lang="en-US" altLang="en-US" dirty="0"/>
              <a:t> / 32</a:t>
            </a:r>
          </a:p>
        </p:txBody>
      </p:sp>
    </p:spTree>
    <p:extLst>
      <p:ext uri="{BB962C8B-B14F-4D97-AF65-F5344CB8AC3E}">
        <p14:creationId xmlns:p14="http://schemas.microsoft.com/office/powerpoint/2010/main" val="1724240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9831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EAE26-9533-4F03-BCBC-64015D942105}" type="slidenum">
              <a:rPr lang="en-US" altLang="en-US"/>
              <a:pPr>
                <a:defRPr/>
              </a:pPr>
              <a:t>‹#›</a:t>
            </a:fld>
            <a:r>
              <a:rPr lang="en-US" altLang="en-US" dirty="0"/>
              <a:t> / 32</a:t>
            </a:r>
          </a:p>
        </p:txBody>
      </p:sp>
    </p:spTree>
    <p:extLst>
      <p:ext uri="{BB962C8B-B14F-4D97-AF65-F5344CB8AC3E}">
        <p14:creationId xmlns:p14="http://schemas.microsoft.com/office/powerpoint/2010/main" val="3407098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5D010-C533-498F-892A-C405C3902894}" type="slidenum">
              <a:rPr lang="en-US" altLang="en-US"/>
              <a:pPr>
                <a:defRPr/>
              </a:pPr>
              <a:t>‹#›</a:t>
            </a:fld>
            <a:r>
              <a:rPr lang="en-US" altLang="en-US" dirty="0"/>
              <a:t> / 32</a:t>
            </a:r>
          </a:p>
        </p:txBody>
      </p:sp>
    </p:spTree>
    <p:extLst>
      <p:ext uri="{BB962C8B-B14F-4D97-AF65-F5344CB8AC3E}">
        <p14:creationId xmlns:p14="http://schemas.microsoft.com/office/powerpoint/2010/main" val="688729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19AB1-D794-462A-B5D0-2260F7F6E8FD}" type="slidenum">
              <a:rPr lang="en-US" altLang="en-US"/>
              <a:pPr>
                <a:defRPr/>
              </a:pPr>
              <a:t>‹#›</a:t>
            </a:fld>
            <a:r>
              <a:rPr lang="en-US" altLang="en-US" dirty="0"/>
              <a:t> / 32</a:t>
            </a:r>
          </a:p>
        </p:txBody>
      </p:sp>
    </p:spTree>
    <p:extLst>
      <p:ext uri="{BB962C8B-B14F-4D97-AF65-F5344CB8AC3E}">
        <p14:creationId xmlns:p14="http://schemas.microsoft.com/office/powerpoint/2010/main" val="344448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4A902-6F83-40D7-92E1-76167BA1B5DA}" type="slidenum">
              <a:rPr lang="en-US" altLang="en-US"/>
              <a:pPr>
                <a:defRPr/>
              </a:pPr>
              <a:t>‹#›</a:t>
            </a:fld>
            <a:r>
              <a:rPr lang="en-US" altLang="en-US" dirty="0"/>
              <a:t> / 32</a:t>
            </a:r>
          </a:p>
        </p:txBody>
      </p:sp>
    </p:spTree>
    <p:extLst>
      <p:ext uri="{BB962C8B-B14F-4D97-AF65-F5344CB8AC3E}">
        <p14:creationId xmlns:p14="http://schemas.microsoft.com/office/powerpoint/2010/main" val="1816483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9EDDB-A840-450C-9F11-EE481DE53DEF}" type="slidenum">
              <a:rPr lang="en-US" altLang="en-US"/>
              <a:pPr>
                <a:defRPr/>
              </a:pPr>
              <a:t>‹#›</a:t>
            </a:fld>
            <a:r>
              <a:rPr lang="en-US" altLang="en-US" dirty="0"/>
              <a:t> / 32</a:t>
            </a:r>
          </a:p>
        </p:txBody>
      </p:sp>
    </p:spTree>
    <p:extLst>
      <p:ext uri="{BB962C8B-B14F-4D97-AF65-F5344CB8AC3E}">
        <p14:creationId xmlns:p14="http://schemas.microsoft.com/office/powerpoint/2010/main" val="2699778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63FA7-8116-4E22-8B3D-4E4341F880DB}" type="slidenum">
              <a:rPr lang="en-US" altLang="en-US"/>
              <a:pPr>
                <a:defRPr/>
              </a:pPr>
              <a:t>‹#›</a:t>
            </a:fld>
            <a:r>
              <a:rPr lang="en-US" altLang="en-US" dirty="0"/>
              <a:t> / 32</a:t>
            </a:r>
          </a:p>
        </p:txBody>
      </p:sp>
    </p:spTree>
    <p:extLst>
      <p:ext uri="{BB962C8B-B14F-4D97-AF65-F5344CB8AC3E}">
        <p14:creationId xmlns:p14="http://schemas.microsoft.com/office/powerpoint/2010/main" val="375234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28B32-FD45-4758-AB00-7B20200C9F28}" type="slidenum">
              <a:rPr lang="en-US" altLang="en-US"/>
              <a:pPr>
                <a:defRPr/>
              </a:pPr>
              <a:t>‹#›</a:t>
            </a:fld>
            <a:r>
              <a:rPr lang="en-US" altLang="en-US" dirty="0"/>
              <a:t> / 32</a:t>
            </a:r>
          </a:p>
        </p:txBody>
      </p:sp>
    </p:spTree>
    <p:extLst>
      <p:ext uri="{BB962C8B-B14F-4D97-AF65-F5344CB8AC3E}">
        <p14:creationId xmlns:p14="http://schemas.microsoft.com/office/powerpoint/2010/main" val="3802877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F5AB0-D6B9-41D7-A7A6-1B08B11C5B54}" type="slidenum">
              <a:rPr lang="en-US" altLang="en-US"/>
              <a:pPr>
                <a:defRPr/>
              </a:pPr>
              <a:t>‹#›</a:t>
            </a:fld>
            <a:r>
              <a:rPr lang="en-US" altLang="en-US" dirty="0"/>
              <a:t> / 32</a:t>
            </a:r>
          </a:p>
        </p:txBody>
      </p:sp>
    </p:spTree>
    <p:extLst>
      <p:ext uri="{BB962C8B-B14F-4D97-AF65-F5344CB8AC3E}">
        <p14:creationId xmlns:p14="http://schemas.microsoft.com/office/powerpoint/2010/main" val="2083737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61CDD-F3D3-434B-AA74-CE3366EFDEBD}" type="slidenum">
              <a:rPr lang="en-US" altLang="en-US"/>
              <a:pPr>
                <a:defRPr/>
              </a:pPr>
              <a:t>‹#›</a:t>
            </a:fld>
            <a:r>
              <a:rPr lang="en-US" altLang="en-US" dirty="0"/>
              <a:t> / 32</a:t>
            </a:r>
          </a:p>
        </p:txBody>
      </p:sp>
    </p:spTree>
    <p:extLst>
      <p:ext uri="{BB962C8B-B14F-4D97-AF65-F5344CB8AC3E}">
        <p14:creationId xmlns:p14="http://schemas.microsoft.com/office/powerpoint/2010/main" val="214544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98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04000"/>
            <a:ext cx="21336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/>
            </a:lvl1pPr>
          </a:lstStyle>
          <a:p>
            <a:pPr>
              <a:defRPr/>
            </a:pPr>
            <a:fld id="{192E8682-0E07-46FB-8F7F-E2E7936B392E}" type="slidenum">
              <a:rPr lang="en-US" altLang="en-US"/>
              <a:pPr>
                <a:defRPr/>
              </a:pPr>
              <a:t>‹#›</a:t>
            </a:fld>
            <a:r>
              <a:rPr lang="en-US" altLang="en-US" dirty="0"/>
              <a:t> / 32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wscientist.com/article/mg21328474.200-last-year-costliest-on-record-for-natural-disasters.html#.VG1bgsm9ae0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smographica.com/space-art/images/wallpaper/hadean-earth-wall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mscrusaders.com/newscirocks/tides/images/whytides.gif" TargetMode="Externa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missionscience.nasa.gov/ems/13_radiationbudget.html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tion.noaa.gov/Freshwater/Water_Cycle.html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4D04B4B-EB83-45EB-9F92-3E7BF3696290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1</a:t>
            </a:fld>
            <a:r>
              <a:rPr lang="en-US" altLang="en-US" sz="1000" smtClean="0"/>
              <a:t> / 32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Natural Disasters</a:t>
            </a:r>
            <a:br>
              <a:rPr lang="en-US" altLang="en-US" b="1" smtClean="0"/>
            </a:br>
            <a:r>
              <a:rPr lang="en-US" altLang="en-US" b="1" smtClean="0"/>
              <a:t/>
            </a:r>
            <a:br>
              <a:rPr lang="en-US" altLang="en-US" b="1" smtClean="0"/>
            </a:br>
            <a:r>
              <a:rPr lang="en-US" altLang="en-US" b="1" smtClean="0"/>
              <a:t>Introduction</a:t>
            </a:r>
            <a:r>
              <a:rPr lang="en-US" altLang="en-US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4339" name="Picture 2" descr="Understanding Ris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"/>
            <a:ext cx="9144000" cy="674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2A3F1E-8531-42FC-BB97-38DB849DA81C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10</a:t>
            </a:fld>
            <a:r>
              <a:rPr lang="en-US" altLang="en-US" sz="1000" smtClean="0"/>
              <a:t> / 32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BD2ADED-5A22-4CC8-865C-5AE448EAE820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11</a:t>
            </a:fld>
            <a:r>
              <a:rPr lang="en-US" altLang="en-US" sz="1000" smtClean="0"/>
              <a:t> / 32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Losses from Natural Disasters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D51D814-29A1-4BCF-8497-B81C2783890F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12</a:t>
            </a:fld>
            <a:r>
              <a:rPr lang="en-US" altLang="en-US" sz="1000" smtClean="0"/>
              <a:t> / 32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Losses - Human Fatalities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983163"/>
          </a:xfrm>
        </p:spPr>
        <p:txBody>
          <a:bodyPr/>
          <a:lstStyle/>
          <a:p>
            <a:pPr eaLnBrk="1" hangingPunct="1"/>
            <a:r>
              <a:rPr lang="en-US" altLang="en-US" smtClean="0"/>
              <a:t>Worst Disasters:</a:t>
            </a:r>
          </a:p>
          <a:p>
            <a:pPr lvl="1" eaLnBrk="1" hangingPunct="1"/>
            <a:r>
              <a:rPr lang="en-US" altLang="en-US" smtClean="0"/>
              <a:t>Floods</a:t>
            </a:r>
          </a:p>
          <a:p>
            <a:pPr lvl="1" eaLnBrk="1" hangingPunct="1"/>
            <a:r>
              <a:rPr lang="en-US" altLang="en-US" smtClean="0"/>
              <a:t>Hurricanes</a:t>
            </a:r>
          </a:p>
          <a:p>
            <a:pPr lvl="1" eaLnBrk="1" hangingPunct="1"/>
            <a:r>
              <a:rPr lang="en-US" altLang="en-US" smtClean="0"/>
              <a:t>Earthquakes</a:t>
            </a:r>
          </a:p>
          <a:p>
            <a:pPr lvl="1" eaLnBrk="1" hangingPunct="1"/>
            <a:r>
              <a:rPr lang="en-US" altLang="en-US" smtClean="0"/>
              <a:t>Severe Weather</a:t>
            </a:r>
          </a:p>
        </p:txBody>
      </p:sp>
      <p:sp>
        <p:nvSpPr>
          <p:cNvPr id="1741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52963" y="1600200"/>
            <a:ext cx="4033837" cy="4983163"/>
          </a:xfrm>
        </p:spPr>
        <p:txBody>
          <a:bodyPr/>
          <a:lstStyle/>
          <a:p>
            <a:pPr eaLnBrk="1" hangingPunct="1"/>
            <a:r>
              <a:rPr lang="en-US" altLang="en-US" smtClean="0"/>
              <a:t>Least:</a:t>
            </a:r>
          </a:p>
          <a:p>
            <a:pPr lvl="1" eaLnBrk="1" hangingPunct="1"/>
            <a:r>
              <a:rPr lang="en-US" altLang="en-US" smtClean="0"/>
              <a:t>Tsunami</a:t>
            </a:r>
          </a:p>
          <a:p>
            <a:pPr lvl="1" eaLnBrk="1" hangingPunct="1"/>
            <a:r>
              <a:rPr lang="en-US" altLang="en-US" smtClean="0"/>
              <a:t>Volcanic eruptions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17414" name="Text Box 5"/>
          <p:cNvSpPr txBox="1">
            <a:spLocks noChangeArrowheads="1"/>
          </p:cNvSpPr>
          <p:nvPr/>
        </p:nvSpPr>
        <p:spPr bwMode="auto">
          <a:xfrm>
            <a:off x="3933825" y="4572000"/>
            <a:ext cx="1276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i="1">
                <a:latin typeface="Times New Roman" panose="02020603050405020304" pitchFamily="18" charset="0"/>
              </a:rPr>
              <a:t>Why?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E3838B3-971C-44F2-A0E0-87532B382BB9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13</a:t>
            </a:fld>
            <a:r>
              <a:rPr lang="en-US" altLang="en-US" sz="1000" smtClean="0"/>
              <a:t> / 32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Losses - Human Fatalities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 eaLnBrk="1" hangingPunct="1">
              <a:buFontTx/>
              <a:buNone/>
            </a:pPr>
            <a:endParaRPr lang="en-US" altLang="en-US" smtClean="0"/>
          </a:p>
          <a:p>
            <a:pPr marL="0" indent="0" algn="ctr" eaLnBrk="1" hangingPunct="1">
              <a:buFontTx/>
              <a:buNone/>
            </a:pPr>
            <a:r>
              <a:rPr lang="en-US" altLang="en-US" smtClean="0"/>
              <a:t>Amount varies from year to year</a:t>
            </a:r>
          </a:p>
          <a:p>
            <a:pPr marL="0" indent="0" algn="ctr" eaLnBrk="1" hangingPunct="1">
              <a:buFontTx/>
              <a:buNone/>
            </a:pPr>
            <a:endParaRPr lang="en-US" altLang="en-US" smtClean="0"/>
          </a:p>
          <a:p>
            <a:pPr marL="0" indent="0" algn="ctr" eaLnBrk="1" hangingPunct="1">
              <a:buFontTx/>
              <a:buNone/>
            </a:pPr>
            <a:r>
              <a:rPr lang="en-US" altLang="en-US" smtClean="0"/>
              <a:t>The population density of a region affects number of fatalities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FA18C18-18D0-440E-9569-C2CEC5E65CFB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14</a:t>
            </a:fld>
            <a:r>
              <a:rPr lang="en-US" altLang="en-US" sz="1000" smtClean="0"/>
              <a:t> / 32</a:t>
            </a:r>
          </a:p>
        </p:txBody>
      </p:sp>
      <p:pic>
        <p:nvPicPr>
          <p:cNvPr id="19461" name="Picture 2" descr="http://www.newscientist.com/data/images/archive/2847/284742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050" cy="66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Box 4"/>
          <p:cNvSpPr txBox="1">
            <a:spLocks noChangeArrowheads="1"/>
          </p:cNvSpPr>
          <p:nvPr/>
        </p:nvSpPr>
        <p:spPr bwMode="auto">
          <a:xfrm>
            <a:off x="79375" y="6546850"/>
            <a:ext cx="9493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hlinkClick r:id="rId3"/>
              </a:rPr>
              <a:t>Source</a:t>
            </a:r>
            <a:r>
              <a:rPr lang="en-US" altLang="en-US" sz="160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137650C-A23D-4D20-9A1B-96D8A947BB7D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15</a:t>
            </a:fld>
            <a:r>
              <a:rPr lang="en-US" altLang="en-US" sz="1000" smtClean="0"/>
              <a:t> / 32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Losses - Economic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ctr" eaLnBrk="1" hangingPunct="1">
              <a:buFontTx/>
              <a:buNone/>
            </a:pPr>
            <a:endParaRPr lang="en-US" altLang="en-US" smtClean="0"/>
          </a:p>
          <a:p>
            <a:pPr marL="609600" indent="-609600" algn="ctr" eaLnBrk="1" hangingPunct="1">
              <a:buFontTx/>
              <a:buNone/>
            </a:pPr>
            <a:r>
              <a:rPr lang="en-US" altLang="en-US" smtClean="0"/>
              <a:t>Sources:</a:t>
            </a:r>
          </a:p>
          <a:p>
            <a:pPr marL="609600" indent="-609600" algn="ctr" eaLnBrk="1" hangingPunct="1">
              <a:buFontTx/>
              <a:buNone/>
            </a:pPr>
            <a:endParaRPr lang="en-US" altLang="en-US" smtClean="0"/>
          </a:p>
          <a:p>
            <a:pPr marL="609600" indent="-609600" algn="ctr" eaLnBrk="1" hangingPunct="1">
              <a:buFontTx/>
              <a:buAutoNum type="arabicPeriod"/>
            </a:pPr>
            <a:r>
              <a:rPr lang="en-US" altLang="en-US" sz="2800" smtClean="0"/>
              <a:t>Buildings, structures</a:t>
            </a:r>
          </a:p>
          <a:p>
            <a:pPr marL="609600" indent="-609600" algn="ctr" eaLnBrk="1" hangingPunct="1">
              <a:buFontTx/>
              <a:buAutoNum type="arabicPeriod"/>
            </a:pPr>
            <a:r>
              <a:rPr lang="en-US" altLang="en-US" sz="2800" smtClean="0"/>
              <a:t>Industry &amp; businesses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AB4DC80-1164-4780-881C-D6FB671DD316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16</a:t>
            </a:fld>
            <a:r>
              <a:rPr lang="en-US" altLang="en-US" sz="1000" smtClean="0"/>
              <a:t> / 32</a:t>
            </a:r>
          </a:p>
        </p:txBody>
      </p:sp>
      <p:pic>
        <p:nvPicPr>
          <p:cNvPr id="2150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F1079A-858F-44A5-ACF1-23B14B5BAFC4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17</a:t>
            </a:fld>
            <a:r>
              <a:rPr lang="en-US" altLang="en-US" sz="1000" smtClean="0"/>
              <a:t> / 32</a:t>
            </a:r>
          </a:p>
        </p:txBody>
      </p:sp>
      <p:pic>
        <p:nvPicPr>
          <p:cNvPr id="23555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263"/>
            <a:ext cx="9144000" cy="646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13E2F6E-0D95-4D0C-BCCC-06EB230FEEFE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18</a:t>
            </a:fld>
            <a:r>
              <a:rPr lang="en-US" altLang="en-US" sz="1000" smtClean="0"/>
              <a:t> / 32</a:t>
            </a:r>
          </a:p>
        </p:txBody>
      </p:sp>
      <p:pic>
        <p:nvPicPr>
          <p:cNvPr id="25603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263"/>
            <a:ext cx="9144000" cy="646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www.redanalysis.org/wp-content/uploads/2013/03/number-US-1950-2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7DFB946-F039-4EC4-8B4D-C5EA88A58AE5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19</a:t>
            </a:fld>
            <a:r>
              <a:rPr lang="en-US" altLang="en-US" sz="1000" smtClean="0"/>
              <a:t> / 32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7CB1F40-3D5B-4358-A9E4-4B66ACEBECD5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2</a:t>
            </a:fld>
            <a:r>
              <a:rPr lang="en-US" altLang="en-US" sz="1000" smtClean="0"/>
              <a:t> / 32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Focus of this class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 eaLnBrk="1" hangingPunct="1">
              <a:buFontTx/>
              <a:buNone/>
            </a:pPr>
            <a:endParaRPr lang="en-US" altLang="en-US" smtClean="0"/>
          </a:p>
          <a:p>
            <a:pPr marL="0" indent="0" algn="ctr" eaLnBrk="1" hangingPunct="1">
              <a:buFontTx/>
              <a:buNone/>
            </a:pPr>
            <a:endParaRPr lang="en-US" altLang="en-US" smtClean="0"/>
          </a:p>
          <a:p>
            <a:pPr marL="0" indent="0" algn="ctr" eaLnBrk="1" hangingPunct="1">
              <a:buFontTx/>
              <a:buNone/>
            </a:pPr>
            <a:r>
              <a:rPr lang="en-US" altLang="en-US" smtClean="0"/>
              <a:t>Learn about natural disasters, and the geologic processes that are responsible</a:t>
            </a:r>
          </a:p>
          <a:p>
            <a:pPr marL="0" indent="0" algn="ctr" eaLnBrk="1" hangingPunct="1">
              <a:buFontTx/>
              <a:buNone/>
            </a:pPr>
            <a:endParaRPr lang="en-US" altLang="en-US" smtClean="0"/>
          </a:p>
          <a:p>
            <a:pPr marL="0" indent="0" algn="ctr" eaLnBrk="1" hangingPunct="1">
              <a:buFontTx/>
              <a:buNone/>
            </a:pPr>
            <a:r>
              <a:rPr lang="en-US" altLang="en-US" smtClean="0"/>
              <a:t>Examine how natural disasters affect us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C484A7B-6910-4249-BFDF-45C5C2597FFE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20</a:t>
            </a:fld>
            <a:r>
              <a:rPr lang="en-US" altLang="en-US" sz="1000" smtClean="0"/>
              <a:t> / 32</a:t>
            </a: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Losses - Economic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en-US" altLang="en-US" smtClean="0"/>
          </a:p>
          <a:p>
            <a:pPr algn="ctr" eaLnBrk="1" hangingPunct="1">
              <a:buFontTx/>
              <a:buNone/>
            </a:pPr>
            <a:r>
              <a:rPr lang="en-US" altLang="en-US" u="sng" smtClean="0"/>
              <a:t>Insured Portion of Economic Losses</a:t>
            </a:r>
          </a:p>
          <a:p>
            <a:pPr algn="ctr" eaLnBrk="1" hangingPunct="1">
              <a:buFontTx/>
              <a:buNone/>
            </a:pPr>
            <a:r>
              <a:rPr lang="en-US" altLang="en-US" sz="2800" smtClean="0"/>
              <a:t>Amount covered by insurance</a:t>
            </a:r>
          </a:p>
          <a:p>
            <a:pPr algn="ctr" eaLnBrk="1" hangingPunct="1">
              <a:buFontTx/>
              <a:buNone/>
            </a:pPr>
            <a:r>
              <a:rPr lang="en-US" altLang="en-US" sz="2800" smtClean="0"/>
              <a:t>Dollar amount lost is different than lives lost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06D037-A838-4361-B6ED-97684D348B2D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21</a:t>
            </a:fld>
            <a:r>
              <a:rPr lang="en-US" altLang="en-US" sz="1000" smtClean="0"/>
              <a:t> / 32</a:t>
            </a:r>
          </a:p>
        </p:txBody>
      </p:sp>
      <p:pic>
        <p:nvPicPr>
          <p:cNvPr id="29701" name="Picture 2" descr="https://www.redanalysis.org/wp-content/uploads/2013/03/1980-2012-nat-c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15"/>
          <a:stretch>
            <a:fillRect/>
          </a:stretch>
        </p:blipFill>
        <p:spPr bwMode="auto">
          <a:xfrm>
            <a:off x="0" y="0"/>
            <a:ext cx="9129713" cy="676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78253E2-16A6-4F69-9191-D46CFAF2751D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22</a:t>
            </a:fld>
            <a:r>
              <a:rPr lang="en-US" altLang="en-US" sz="1000" smtClean="0"/>
              <a:t> / 32</a:t>
            </a:r>
          </a:p>
        </p:txBody>
      </p:sp>
      <p:pic>
        <p:nvPicPr>
          <p:cNvPr id="30725" name="Picture 4" descr="https://www.redanalysis.org/wp-content/uploads/2013/03/1980-2012-nat-c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54" r="33754"/>
          <a:stretch>
            <a:fillRect/>
          </a:stretch>
        </p:blipFill>
        <p:spPr bwMode="auto">
          <a:xfrm>
            <a:off x="-14288" y="38100"/>
            <a:ext cx="8763001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901B9B0-67B0-4ACC-BDAE-038E5EECE08B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23</a:t>
            </a:fld>
            <a:r>
              <a:rPr lang="en-US" altLang="en-US" sz="1000" smtClean="0"/>
              <a:t> / 32</a:t>
            </a:r>
          </a:p>
        </p:txBody>
      </p:sp>
      <p:pic>
        <p:nvPicPr>
          <p:cNvPr id="31749" name="Picture 6" descr="https://www.redanalysis.org/wp-content/uploads/2013/03/1980-2012-nat-c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14"/>
          <a:stretch>
            <a:fillRect/>
          </a:stretch>
        </p:blipFill>
        <p:spPr bwMode="auto">
          <a:xfrm>
            <a:off x="0" y="0"/>
            <a:ext cx="8899525" cy="695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48A5539-8513-4053-A1AD-3CCD5085A387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24</a:t>
            </a:fld>
            <a:r>
              <a:rPr lang="en-US" altLang="en-US" sz="1000" smtClean="0"/>
              <a:t> / 32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Losses - Economic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en-US" altLang="en-US" u="sng" smtClean="0"/>
              <a:t>Developed Countries</a:t>
            </a:r>
          </a:p>
          <a:p>
            <a:pPr marL="533400" indent="-533400" eaLnBrk="1" hangingPunct="1">
              <a:buFontTx/>
              <a:buNone/>
            </a:pPr>
            <a:endParaRPr lang="en-US" altLang="en-US" u="sng" smtClean="0"/>
          </a:p>
          <a:p>
            <a:pPr marL="533400" indent="-533400" eaLnBrk="1" hangingPunct="1">
              <a:buFontTx/>
              <a:buAutoNum type="arabicPeriod"/>
            </a:pPr>
            <a:r>
              <a:rPr lang="en-US" altLang="en-US" sz="2400" smtClean="0"/>
              <a:t>More insurance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altLang="en-US" sz="2400" smtClean="0"/>
              <a:t>Expensive buildings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altLang="en-US" sz="2400" smtClean="0"/>
              <a:t>Less loss of life</a:t>
            </a:r>
          </a:p>
        </p:txBody>
      </p:sp>
      <p:sp>
        <p:nvSpPr>
          <p:cNvPr id="3277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495800" cy="4983163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en-US" altLang="en-US" u="sng" smtClean="0"/>
              <a:t>Underdeveloped Countries</a:t>
            </a:r>
          </a:p>
          <a:p>
            <a:pPr marL="533400" indent="-533400" eaLnBrk="1" hangingPunct="1">
              <a:buFontTx/>
              <a:buNone/>
            </a:pPr>
            <a:endParaRPr lang="en-US" altLang="en-US" smtClean="0"/>
          </a:p>
          <a:p>
            <a:pPr marL="533400" indent="-533400" eaLnBrk="1" hangingPunct="1">
              <a:buFontTx/>
              <a:buAutoNum type="arabicPeriod"/>
            </a:pPr>
            <a:r>
              <a:rPr lang="en-US" altLang="en-US" sz="2400" smtClean="0"/>
              <a:t>Less insurance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altLang="en-US" sz="2400" smtClean="0"/>
              <a:t>Inexpensive buildings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altLang="en-US" sz="2400" smtClean="0"/>
              <a:t>More loss of life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2048AE1-FCD3-400D-865F-339E00AEF731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25</a:t>
            </a:fld>
            <a:r>
              <a:rPr lang="en-US" altLang="en-US" sz="1000" smtClean="0"/>
              <a:t> / 32</a:t>
            </a: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How Do Natural Disasters Originate?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altLang="en-US" smtClean="0"/>
              <a:t>Transference of energy from one location or state to another</a:t>
            </a:r>
          </a:p>
        </p:txBody>
      </p:sp>
      <p:sp>
        <p:nvSpPr>
          <p:cNvPr id="33797" name="Text Box 4"/>
          <p:cNvSpPr txBox="1">
            <a:spLocks noChangeArrowheads="1"/>
          </p:cNvSpPr>
          <p:nvPr/>
        </p:nvSpPr>
        <p:spPr bwMode="auto">
          <a:xfrm>
            <a:off x="152400" y="3429000"/>
            <a:ext cx="4400550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u="sng"/>
              <a:t>Internal Sources of Energy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2000"/>
              <a:t>Impact energy from the formation of the planet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2000"/>
              <a:t>Gravitational energy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2000"/>
              <a:t>Radioactive Elements/Internal Heat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3798" name="Text Box 5"/>
          <p:cNvSpPr txBox="1">
            <a:spLocks noChangeArrowheads="1"/>
          </p:cNvSpPr>
          <p:nvPr/>
        </p:nvSpPr>
        <p:spPr bwMode="auto">
          <a:xfrm>
            <a:off x="4711700" y="3433763"/>
            <a:ext cx="4443413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u="sng"/>
              <a:t>External Sources of Energy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2000"/>
              <a:t>The Sun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2000"/>
              <a:t>The Hydrologic Cycle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cosmographica.com/space-art/images/wallpaper/hadean-earth-w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171450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itle 7"/>
          <p:cNvSpPr>
            <a:spLocks noGrp="1"/>
          </p:cNvSpPr>
          <p:nvPr>
            <p:ph type="title"/>
          </p:nvPr>
        </p:nvSpPr>
        <p:spPr>
          <a:xfrm>
            <a:off x="457200" y="514350"/>
            <a:ext cx="8229600" cy="1143000"/>
          </a:xfrm>
        </p:spPr>
        <p:txBody>
          <a:bodyPr/>
          <a:lstStyle/>
          <a:p>
            <a:r>
              <a:rPr lang="en-US" altLang="en-US" sz="4000" smtClean="0"/>
              <a:t>Impact energy from the formation of the planet</a:t>
            </a:r>
            <a:br>
              <a:rPr lang="en-US" altLang="en-US" sz="4000" smtClean="0"/>
            </a:br>
            <a:endParaRPr lang="en-US" altLang="en-US" sz="4000" smtClean="0"/>
          </a:p>
        </p:txBody>
      </p:sp>
      <p:sp>
        <p:nvSpPr>
          <p:cNvPr id="3482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862707-A41C-4683-B5BD-8149FB13E7DF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26</a:t>
            </a:fld>
            <a:r>
              <a:rPr lang="en-US" altLang="en-US" sz="1000" smtClean="0"/>
              <a:t> / 32</a:t>
            </a:r>
          </a:p>
        </p:txBody>
      </p:sp>
      <p:sp>
        <p:nvSpPr>
          <p:cNvPr id="34821" name="Text Box 19"/>
          <p:cNvSpPr txBox="1">
            <a:spLocks noChangeArrowheads="1"/>
          </p:cNvSpPr>
          <p:nvPr/>
        </p:nvSpPr>
        <p:spPr bwMode="auto">
          <a:xfrm>
            <a:off x="3768725" y="6491288"/>
            <a:ext cx="156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hlinkClick r:id="rId3"/>
              </a:rPr>
              <a:t>Image source</a:t>
            </a: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829D2A0-3730-4EC8-88BD-BB05D2D29460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27</a:t>
            </a:fld>
            <a:r>
              <a:rPr lang="en-US" altLang="en-US" sz="1000" smtClean="0"/>
              <a:t> / 32</a:t>
            </a: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Gravity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en-US" altLang="en-US" u="sng" smtClean="0"/>
          </a:p>
          <a:p>
            <a:pPr algn="ctr" eaLnBrk="1" hangingPunct="1">
              <a:buFontTx/>
              <a:buNone/>
            </a:pPr>
            <a:r>
              <a:rPr lang="en-US" altLang="en-US" sz="2800" smtClean="0"/>
              <a:t>Interaction between the sun, moon and Earth produces </a:t>
            </a:r>
            <a:r>
              <a:rPr lang="en-US" altLang="en-US" sz="2800" b="1" smtClean="0">
                <a:solidFill>
                  <a:srgbClr val="FFFF00"/>
                </a:solidFill>
              </a:rPr>
              <a:t>tidal energy</a:t>
            </a:r>
          </a:p>
        </p:txBody>
      </p:sp>
      <p:pic>
        <p:nvPicPr>
          <p:cNvPr id="35845" name="Picture 6" descr="http://www.mmscrusaders.com/newscirocks/tides/images/whytide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3406775"/>
            <a:ext cx="44577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Text Box 19"/>
          <p:cNvSpPr txBox="1">
            <a:spLocks noChangeArrowheads="1"/>
          </p:cNvSpPr>
          <p:nvPr/>
        </p:nvSpPr>
        <p:spPr bwMode="auto">
          <a:xfrm>
            <a:off x="0" y="6364288"/>
            <a:ext cx="156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hlinkClick r:id="rId3"/>
              </a:rPr>
              <a:t>Image source</a:t>
            </a:r>
            <a:endParaRPr lang="en-US" altLang="en-US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99A477C-A266-48D2-B2FF-063074BD74C4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28</a:t>
            </a:fld>
            <a:r>
              <a:rPr lang="en-US" altLang="en-US" sz="1000" smtClean="0"/>
              <a:t> / 32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External Energy Sources of Disasters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983163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en-US" altLang="en-US" u="sng" smtClean="0"/>
          </a:p>
          <a:p>
            <a:pPr marL="0" indent="0" algn="ctr" eaLnBrk="1" hangingPunct="1">
              <a:buFontTx/>
              <a:buNone/>
            </a:pPr>
            <a:r>
              <a:rPr lang="en-US" altLang="en-US" u="sng" smtClean="0"/>
              <a:t>The Sun</a:t>
            </a:r>
          </a:p>
          <a:p>
            <a:pPr marL="0" indent="0" algn="ctr" eaLnBrk="1" hangingPunct="1">
              <a:buFontTx/>
              <a:buNone/>
            </a:pPr>
            <a:endParaRPr lang="en-US" altLang="en-US" u="sng" smtClean="0"/>
          </a:p>
          <a:p>
            <a:pPr marL="0" indent="0" algn="ctr" eaLnBrk="1" hangingPunct="1">
              <a:buFontTx/>
              <a:buNone/>
            </a:pPr>
            <a:r>
              <a:rPr lang="en-US" altLang="en-US" sz="2800" smtClean="0"/>
              <a:t>Small percentage of total solar energy reaches us</a:t>
            </a:r>
          </a:p>
          <a:p>
            <a:pPr marL="0" indent="0" algn="ctr" eaLnBrk="1" hangingPunct="1">
              <a:buFontTx/>
              <a:buNone/>
            </a:pPr>
            <a:endParaRPr lang="en-US" altLang="en-US" sz="2800" smtClean="0"/>
          </a:p>
          <a:p>
            <a:pPr marL="0" indent="0" algn="ctr" eaLnBrk="1" hangingPunct="1">
              <a:buFontTx/>
              <a:buNone/>
            </a:pPr>
            <a:r>
              <a:rPr lang="en-US" altLang="en-US" sz="2800" smtClean="0"/>
              <a:t>More than 3500x greater than Earth’s interior heat flow</a:t>
            </a:r>
          </a:p>
          <a:p>
            <a:pPr marL="0" indent="0" algn="ctr" eaLnBrk="1" hangingPunct="1">
              <a:buFontTx/>
              <a:buNone/>
            </a:pPr>
            <a:endParaRPr lang="en-US" altLang="en-US" sz="2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975" y="0"/>
            <a:ext cx="6042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74613" y="839788"/>
            <a:ext cx="3027362" cy="4983162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en-US" altLang="en-US" sz="3200" dirty="0"/>
              <a:t>Where does the energy go</a:t>
            </a:r>
            <a:r>
              <a:rPr lang="en-US" altLang="en-US" sz="3200" dirty="0" smtClean="0"/>
              <a:t>?</a:t>
            </a:r>
          </a:p>
          <a:p>
            <a:pPr marL="0" indent="0" algn="ctr" eaLnBrk="1" hangingPunct="1">
              <a:buFontTx/>
              <a:buNone/>
              <a:defRPr/>
            </a:pPr>
            <a:endParaRPr lang="en-US" altLang="en-US" dirty="0"/>
          </a:p>
          <a:p>
            <a:pPr marL="6350" indent="0" eaLnBrk="1" hangingPunct="1">
              <a:buFontTx/>
              <a:buNone/>
              <a:defRPr/>
            </a:pPr>
            <a:r>
              <a:rPr lang="en-US" altLang="en-US" sz="2400" dirty="0"/>
              <a:t>30%  </a:t>
            </a:r>
            <a:r>
              <a:rPr lang="en-US" altLang="en-US" sz="2400" dirty="0">
                <a:sym typeface="Wingdings" panose="05000000000000000000" pitchFamily="2" charset="2"/>
              </a:rPr>
              <a:t> </a:t>
            </a:r>
            <a:r>
              <a:rPr lang="en-US" altLang="en-US" sz="2400" dirty="0"/>
              <a:t>Albedo (reflection</a:t>
            </a:r>
            <a:r>
              <a:rPr lang="en-US" altLang="en-US" sz="2400" dirty="0" smtClean="0"/>
              <a:t>)</a:t>
            </a:r>
          </a:p>
          <a:p>
            <a:pPr marL="6350" indent="0" eaLnBrk="1" hangingPunct="1">
              <a:buFontTx/>
              <a:buNone/>
              <a:defRPr/>
            </a:pPr>
            <a:endParaRPr lang="en-US" altLang="en-US" sz="2400" dirty="0"/>
          </a:p>
          <a:p>
            <a:pPr marL="6350" indent="0" eaLnBrk="1" hangingPunct="1">
              <a:buFontTx/>
              <a:buNone/>
              <a:defRPr/>
            </a:pPr>
            <a:r>
              <a:rPr lang="en-US" altLang="en-US" sz="2400" dirty="0"/>
              <a:t>47 % </a:t>
            </a:r>
            <a:r>
              <a:rPr lang="en-US" altLang="en-US" sz="2400" dirty="0">
                <a:sym typeface="Wingdings" panose="05000000000000000000" pitchFamily="2" charset="2"/>
              </a:rPr>
              <a:t> Absorbed by air, sea and </a:t>
            </a:r>
            <a:r>
              <a:rPr lang="en-US" altLang="en-US" sz="2400" dirty="0" smtClean="0">
                <a:sym typeface="Wingdings" panose="05000000000000000000" pitchFamily="2" charset="2"/>
              </a:rPr>
              <a:t>land</a:t>
            </a:r>
          </a:p>
          <a:p>
            <a:pPr marL="6350" indent="0" eaLnBrk="1" hangingPunct="1">
              <a:buFontTx/>
              <a:buNone/>
              <a:defRPr/>
            </a:pPr>
            <a:endParaRPr lang="en-US" altLang="en-US" sz="2400" dirty="0">
              <a:sym typeface="Wingdings" panose="05000000000000000000" pitchFamily="2" charset="2"/>
            </a:endParaRPr>
          </a:p>
          <a:p>
            <a:pPr marL="6350" indent="0" eaLnBrk="1" hangingPunct="1">
              <a:buFontTx/>
              <a:buNone/>
              <a:defRPr/>
            </a:pPr>
            <a:r>
              <a:rPr lang="en-US" altLang="en-US" sz="2400" dirty="0">
                <a:sym typeface="Wingdings" panose="05000000000000000000" pitchFamily="2" charset="2"/>
              </a:rPr>
              <a:t>23 </a:t>
            </a:r>
            <a:r>
              <a:rPr lang="en-US" altLang="en-US" sz="2400" dirty="0"/>
              <a:t>% </a:t>
            </a:r>
            <a:r>
              <a:rPr lang="en-US" altLang="en-US" sz="2400" dirty="0">
                <a:sym typeface="Wingdings" panose="05000000000000000000" pitchFamily="2" charset="2"/>
              </a:rPr>
              <a:t> Evaporation / begin hydrologic cycle</a:t>
            </a:r>
          </a:p>
          <a:p>
            <a:pPr marL="463550" indent="-457200">
              <a:defRPr/>
            </a:pPr>
            <a:endParaRPr lang="en-US" sz="2000" dirty="0"/>
          </a:p>
        </p:txBody>
      </p:sp>
      <p:sp>
        <p:nvSpPr>
          <p:cNvPr id="3789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DE22B19-CE71-4E11-992A-FACF004FEA02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29</a:t>
            </a:fld>
            <a:r>
              <a:rPr lang="en-US" altLang="en-US" sz="1000" smtClean="0"/>
              <a:t> / 32</a:t>
            </a:r>
          </a:p>
        </p:txBody>
      </p:sp>
      <p:sp>
        <p:nvSpPr>
          <p:cNvPr id="37893" name="Text Box 19"/>
          <p:cNvSpPr txBox="1">
            <a:spLocks noChangeArrowheads="1"/>
          </p:cNvSpPr>
          <p:nvPr/>
        </p:nvSpPr>
        <p:spPr bwMode="auto">
          <a:xfrm>
            <a:off x="0" y="6364288"/>
            <a:ext cx="156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hlinkClick r:id="rId3"/>
              </a:rPr>
              <a:t>Image source</a:t>
            </a: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" descr="http://img1.wikia.nocookie.net/__cb20121130160946/tumblrpony/images/1/19/What_is_Science_-_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BFC5367-CCCD-46F7-AA20-C30004B65D5B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3</a:t>
            </a:fld>
            <a:r>
              <a:rPr lang="en-US" altLang="en-US" sz="1000" smtClean="0"/>
              <a:t> / 32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14975" y="4852988"/>
            <a:ext cx="3122613" cy="1990725"/>
          </a:xfrm>
          <a:solidFill>
            <a:srgbClr val="746B7C"/>
          </a:solidFill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2000" i="1" smtClean="0"/>
              <a:t> . . </a:t>
            </a:r>
            <a:r>
              <a:rPr lang="en-US" altLang="en-US" sz="2000" smtClean="0"/>
              <a:t>a systematic process of asking questions about the observable world and then testing the answers to those questions.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8118926-33B6-4963-B9D6-8B368B8EF888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30</a:t>
            </a:fld>
            <a:r>
              <a:rPr lang="en-US" altLang="en-US" sz="1000" smtClean="0"/>
              <a:t> / 32</a:t>
            </a:r>
          </a:p>
        </p:txBody>
      </p:sp>
      <p:pic>
        <p:nvPicPr>
          <p:cNvPr id="38915" name="Picture 9" descr="http://www.srh.noaa.gov/jetstream/atmos/images/hyd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extBox 4">
            <a:hlinkClick r:id="rId3"/>
          </p:cNvPr>
          <p:cNvSpPr txBox="1">
            <a:spLocks noChangeArrowheads="1"/>
          </p:cNvSpPr>
          <p:nvPr/>
        </p:nvSpPr>
        <p:spPr bwMode="auto">
          <a:xfrm>
            <a:off x="0" y="6581775"/>
            <a:ext cx="644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hlinkClick r:id="rId3"/>
              </a:rPr>
              <a:t>source</a:t>
            </a:r>
            <a:endParaRPr lang="en-US" altLang="en-US" sz="12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9939" name="Rectangle 3" descr="F01-05"/>
          <p:cNvSpPr>
            <a:spLocks noGrp="1" noChangeAspect="1" noChangeArrowheads="1"/>
          </p:cNvSpPr>
          <p:nvPr isPhoto="1"/>
        </p:nvSpPr>
        <p:spPr bwMode="auto">
          <a:xfrm>
            <a:off x="0" y="122238"/>
            <a:ext cx="9144000" cy="661193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940" name="Text Box 4" descr="C01"/>
          <p:cNvSpPr txBox="1">
            <a:spLocks noChangeArrowheads="1"/>
          </p:cNvSpPr>
          <p:nvPr/>
        </p:nvSpPr>
        <p:spPr bwMode="auto">
          <a:xfrm>
            <a:off x="7981950" y="6542088"/>
            <a:ext cx="1162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Fig. 1-5, p.6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85E7494-B80E-4A02-852B-E8786C916942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32</a:t>
            </a:fld>
            <a:r>
              <a:rPr lang="en-US" altLang="en-US" sz="1000" smtClean="0"/>
              <a:t> / 32</a:t>
            </a: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~ End ~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https://sun5hin3.wikispaces.com/file/view/Siobhan%27s_Natural_Disasters_Wordle.jpg/237884407/822x532/Siobhan%27s_Natural_Disasters_Word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3"/>
          <a:stretch>
            <a:fillRect/>
          </a:stretch>
        </p:blipFill>
        <p:spPr bwMode="auto">
          <a:xfrm>
            <a:off x="0" y="122238"/>
            <a:ext cx="9144000" cy="594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33838F9-43E5-4602-A683-AB144FACA643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4</a:t>
            </a:fld>
            <a:r>
              <a:rPr lang="en-US" altLang="en-US" sz="1000" smtClean="0"/>
              <a:t> / 32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668963"/>
            <a:ext cx="9144000" cy="1189037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altLang="en-US" sz="2800" smtClean="0"/>
              <a:t>An event of nature that releases energy upon an area, causing destruction of property and loss of human life.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C2FF0D8-06F1-48AC-BD8A-2519E7819965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5</a:t>
            </a:fld>
            <a:r>
              <a:rPr lang="en-US" altLang="en-US" sz="1000" smtClean="0"/>
              <a:t> / 32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What is a </a:t>
            </a:r>
            <a:r>
              <a:rPr lang="en-US" altLang="en-US" i="1" smtClean="0"/>
              <a:t>Natural Hazard</a:t>
            </a:r>
            <a:r>
              <a:rPr lang="en-US" altLang="en-US" smtClean="0"/>
              <a:t>?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altLang="en-US" smtClean="0"/>
              <a:t>A hazard that arises from geological or weather-related occurrences.</a:t>
            </a:r>
          </a:p>
          <a:p>
            <a:pPr marL="0" indent="0" algn="ctr" eaLnBrk="1" hangingPunct="1">
              <a:buFontTx/>
              <a:buNone/>
            </a:pPr>
            <a:endParaRPr lang="en-US" altLang="en-US" smtClean="0"/>
          </a:p>
          <a:p>
            <a:pPr marL="0" indent="0" algn="ctr" eaLnBrk="1" hangingPunct="1">
              <a:buFontTx/>
              <a:buNone/>
            </a:pPr>
            <a:r>
              <a:rPr lang="en-US" altLang="en-US" u="sng" smtClean="0"/>
              <a:t>Includes:</a:t>
            </a:r>
          </a:p>
          <a:p>
            <a:pPr marL="0" indent="0" algn="ctr" eaLnBrk="1" hangingPunct="1">
              <a:buFontTx/>
              <a:buNone/>
            </a:pPr>
            <a:r>
              <a:rPr lang="en-US" altLang="en-US" sz="2400" smtClean="0"/>
              <a:t>Earthquakes</a:t>
            </a:r>
          </a:p>
          <a:p>
            <a:pPr marL="0" indent="0" algn="ctr" eaLnBrk="1" hangingPunct="1">
              <a:buFontTx/>
              <a:buNone/>
            </a:pPr>
            <a:r>
              <a:rPr lang="en-US" altLang="en-US" sz="2400" smtClean="0"/>
              <a:t>Volcanoes</a:t>
            </a:r>
          </a:p>
          <a:p>
            <a:pPr marL="0" indent="0" algn="ctr" eaLnBrk="1" hangingPunct="1">
              <a:buFontTx/>
              <a:buNone/>
            </a:pPr>
            <a:r>
              <a:rPr lang="en-US" altLang="en-US" sz="2400" smtClean="0"/>
              <a:t>Floods</a:t>
            </a:r>
          </a:p>
          <a:p>
            <a:pPr marL="0" indent="0" algn="ctr" eaLnBrk="1" hangingPunct="1">
              <a:buFontTx/>
              <a:buNone/>
            </a:pPr>
            <a:r>
              <a:rPr lang="en-US" altLang="en-US" sz="2400" smtClean="0"/>
              <a:t>Storms / Hurricanes / Tornadoes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0F81703-5553-4DFB-901C-757C9EBDA1AB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6</a:t>
            </a:fld>
            <a:r>
              <a:rPr lang="en-US" altLang="en-US" sz="1000" smtClean="0"/>
              <a:t> / 32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Terms to Know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endParaRPr lang="en-US" altLang="en-US" b="1" i="1" smtClean="0">
              <a:solidFill>
                <a:schemeClr val="folHlink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en-US" altLang="en-US" b="1" i="1" smtClean="0">
                <a:solidFill>
                  <a:schemeClr val="folHlink"/>
                </a:solidFill>
              </a:rPr>
              <a:t>Magnitude</a:t>
            </a:r>
            <a:r>
              <a:rPr lang="en-US" altLang="en-US" b="1" smtClean="0"/>
              <a:t> - </a:t>
            </a:r>
            <a:r>
              <a:rPr lang="en-US" altLang="en-US" smtClean="0"/>
              <a:t>The size of the event</a:t>
            </a:r>
          </a:p>
          <a:p>
            <a:pPr marL="0" indent="0" eaLnBrk="1" hangingPunct="1">
              <a:buFontTx/>
              <a:buNone/>
            </a:pPr>
            <a:endParaRPr lang="en-US" altLang="en-US" smtClean="0"/>
          </a:p>
          <a:p>
            <a:pPr marL="0" indent="0" eaLnBrk="1" hangingPunct="1">
              <a:buFontTx/>
              <a:buNone/>
            </a:pPr>
            <a:r>
              <a:rPr lang="en-US" altLang="en-US" b="1" i="1" smtClean="0">
                <a:solidFill>
                  <a:schemeClr val="folHlink"/>
                </a:solidFill>
              </a:rPr>
              <a:t>Frequency</a:t>
            </a:r>
            <a:r>
              <a:rPr lang="en-US" altLang="en-US" b="1" smtClean="0">
                <a:solidFill>
                  <a:schemeClr val="folHlink"/>
                </a:solidFill>
              </a:rPr>
              <a:t> </a:t>
            </a:r>
            <a:r>
              <a:rPr lang="en-US" altLang="en-US" smtClean="0"/>
              <a:t>- How often the event happens</a:t>
            </a:r>
          </a:p>
          <a:p>
            <a:pPr marL="0" indent="0" eaLnBrk="1" hangingPunct="1">
              <a:buFontTx/>
              <a:buNone/>
            </a:pPr>
            <a:endParaRPr lang="en-US" altLang="en-US" smtClean="0"/>
          </a:p>
          <a:p>
            <a:pPr marL="0" indent="0" eaLnBrk="1" hangingPunct="1">
              <a:buFontTx/>
              <a:buNone/>
            </a:pPr>
            <a:r>
              <a:rPr lang="en-US" altLang="en-US" b="1" i="1" smtClean="0">
                <a:solidFill>
                  <a:schemeClr val="folHlink"/>
                </a:solidFill>
              </a:rPr>
              <a:t>Return Period</a:t>
            </a:r>
            <a:r>
              <a:rPr lang="en-US" altLang="en-US" b="1" smtClean="0">
                <a:solidFill>
                  <a:schemeClr val="folHlink"/>
                </a:solidFill>
              </a:rPr>
              <a:t> </a:t>
            </a:r>
            <a:r>
              <a:rPr lang="en-US" altLang="en-US" smtClean="0"/>
              <a:t>- The time between two events of the same size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37C61CD-23AC-4722-A95B-3CBBAD997E7F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7</a:t>
            </a:fld>
            <a:r>
              <a:rPr lang="en-US" altLang="en-US" sz="1000" smtClean="0"/>
              <a:t> / 32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Terms to Know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endParaRPr lang="en-US" altLang="en-US" b="1" i="1" smtClean="0">
              <a:solidFill>
                <a:schemeClr val="folHlink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en-US" altLang="en-US" b="1" i="1" smtClean="0">
                <a:solidFill>
                  <a:schemeClr val="folHlink"/>
                </a:solidFill>
              </a:rPr>
              <a:t>Disaster</a:t>
            </a:r>
            <a:r>
              <a:rPr lang="en-US" altLang="en-US" b="1" smtClean="0">
                <a:solidFill>
                  <a:schemeClr val="folHlink"/>
                </a:solidFill>
              </a:rPr>
              <a:t> </a:t>
            </a:r>
            <a:r>
              <a:rPr lang="en-US" altLang="en-US" smtClean="0"/>
              <a:t>- A natural event, such as a flood or earthquake.</a:t>
            </a:r>
          </a:p>
          <a:p>
            <a:pPr lvl="1" eaLnBrk="1" hangingPunct="1">
              <a:buFontTx/>
              <a:buNone/>
            </a:pPr>
            <a:endParaRPr lang="en-US" altLang="en-US" smtClean="0"/>
          </a:p>
          <a:p>
            <a:pPr marL="0" indent="0" eaLnBrk="1" hangingPunct="1">
              <a:buFontTx/>
              <a:buNone/>
            </a:pPr>
            <a:r>
              <a:rPr lang="en-US" altLang="en-US" b="1" i="1" smtClean="0">
                <a:solidFill>
                  <a:schemeClr val="folHlink"/>
                </a:solidFill>
              </a:rPr>
              <a:t>Catastrophe </a:t>
            </a:r>
            <a:r>
              <a:rPr lang="en-US" altLang="en-US" smtClean="0"/>
              <a:t>- A natural event that causes significant damage to property and harms/kills a large number of people.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0E0CC12-E408-4486-A8C9-78D68E22A19A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8</a:t>
            </a:fld>
            <a:r>
              <a:rPr lang="en-US" altLang="en-US" sz="1000" smtClean="0"/>
              <a:t> / 32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Terms to Know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endParaRPr lang="en-US" altLang="en-US" b="1" i="1" smtClean="0">
              <a:solidFill>
                <a:schemeClr val="folHlink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en-US" altLang="en-US" b="1" i="1" smtClean="0">
                <a:solidFill>
                  <a:schemeClr val="folHlink"/>
                </a:solidFill>
              </a:rPr>
              <a:t>Hazard</a:t>
            </a:r>
            <a:r>
              <a:rPr lang="en-US" altLang="en-US" b="1" smtClean="0"/>
              <a:t> - </a:t>
            </a:r>
            <a:r>
              <a:rPr lang="en-US" altLang="en-US" smtClean="0"/>
              <a:t>Occurs when a natural event is likely to cause harm</a:t>
            </a:r>
          </a:p>
          <a:p>
            <a:pPr lvl="1" eaLnBrk="1" hangingPunct="1">
              <a:buFontTx/>
              <a:buNone/>
            </a:pPr>
            <a:endParaRPr lang="en-US" altLang="en-US" smtClean="0"/>
          </a:p>
          <a:p>
            <a:pPr marL="0" indent="0" eaLnBrk="1" hangingPunct="1">
              <a:buFontTx/>
              <a:buNone/>
            </a:pPr>
            <a:r>
              <a:rPr lang="en-US" altLang="en-US" b="1" i="1" smtClean="0">
                <a:solidFill>
                  <a:schemeClr val="folHlink"/>
                </a:solidFill>
              </a:rPr>
              <a:t>Risk</a:t>
            </a:r>
            <a:r>
              <a:rPr lang="en-US" altLang="en-US" b="1" smtClean="0">
                <a:solidFill>
                  <a:schemeClr val="folHlink"/>
                </a:solidFill>
              </a:rPr>
              <a:t> </a:t>
            </a:r>
            <a:r>
              <a:rPr lang="en-US" altLang="en-US" smtClean="0"/>
              <a:t>- Hazard + recurrence interval + costs</a:t>
            </a:r>
          </a:p>
          <a:p>
            <a:pPr marL="0" indent="0" eaLnBrk="1" hangingPunct="1">
              <a:buFontTx/>
              <a:buNone/>
            </a:pPr>
            <a:endParaRPr lang="en-US" altLang="en-US" sz="2000" smtClean="0"/>
          </a:p>
          <a:p>
            <a:pPr marL="0" indent="0" eaLnBrk="1" hangingPunct="1">
              <a:buFontTx/>
              <a:buNone/>
            </a:pPr>
            <a:r>
              <a:rPr lang="en-US" altLang="en-US" sz="2000" smtClean="0"/>
              <a:t>great hazard potential + short recurrence interval + high cost = high risk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2786063" y="2857500"/>
            <a:ext cx="3684587" cy="1143000"/>
          </a:xfrm>
        </p:spPr>
        <p:txBody>
          <a:bodyPr/>
          <a:lstStyle/>
          <a:p>
            <a:r>
              <a:rPr lang="en-US" altLang="en-US" smtClean="0"/>
              <a:t>Risk Management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55910E3-81E5-4C44-A438-019AFA4B92E3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9</a:t>
            </a:fld>
            <a:r>
              <a:rPr lang="en-US" altLang="en-US" sz="1000" smtClean="0"/>
              <a:t> / 32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4">
      <a:dk1>
        <a:srgbClr val="336699"/>
      </a:dk1>
      <a:lt1>
        <a:srgbClr val="FFFF99"/>
      </a:lt1>
      <a:dk2>
        <a:srgbClr val="000000"/>
      </a:dk2>
      <a:lt2>
        <a:srgbClr val="FFFF00"/>
      </a:lt2>
      <a:accent1>
        <a:srgbClr val="003399"/>
      </a:accent1>
      <a:accent2>
        <a:srgbClr val="468A4B"/>
      </a:accent2>
      <a:accent3>
        <a:srgbClr val="AAAAAA"/>
      </a:accent3>
      <a:accent4>
        <a:srgbClr val="DADA82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336699"/>
        </a:dk1>
        <a:lt1>
          <a:srgbClr val="FFFF66"/>
        </a:lt1>
        <a:dk2>
          <a:srgbClr val="000000"/>
        </a:dk2>
        <a:lt2>
          <a:srgbClr val="FFFF00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56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336699"/>
        </a:dk1>
        <a:lt1>
          <a:srgbClr val="FFFF99"/>
        </a:lt1>
        <a:dk2>
          <a:srgbClr val="000000"/>
        </a:dk2>
        <a:lt2>
          <a:srgbClr val="FFFF00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82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851</TotalTime>
  <Words>562</Words>
  <Application>Microsoft Office PowerPoint</Application>
  <PresentationFormat>On-screen Show (4:3)</PresentationFormat>
  <Paragraphs>157</Paragraphs>
  <Slides>32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Wingdings</vt:lpstr>
      <vt:lpstr>Arial</vt:lpstr>
      <vt:lpstr>Times New Roman</vt:lpstr>
      <vt:lpstr>Default Design</vt:lpstr>
      <vt:lpstr>Natural Disasters  Introduction </vt:lpstr>
      <vt:lpstr>Focus of this class</vt:lpstr>
      <vt:lpstr>PowerPoint Presentation</vt:lpstr>
      <vt:lpstr>PowerPoint Presentation</vt:lpstr>
      <vt:lpstr>What is a Natural Hazard?</vt:lpstr>
      <vt:lpstr>Terms to Know</vt:lpstr>
      <vt:lpstr>Terms to Know</vt:lpstr>
      <vt:lpstr>Terms to Know</vt:lpstr>
      <vt:lpstr>Risk Management</vt:lpstr>
      <vt:lpstr>PowerPoint Presentation</vt:lpstr>
      <vt:lpstr>Losses from Natural Disasters</vt:lpstr>
      <vt:lpstr>Losses - Human Fatalities</vt:lpstr>
      <vt:lpstr>Losses - Human Fatalities</vt:lpstr>
      <vt:lpstr>PowerPoint Presentation</vt:lpstr>
      <vt:lpstr>Losses - Economic</vt:lpstr>
      <vt:lpstr>PowerPoint Presentation</vt:lpstr>
      <vt:lpstr>PowerPoint Presentation</vt:lpstr>
      <vt:lpstr>PowerPoint Presentation</vt:lpstr>
      <vt:lpstr>PowerPoint Presentation</vt:lpstr>
      <vt:lpstr>Losses - Economic</vt:lpstr>
      <vt:lpstr>PowerPoint Presentation</vt:lpstr>
      <vt:lpstr>PowerPoint Presentation</vt:lpstr>
      <vt:lpstr>PowerPoint Presentation</vt:lpstr>
      <vt:lpstr>Losses - Economic</vt:lpstr>
      <vt:lpstr>How Do Natural Disasters Originate?</vt:lpstr>
      <vt:lpstr>Impact energy from the formation of the planet </vt:lpstr>
      <vt:lpstr>Gravity</vt:lpstr>
      <vt:lpstr>External Energy Sources of Disasters</vt:lpstr>
      <vt:lpstr>PowerPoint Presentation</vt:lpstr>
      <vt:lpstr>PowerPoint Presentation</vt:lpstr>
      <vt:lpstr>PowerPoint Presentation</vt:lpstr>
      <vt:lpstr>~ End ~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Origins of Oceans</dc:subject>
  <dc:creator>Sonjia Leyva</dc:creator>
  <cp:lastModifiedBy>Sonjia Leyva</cp:lastModifiedBy>
  <cp:revision>59</cp:revision>
  <dcterms:created xsi:type="dcterms:W3CDTF">2007-12-10T18:25:03Z</dcterms:created>
  <dcterms:modified xsi:type="dcterms:W3CDTF">2015-10-21T21:55:00Z</dcterms:modified>
</cp:coreProperties>
</file>