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06"/>
  </p:notesMasterIdLst>
  <p:sldIdLst>
    <p:sldId id="256" r:id="rId2"/>
    <p:sldId id="257"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63" r:id="rId21"/>
    <p:sldId id="287" r:id="rId22"/>
    <p:sldId id="281" r:id="rId23"/>
    <p:sldId id="284" r:id="rId24"/>
    <p:sldId id="285" r:id="rId25"/>
    <p:sldId id="286" r:id="rId26"/>
    <p:sldId id="282" r:id="rId27"/>
    <p:sldId id="283" r:id="rId28"/>
    <p:sldId id="258" r:id="rId29"/>
    <p:sldId id="289" r:id="rId30"/>
    <p:sldId id="298" r:id="rId31"/>
    <p:sldId id="290" r:id="rId32"/>
    <p:sldId id="288" r:id="rId33"/>
    <p:sldId id="291" r:id="rId34"/>
    <p:sldId id="324" r:id="rId35"/>
    <p:sldId id="321" r:id="rId36"/>
    <p:sldId id="322" r:id="rId37"/>
    <p:sldId id="313" r:id="rId38"/>
    <p:sldId id="318" r:id="rId39"/>
    <p:sldId id="325" r:id="rId40"/>
    <p:sldId id="292" r:id="rId41"/>
    <p:sldId id="293" r:id="rId42"/>
    <p:sldId id="302" r:id="rId43"/>
    <p:sldId id="335" r:id="rId44"/>
    <p:sldId id="303" r:id="rId45"/>
    <p:sldId id="323" r:id="rId46"/>
    <p:sldId id="304" r:id="rId47"/>
    <p:sldId id="305" r:id="rId48"/>
    <p:sldId id="337" r:id="rId49"/>
    <p:sldId id="294" r:id="rId50"/>
    <p:sldId id="320" r:id="rId51"/>
    <p:sldId id="295" r:id="rId52"/>
    <p:sldId id="319" r:id="rId53"/>
    <p:sldId id="306" r:id="rId54"/>
    <p:sldId id="296" r:id="rId55"/>
    <p:sldId id="301" r:id="rId56"/>
    <p:sldId id="300" r:id="rId57"/>
    <p:sldId id="297" r:id="rId58"/>
    <p:sldId id="299" r:id="rId59"/>
    <p:sldId id="260" r:id="rId60"/>
    <p:sldId id="316" r:id="rId61"/>
    <p:sldId id="261" r:id="rId62"/>
    <p:sldId id="311" r:id="rId63"/>
    <p:sldId id="317" r:id="rId64"/>
    <p:sldId id="314" r:id="rId65"/>
    <p:sldId id="348" r:id="rId66"/>
    <p:sldId id="350" r:id="rId67"/>
    <p:sldId id="351" r:id="rId68"/>
    <p:sldId id="352" r:id="rId69"/>
    <p:sldId id="349" r:id="rId70"/>
    <p:sldId id="353" r:id="rId71"/>
    <p:sldId id="309" r:id="rId72"/>
    <p:sldId id="326" r:id="rId73"/>
    <p:sldId id="327" r:id="rId74"/>
    <p:sldId id="333" r:id="rId75"/>
    <p:sldId id="328" r:id="rId76"/>
    <p:sldId id="329" r:id="rId77"/>
    <p:sldId id="332" r:id="rId78"/>
    <p:sldId id="330" r:id="rId79"/>
    <p:sldId id="331" r:id="rId80"/>
    <p:sldId id="310" r:id="rId81"/>
    <p:sldId id="334" r:id="rId82"/>
    <p:sldId id="336" r:id="rId83"/>
    <p:sldId id="341" r:id="rId84"/>
    <p:sldId id="342" r:id="rId85"/>
    <p:sldId id="343" r:id="rId86"/>
    <p:sldId id="344" r:id="rId87"/>
    <p:sldId id="345" r:id="rId88"/>
    <p:sldId id="346" r:id="rId89"/>
    <p:sldId id="347" r:id="rId90"/>
    <p:sldId id="312" r:id="rId91"/>
    <p:sldId id="338" r:id="rId92"/>
    <p:sldId id="339" r:id="rId93"/>
    <p:sldId id="315" r:id="rId94"/>
    <p:sldId id="340" r:id="rId95"/>
    <p:sldId id="308" r:id="rId96"/>
    <p:sldId id="354" r:id="rId97"/>
    <p:sldId id="356" r:id="rId98"/>
    <p:sldId id="355" r:id="rId99"/>
    <p:sldId id="362" r:id="rId100"/>
    <p:sldId id="357" r:id="rId101"/>
    <p:sldId id="359" r:id="rId102"/>
    <p:sldId id="358" r:id="rId103"/>
    <p:sldId id="360" r:id="rId104"/>
    <p:sldId id="262" r:id="rId10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A537"/>
    <a:srgbClr val="D9D9D9"/>
    <a:srgbClr val="D9E4ED"/>
    <a:srgbClr val="005D73"/>
    <a:srgbClr val="008E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533" autoAdjust="0"/>
  </p:normalViewPr>
  <p:slideViewPr>
    <p:cSldViewPr snapToGrid="0">
      <p:cViewPr varScale="1">
        <p:scale>
          <a:sx n="68" d="100"/>
          <a:sy n="68" d="100"/>
        </p:scale>
        <p:origin x="738" y="36"/>
      </p:cViewPr>
      <p:guideLst/>
    </p:cSldViewPr>
  </p:slideViewPr>
  <p:notesTextViewPr>
    <p:cViewPr>
      <p:scale>
        <a:sx n="1" d="1"/>
        <a:sy n="1" d="1"/>
      </p:scale>
      <p:origin x="0" y="0"/>
    </p:cViewPr>
  </p:notesTextViewPr>
  <p:sorterViewPr>
    <p:cViewPr>
      <p:scale>
        <a:sx n="90" d="100"/>
        <a:sy n="90" d="100"/>
      </p:scale>
      <p:origin x="0" y="-353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1BCB45-701D-452D-B181-E9F764A16165}" type="datetimeFigureOut">
              <a:rPr lang="en-US" smtClean="0"/>
              <a:t>11/30/2015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054B5-BE9B-4F8A-A5BC-BDA1DF58801F}" type="slidenum">
              <a:rPr lang="en-US" smtClean="0"/>
              <a:t>‹#›</a:t>
            </a:fld>
            <a:endParaRPr lang="en-US"/>
          </a:p>
        </p:txBody>
      </p:sp>
    </p:spTree>
    <p:extLst>
      <p:ext uri="{BB962C8B-B14F-4D97-AF65-F5344CB8AC3E}">
        <p14:creationId xmlns:p14="http://schemas.microsoft.com/office/powerpoint/2010/main" val="4255995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101CA3-7D7D-40A8-95D2-74D2A4D62E93}" type="slidenum">
              <a:rPr lang="en-US"/>
              <a:pPr/>
              <a:t>3</a:t>
            </a:fld>
            <a:endParaRPr 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71633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Times New Roman" panose="02020603050405020304" pitchFamily="18" charset="0"/>
              </a:defRPr>
            </a:lvl1pPr>
            <a:lvl2pPr marL="742950" indent="-285750" defTabSz="968375">
              <a:spcBef>
                <a:spcPct val="30000"/>
              </a:spcBef>
              <a:defRPr sz="1200">
                <a:solidFill>
                  <a:schemeClr val="tx1"/>
                </a:solidFill>
                <a:latin typeface="Times New Roman" panose="02020603050405020304" pitchFamily="18" charset="0"/>
              </a:defRPr>
            </a:lvl2pPr>
            <a:lvl3pPr marL="1143000" indent="-228600" defTabSz="968375">
              <a:spcBef>
                <a:spcPct val="30000"/>
              </a:spcBef>
              <a:defRPr sz="1200">
                <a:solidFill>
                  <a:schemeClr val="tx1"/>
                </a:solidFill>
                <a:latin typeface="Times New Roman" panose="02020603050405020304" pitchFamily="18" charset="0"/>
              </a:defRPr>
            </a:lvl3pPr>
            <a:lvl4pPr marL="1600200" indent="-228600" defTabSz="968375">
              <a:spcBef>
                <a:spcPct val="30000"/>
              </a:spcBef>
              <a:defRPr sz="1200">
                <a:solidFill>
                  <a:schemeClr val="tx1"/>
                </a:solidFill>
                <a:latin typeface="Times New Roman" panose="02020603050405020304" pitchFamily="18" charset="0"/>
              </a:defRPr>
            </a:lvl4pPr>
            <a:lvl5pPr marL="2057400" indent="-228600" defTabSz="968375">
              <a:spcBef>
                <a:spcPct val="30000"/>
              </a:spcBef>
              <a:defRPr sz="1200">
                <a:solidFill>
                  <a:schemeClr val="tx1"/>
                </a:solidFill>
                <a:latin typeface="Times New Roman" panose="02020603050405020304" pitchFamily="18" charset="0"/>
              </a:defRPr>
            </a:lvl5pPr>
            <a:lvl6pPr marL="2514600" indent="-228600" defTabSz="9683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83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83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83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499A930-8663-4137-9383-DEE4810B782E}" type="slidenum">
              <a:rPr lang="en-US" altLang="en-US" smtClean="0"/>
              <a:pPr>
                <a:spcBef>
                  <a:spcPct val="0"/>
                </a:spcBef>
              </a:pPr>
              <a:t>14</a:t>
            </a:fld>
            <a:endParaRPr lang="en-US" alt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http://www.gsfc.nasa.gov/gsfc/service/gallery/fact_sheets/earthsci/volcano.htm</a:t>
            </a:r>
          </a:p>
        </p:txBody>
      </p:sp>
    </p:spTree>
    <p:extLst>
      <p:ext uri="{BB962C8B-B14F-4D97-AF65-F5344CB8AC3E}">
        <p14:creationId xmlns:p14="http://schemas.microsoft.com/office/powerpoint/2010/main" val="3058330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Times New Roman" panose="02020603050405020304" pitchFamily="18" charset="0"/>
              </a:defRPr>
            </a:lvl1pPr>
            <a:lvl2pPr marL="742950" indent="-285750" defTabSz="968375">
              <a:spcBef>
                <a:spcPct val="30000"/>
              </a:spcBef>
              <a:defRPr sz="1200">
                <a:solidFill>
                  <a:schemeClr val="tx1"/>
                </a:solidFill>
                <a:latin typeface="Times New Roman" panose="02020603050405020304" pitchFamily="18" charset="0"/>
              </a:defRPr>
            </a:lvl2pPr>
            <a:lvl3pPr marL="1143000" indent="-228600" defTabSz="968375">
              <a:spcBef>
                <a:spcPct val="30000"/>
              </a:spcBef>
              <a:defRPr sz="1200">
                <a:solidFill>
                  <a:schemeClr val="tx1"/>
                </a:solidFill>
                <a:latin typeface="Times New Roman" panose="02020603050405020304" pitchFamily="18" charset="0"/>
              </a:defRPr>
            </a:lvl3pPr>
            <a:lvl4pPr marL="1600200" indent="-228600" defTabSz="968375">
              <a:spcBef>
                <a:spcPct val="30000"/>
              </a:spcBef>
              <a:defRPr sz="1200">
                <a:solidFill>
                  <a:schemeClr val="tx1"/>
                </a:solidFill>
                <a:latin typeface="Times New Roman" panose="02020603050405020304" pitchFamily="18" charset="0"/>
              </a:defRPr>
            </a:lvl4pPr>
            <a:lvl5pPr marL="2057400" indent="-228600" defTabSz="968375">
              <a:spcBef>
                <a:spcPct val="30000"/>
              </a:spcBef>
              <a:defRPr sz="1200">
                <a:solidFill>
                  <a:schemeClr val="tx1"/>
                </a:solidFill>
                <a:latin typeface="Times New Roman" panose="02020603050405020304" pitchFamily="18" charset="0"/>
              </a:defRPr>
            </a:lvl5pPr>
            <a:lvl6pPr marL="2514600" indent="-228600" defTabSz="9683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83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83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83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8429ABC-B401-47D0-B5F5-8193265A8E4C}" type="slidenum">
              <a:rPr lang="en-US" altLang="en-US" smtClean="0"/>
              <a:pPr>
                <a:spcBef>
                  <a:spcPct val="0"/>
                </a:spcBef>
              </a:pPr>
              <a:t>15</a:t>
            </a:fld>
            <a:endParaRPr lang="en-US" alt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http://www.whoi.edu/page.do?pid=83339&amp;tid=3622&amp;cid=9986</a:t>
            </a:r>
          </a:p>
          <a:p>
            <a:pPr eaLnBrk="1" hangingPunct="1"/>
            <a:r>
              <a:rPr lang="en-US" altLang="en-US" b="1" smtClean="0"/>
              <a:t>Abrupt Climate Change: Should We Be Worried?</a:t>
            </a:r>
          </a:p>
          <a:p>
            <a:pPr eaLnBrk="1" hangingPunct="1"/>
            <a:endParaRPr lang="en-US" altLang="en-US" smtClean="0"/>
          </a:p>
        </p:txBody>
      </p:sp>
    </p:spTree>
    <p:extLst>
      <p:ext uri="{BB962C8B-B14F-4D97-AF65-F5344CB8AC3E}">
        <p14:creationId xmlns:p14="http://schemas.microsoft.com/office/powerpoint/2010/main" val="596564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Times New Roman" panose="02020603050405020304" pitchFamily="18" charset="0"/>
              </a:defRPr>
            </a:lvl1pPr>
            <a:lvl2pPr marL="742950" indent="-285750" defTabSz="968375">
              <a:spcBef>
                <a:spcPct val="30000"/>
              </a:spcBef>
              <a:defRPr sz="1200">
                <a:solidFill>
                  <a:schemeClr val="tx1"/>
                </a:solidFill>
                <a:latin typeface="Times New Roman" panose="02020603050405020304" pitchFamily="18" charset="0"/>
              </a:defRPr>
            </a:lvl2pPr>
            <a:lvl3pPr marL="1143000" indent="-228600" defTabSz="968375">
              <a:spcBef>
                <a:spcPct val="30000"/>
              </a:spcBef>
              <a:defRPr sz="1200">
                <a:solidFill>
                  <a:schemeClr val="tx1"/>
                </a:solidFill>
                <a:latin typeface="Times New Roman" panose="02020603050405020304" pitchFamily="18" charset="0"/>
              </a:defRPr>
            </a:lvl3pPr>
            <a:lvl4pPr marL="1600200" indent="-228600" defTabSz="968375">
              <a:spcBef>
                <a:spcPct val="30000"/>
              </a:spcBef>
              <a:defRPr sz="1200">
                <a:solidFill>
                  <a:schemeClr val="tx1"/>
                </a:solidFill>
                <a:latin typeface="Times New Roman" panose="02020603050405020304" pitchFamily="18" charset="0"/>
              </a:defRPr>
            </a:lvl4pPr>
            <a:lvl5pPr marL="2057400" indent="-228600" defTabSz="968375">
              <a:spcBef>
                <a:spcPct val="30000"/>
              </a:spcBef>
              <a:defRPr sz="1200">
                <a:solidFill>
                  <a:schemeClr val="tx1"/>
                </a:solidFill>
                <a:latin typeface="Times New Roman" panose="02020603050405020304" pitchFamily="18" charset="0"/>
              </a:defRPr>
            </a:lvl5pPr>
            <a:lvl6pPr marL="2514600" indent="-228600" defTabSz="9683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83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83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83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05D8AAE-8462-40A2-A4B9-E3D337B3AD6F}" type="slidenum">
              <a:rPr lang="en-US" altLang="en-US" smtClean="0"/>
              <a:pPr>
                <a:spcBef>
                  <a:spcPct val="0"/>
                </a:spcBef>
              </a:pPr>
              <a:t>16</a:t>
            </a:fld>
            <a:endParaRPr lang="en-US" alt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http://www.whoi.edu/page.do?pid=83339&amp;tid=3622&amp;cid=9986</a:t>
            </a:r>
          </a:p>
        </p:txBody>
      </p:sp>
    </p:spTree>
    <p:extLst>
      <p:ext uri="{BB962C8B-B14F-4D97-AF65-F5344CB8AC3E}">
        <p14:creationId xmlns:p14="http://schemas.microsoft.com/office/powerpoint/2010/main" val="2816079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Times New Roman" panose="02020603050405020304" pitchFamily="18" charset="0"/>
              </a:defRPr>
            </a:lvl1pPr>
            <a:lvl2pPr marL="742950" indent="-285750" defTabSz="968375">
              <a:spcBef>
                <a:spcPct val="30000"/>
              </a:spcBef>
              <a:defRPr sz="1200">
                <a:solidFill>
                  <a:schemeClr val="tx1"/>
                </a:solidFill>
                <a:latin typeface="Times New Roman" panose="02020603050405020304" pitchFamily="18" charset="0"/>
              </a:defRPr>
            </a:lvl2pPr>
            <a:lvl3pPr marL="1143000" indent="-228600" defTabSz="968375">
              <a:spcBef>
                <a:spcPct val="30000"/>
              </a:spcBef>
              <a:defRPr sz="1200">
                <a:solidFill>
                  <a:schemeClr val="tx1"/>
                </a:solidFill>
                <a:latin typeface="Times New Roman" panose="02020603050405020304" pitchFamily="18" charset="0"/>
              </a:defRPr>
            </a:lvl3pPr>
            <a:lvl4pPr marL="1600200" indent="-228600" defTabSz="968375">
              <a:spcBef>
                <a:spcPct val="30000"/>
              </a:spcBef>
              <a:defRPr sz="1200">
                <a:solidFill>
                  <a:schemeClr val="tx1"/>
                </a:solidFill>
                <a:latin typeface="Times New Roman" panose="02020603050405020304" pitchFamily="18" charset="0"/>
              </a:defRPr>
            </a:lvl4pPr>
            <a:lvl5pPr marL="2057400" indent="-228600" defTabSz="968375">
              <a:spcBef>
                <a:spcPct val="30000"/>
              </a:spcBef>
              <a:defRPr sz="1200">
                <a:solidFill>
                  <a:schemeClr val="tx1"/>
                </a:solidFill>
                <a:latin typeface="Times New Roman" panose="02020603050405020304" pitchFamily="18" charset="0"/>
              </a:defRPr>
            </a:lvl5pPr>
            <a:lvl6pPr marL="2514600" indent="-228600" defTabSz="9683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83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83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83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7854C81-0D53-4E20-B23B-24C9FFB9692B}" type="slidenum">
              <a:rPr lang="en-US" altLang="en-US" smtClean="0"/>
              <a:pPr>
                <a:spcBef>
                  <a:spcPct val="0"/>
                </a:spcBef>
              </a:pPr>
              <a:t>17</a:t>
            </a:fld>
            <a:endParaRPr lang="en-US" alt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http://www.whoi.edu/page.do?pid=83339&amp;tid=3622&amp;cid=9986</a:t>
            </a:r>
          </a:p>
        </p:txBody>
      </p:sp>
    </p:spTree>
    <p:extLst>
      <p:ext uri="{BB962C8B-B14F-4D97-AF65-F5344CB8AC3E}">
        <p14:creationId xmlns:p14="http://schemas.microsoft.com/office/powerpoint/2010/main" val="3321265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Times New Roman" panose="02020603050405020304" pitchFamily="18" charset="0"/>
              </a:defRPr>
            </a:lvl1pPr>
            <a:lvl2pPr marL="742950" indent="-285750" defTabSz="968375">
              <a:spcBef>
                <a:spcPct val="30000"/>
              </a:spcBef>
              <a:defRPr sz="1200">
                <a:solidFill>
                  <a:schemeClr val="tx1"/>
                </a:solidFill>
                <a:latin typeface="Times New Roman" panose="02020603050405020304" pitchFamily="18" charset="0"/>
              </a:defRPr>
            </a:lvl2pPr>
            <a:lvl3pPr marL="1143000" indent="-228600" defTabSz="968375">
              <a:spcBef>
                <a:spcPct val="30000"/>
              </a:spcBef>
              <a:defRPr sz="1200">
                <a:solidFill>
                  <a:schemeClr val="tx1"/>
                </a:solidFill>
                <a:latin typeface="Times New Roman" panose="02020603050405020304" pitchFamily="18" charset="0"/>
              </a:defRPr>
            </a:lvl3pPr>
            <a:lvl4pPr marL="1600200" indent="-228600" defTabSz="968375">
              <a:spcBef>
                <a:spcPct val="30000"/>
              </a:spcBef>
              <a:defRPr sz="1200">
                <a:solidFill>
                  <a:schemeClr val="tx1"/>
                </a:solidFill>
                <a:latin typeface="Times New Roman" panose="02020603050405020304" pitchFamily="18" charset="0"/>
              </a:defRPr>
            </a:lvl4pPr>
            <a:lvl5pPr marL="2057400" indent="-228600" defTabSz="968375">
              <a:spcBef>
                <a:spcPct val="30000"/>
              </a:spcBef>
              <a:defRPr sz="1200">
                <a:solidFill>
                  <a:schemeClr val="tx1"/>
                </a:solidFill>
                <a:latin typeface="Times New Roman" panose="02020603050405020304" pitchFamily="18" charset="0"/>
              </a:defRPr>
            </a:lvl5pPr>
            <a:lvl6pPr marL="2514600" indent="-228600" defTabSz="9683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83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83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83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8BDD970-39DE-49F0-876C-6FE0DD49A5B2}" type="slidenum">
              <a:rPr lang="en-US" altLang="en-US" smtClean="0"/>
              <a:pPr>
                <a:spcBef>
                  <a:spcPct val="0"/>
                </a:spcBef>
              </a:pPr>
              <a:t>18</a:t>
            </a:fld>
            <a:endParaRPr lang="en-US" alt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http://www.whoi.edu/page.do?pid=83339&amp;tid=3622&amp;cid=9986</a:t>
            </a:r>
          </a:p>
        </p:txBody>
      </p:sp>
    </p:spTree>
    <p:extLst>
      <p:ext uri="{BB962C8B-B14F-4D97-AF65-F5344CB8AC3E}">
        <p14:creationId xmlns:p14="http://schemas.microsoft.com/office/powerpoint/2010/main" val="1196462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Times New Roman" panose="02020603050405020304" pitchFamily="18" charset="0"/>
              </a:defRPr>
            </a:lvl1pPr>
            <a:lvl2pPr marL="742950" indent="-285750" defTabSz="968375">
              <a:spcBef>
                <a:spcPct val="30000"/>
              </a:spcBef>
              <a:defRPr sz="1200">
                <a:solidFill>
                  <a:schemeClr val="tx1"/>
                </a:solidFill>
                <a:latin typeface="Times New Roman" panose="02020603050405020304" pitchFamily="18" charset="0"/>
              </a:defRPr>
            </a:lvl2pPr>
            <a:lvl3pPr marL="1143000" indent="-228600" defTabSz="968375">
              <a:spcBef>
                <a:spcPct val="30000"/>
              </a:spcBef>
              <a:defRPr sz="1200">
                <a:solidFill>
                  <a:schemeClr val="tx1"/>
                </a:solidFill>
                <a:latin typeface="Times New Roman" panose="02020603050405020304" pitchFamily="18" charset="0"/>
              </a:defRPr>
            </a:lvl3pPr>
            <a:lvl4pPr marL="1600200" indent="-228600" defTabSz="968375">
              <a:spcBef>
                <a:spcPct val="30000"/>
              </a:spcBef>
              <a:defRPr sz="1200">
                <a:solidFill>
                  <a:schemeClr val="tx1"/>
                </a:solidFill>
                <a:latin typeface="Times New Roman" panose="02020603050405020304" pitchFamily="18" charset="0"/>
              </a:defRPr>
            </a:lvl4pPr>
            <a:lvl5pPr marL="2057400" indent="-228600" defTabSz="968375">
              <a:spcBef>
                <a:spcPct val="30000"/>
              </a:spcBef>
              <a:defRPr sz="1200">
                <a:solidFill>
                  <a:schemeClr val="tx1"/>
                </a:solidFill>
                <a:latin typeface="Times New Roman" panose="02020603050405020304" pitchFamily="18" charset="0"/>
              </a:defRPr>
            </a:lvl5pPr>
            <a:lvl6pPr marL="2514600" indent="-228600" defTabSz="9683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83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83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83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474B1E-6652-457C-B4FB-78D27ABED64F}" type="slidenum">
              <a:rPr lang="en-US" altLang="en-US" smtClean="0"/>
              <a:pPr>
                <a:spcBef>
                  <a:spcPct val="0"/>
                </a:spcBef>
              </a:pPr>
              <a:t>19</a:t>
            </a:fld>
            <a:endParaRPr lang="en-US" alt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http://www.whoi.edu/page.do?pid=83339&amp;tid=3622&amp;cid=9986</a:t>
            </a:r>
          </a:p>
        </p:txBody>
      </p:sp>
    </p:spTree>
    <p:extLst>
      <p:ext uri="{BB962C8B-B14F-4D97-AF65-F5344CB8AC3E}">
        <p14:creationId xmlns:p14="http://schemas.microsoft.com/office/powerpoint/2010/main" val="1778941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http://geology.utah.gov/map-pub/survey-notes/glad-you-asked/ice-ages-what-are-they-and-what-causes-them/</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24</a:t>
            </a:fld>
            <a:endParaRPr lang="en-US"/>
          </a:p>
        </p:txBody>
      </p:sp>
    </p:spTree>
    <p:extLst>
      <p:ext uri="{BB962C8B-B14F-4D97-AF65-F5344CB8AC3E}">
        <p14:creationId xmlns:p14="http://schemas.microsoft.com/office/powerpoint/2010/main" val="1576408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http://geology.utah.gov/map-pub/survey-notes/glad-you-asked/ice-ages-what-are-they-and-what-causes-them/</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25</a:t>
            </a:fld>
            <a:endParaRPr lang="en-US"/>
          </a:p>
        </p:txBody>
      </p:sp>
    </p:spTree>
    <p:extLst>
      <p:ext uri="{BB962C8B-B14F-4D97-AF65-F5344CB8AC3E}">
        <p14:creationId xmlns:p14="http://schemas.microsoft.com/office/powerpoint/2010/main" val="2688493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http://www.planetaryvisions.com/Project.php?pid=2226</a:t>
            </a: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55E1AA82-573D-4564-94D5-8173861BB946}" type="slidenum">
              <a:rPr lang="en-US" altLang="en-US" sz="1200" smtClean="0">
                <a:latin typeface="Arial" panose="020B0604020202020204" pitchFamily="34" charset="0"/>
              </a:rPr>
              <a:pPr/>
              <a:t>26</a:t>
            </a:fld>
            <a:endParaRPr lang="en-US" altLang="en-US" sz="1200" smtClean="0">
              <a:latin typeface="Arial" panose="020B0604020202020204" pitchFamily="34" charset="0"/>
            </a:endParaRPr>
          </a:p>
        </p:txBody>
      </p:sp>
    </p:spTree>
    <p:extLst>
      <p:ext uri="{BB962C8B-B14F-4D97-AF65-F5344CB8AC3E}">
        <p14:creationId xmlns:p14="http://schemas.microsoft.com/office/powerpoint/2010/main" val="3885969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http://www.planetaryvisions.com/Project.php?pid=2226</a:t>
            </a: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0EE8EBEC-268F-48AC-ABD5-CDDE58BE4FF6}" type="slidenum">
              <a:rPr lang="en-US" altLang="en-US" sz="1200" smtClean="0">
                <a:latin typeface="Arial" panose="020B0604020202020204" pitchFamily="34" charset="0"/>
              </a:rPr>
              <a:pPr/>
              <a:t>27</a:t>
            </a:fld>
            <a:endParaRPr lang="en-US" altLang="en-US" sz="1200" smtClean="0">
              <a:latin typeface="Arial" panose="020B0604020202020204" pitchFamily="34" charset="0"/>
            </a:endParaRPr>
          </a:p>
        </p:txBody>
      </p:sp>
    </p:spTree>
    <p:extLst>
      <p:ext uri="{BB962C8B-B14F-4D97-AF65-F5344CB8AC3E}">
        <p14:creationId xmlns:p14="http://schemas.microsoft.com/office/powerpoint/2010/main" val="3388914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DEB974-CB0E-4CF5-B01F-7D1937330412}" type="slidenum">
              <a:rPr lang="en-US"/>
              <a:pPr/>
              <a:t>4</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54363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82486D-1BD0-4DCE-96E9-AB65F5E03B25}" type="slidenum">
              <a:rPr lang="en-US" smtClean="0"/>
              <a:t>28</a:t>
            </a:fld>
            <a:endParaRPr lang="en-US"/>
          </a:p>
        </p:txBody>
      </p:sp>
    </p:spTree>
    <p:extLst>
      <p:ext uri="{BB962C8B-B14F-4D97-AF65-F5344CB8AC3E}">
        <p14:creationId xmlns:p14="http://schemas.microsoft.com/office/powerpoint/2010/main" val="2097421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http://www3.epa.gov/climatechange/kids/basics/concepts.html</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29</a:t>
            </a:fld>
            <a:endParaRPr lang="en-US"/>
          </a:p>
        </p:txBody>
      </p:sp>
    </p:spTree>
    <p:extLst>
      <p:ext uri="{BB962C8B-B14F-4D97-AF65-F5344CB8AC3E}">
        <p14:creationId xmlns:p14="http://schemas.microsoft.com/office/powerpoint/2010/main" val="2053092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http://thebritishgeographer.weebly.com/the-impacts-of-climate-change1.html</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30</a:t>
            </a:fld>
            <a:endParaRPr lang="en-US"/>
          </a:p>
        </p:txBody>
      </p:sp>
    </p:spTree>
    <p:extLst>
      <p:ext uri="{BB962C8B-B14F-4D97-AF65-F5344CB8AC3E}">
        <p14:creationId xmlns:p14="http://schemas.microsoft.com/office/powerpoint/2010/main" val="2300645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http://www3.epa.gov/climatechange/kids/impacts/signs/index.html</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31</a:t>
            </a:fld>
            <a:endParaRPr lang="en-US"/>
          </a:p>
        </p:txBody>
      </p:sp>
    </p:spTree>
    <p:extLst>
      <p:ext uri="{BB962C8B-B14F-4D97-AF65-F5344CB8AC3E}">
        <p14:creationId xmlns:p14="http://schemas.microsoft.com/office/powerpoint/2010/main" val="4238252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http://i.telegraph.co.uk/multimedia/archive/01508/Climate-ChangeNEW_1508747a.jpg</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32</a:t>
            </a:fld>
            <a:endParaRPr lang="en-US"/>
          </a:p>
        </p:txBody>
      </p:sp>
    </p:spTree>
    <p:extLst>
      <p:ext uri="{BB962C8B-B14F-4D97-AF65-F5344CB8AC3E}">
        <p14:creationId xmlns:p14="http://schemas.microsoft.com/office/powerpoint/2010/main" val="3596841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http://www3.epa.gov/climatechange/kids/impacts/effects/health.html</a:t>
            </a:r>
          </a:p>
          <a:p>
            <a:r>
              <a:rPr lang="en-US" dirty="0" smtClean="0"/>
              <a:t>http://www.who.int/mediacentre/factsheets/fs094/en/</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33</a:t>
            </a:fld>
            <a:endParaRPr lang="en-US"/>
          </a:p>
        </p:txBody>
      </p:sp>
    </p:spTree>
    <p:extLst>
      <p:ext uri="{BB962C8B-B14F-4D97-AF65-F5344CB8AC3E}">
        <p14:creationId xmlns:p14="http://schemas.microsoft.com/office/powerpoint/2010/main" val="720629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http://ipcc-wg2.gov/AR5/report/graphics/Ch11</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34</a:t>
            </a:fld>
            <a:endParaRPr lang="en-US"/>
          </a:p>
        </p:txBody>
      </p:sp>
    </p:spTree>
    <p:extLst>
      <p:ext uri="{BB962C8B-B14F-4D97-AF65-F5344CB8AC3E}">
        <p14:creationId xmlns:p14="http://schemas.microsoft.com/office/powerpoint/2010/main" val="2236485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https://www.edf.org/climate/8-global-warming-effects-may-surprise-you</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35</a:t>
            </a:fld>
            <a:endParaRPr lang="en-US"/>
          </a:p>
        </p:txBody>
      </p:sp>
    </p:spTree>
    <p:extLst>
      <p:ext uri="{BB962C8B-B14F-4D97-AF65-F5344CB8AC3E}">
        <p14:creationId xmlns:p14="http://schemas.microsoft.com/office/powerpoint/2010/main" val="232098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https://www.edf.org/climate/8-global-warming-effects-may-surprise-you</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36</a:t>
            </a:fld>
            <a:endParaRPr lang="en-US"/>
          </a:p>
        </p:txBody>
      </p:sp>
    </p:spTree>
    <p:extLst>
      <p:ext uri="{BB962C8B-B14F-4D97-AF65-F5344CB8AC3E}">
        <p14:creationId xmlns:p14="http://schemas.microsoft.com/office/powerpoint/2010/main" val="563516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http://www3.epa.gov/climatechange/kids/impacts/effects/agriculture.html</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37</a:t>
            </a:fld>
            <a:endParaRPr lang="en-US"/>
          </a:p>
        </p:txBody>
      </p:sp>
    </p:spTree>
    <p:extLst>
      <p:ext uri="{BB962C8B-B14F-4D97-AF65-F5344CB8AC3E}">
        <p14:creationId xmlns:p14="http://schemas.microsoft.com/office/powerpoint/2010/main" val="195922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485CF-C57C-4B2F-8A7C-F0820DD520DA}" type="slidenum">
              <a:rPr lang="en-US"/>
              <a:pPr/>
              <a:t>5</a:t>
            </a:fld>
            <a:endParaRPr 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37639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38</a:t>
            </a:fld>
            <a:endParaRPr lang="en-US"/>
          </a:p>
        </p:txBody>
      </p:sp>
    </p:spTree>
    <p:extLst>
      <p:ext uri="{BB962C8B-B14F-4D97-AF65-F5344CB8AC3E}">
        <p14:creationId xmlns:p14="http://schemas.microsoft.com/office/powerpoint/2010/main" val="1183200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http://www.climatechange-foodsecurity.org/science.html</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39</a:t>
            </a:fld>
            <a:endParaRPr lang="en-US"/>
          </a:p>
        </p:txBody>
      </p:sp>
    </p:spTree>
    <p:extLst>
      <p:ext uri="{BB962C8B-B14F-4D97-AF65-F5344CB8AC3E}">
        <p14:creationId xmlns:p14="http://schemas.microsoft.com/office/powerpoint/2010/main" val="1097797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http://www3.epa.gov/climatechange/kids/impacts/effects/energy.html</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40</a:t>
            </a:fld>
            <a:endParaRPr lang="en-US"/>
          </a:p>
        </p:txBody>
      </p:sp>
    </p:spTree>
    <p:extLst>
      <p:ext uri="{BB962C8B-B14F-4D97-AF65-F5344CB8AC3E}">
        <p14:creationId xmlns:p14="http://schemas.microsoft.com/office/powerpoint/2010/main" val="14009289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http://www3.epa.gov/climatechange/kids/impacts/effects/water.html</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41</a:t>
            </a:fld>
            <a:endParaRPr lang="en-US"/>
          </a:p>
        </p:txBody>
      </p:sp>
    </p:spTree>
    <p:extLst>
      <p:ext uri="{BB962C8B-B14F-4D97-AF65-F5344CB8AC3E}">
        <p14:creationId xmlns:p14="http://schemas.microsoft.com/office/powerpoint/2010/main" val="629849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http://cida.usgs.gov/ca_drought/</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42</a:t>
            </a:fld>
            <a:endParaRPr lang="en-US"/>
          </a:p>
        </p:txBody>
      </p:sp>
    </p:spTree>
    <p:extLst>
      <p:ext uri="{BB962C8B-B14F-4D97-AF65-F5344CB8AC3E}">
        <p14:creationId xmlns:p14="http://schemas.microsoft.com/office/powerpoint/2010/main" val="3403237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http://www.conservation.org/what/Pages/fresh-water.aspx</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43</a:t>
            </a:fld>
            <a:endParaRPr lang="en-US"/>
          </a:p>
        </p:txBody>
      </p:sp>
    </p:spTree>
    <p:extLst>
      <p:ext uri="{BB962C8B-B14F-4D97-AF65-F5344CB8AC3E}">
        <p14:creationId xmlns:p14="http://schemas.microsoft.com/office/powerpoint/2010/main" val="1629150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http://cida.usgs.gov/ca_drought/</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44</a:t>
            </a:fld>
            <a:endParaRPr lang="en-US"/>
          </a:p>
        </p:txBody>
      </p:sp>
    </p:spTree>
    <p:extLst>
      <p:ext uri="{BB962C8B-B14F-4D97-AF65-F5344CB8AC3E}">
        <p14:creationId xmlns:p14="http://schemas.microsoft.com/office/powerpoint/2010/main" val="1294781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http://climate.nasa.gov/state_of_flux#Lake-Mead-930px.jpg</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45</a:t>
            </a:fld>
            <a:endParaRPr lang="en-US"/>
          </a:p>
        </p:txBody>
      </p:sp>
    </p:spTree>
    <p:extLst>
      <p:ext uri="{BB962C8B-B14F-4D97-AF65-F5344CB8AC3E}">
        <p14:creationId xmlns:p14="http://schemas.microsoft.com/office/powerpoint/2010/main" val="6117024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http://cida.usgs.gov/ca_drought/</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46</a:t>
            </a:fld>
            <a:endParaRPr lang="en-US"/>
          </a:p>
        </p:txBody>
      </p:sp>
    </p:spTree>
    <p:extLst>
      <p:ext uri="{BB962C8B-B14F-4D97-AF65-F5344CB8AC3E}">
        <p14:creationId xmlns:p14="http://schemas.microsoft.com/office/powerpoint/2010/main" val="1519176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http://cida.usgs.gov/ca_drought/</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47</a:t>
            </a:fld>
            <a:endParaRPr lang="en-US"/>
          </a:p>
        </p:txBody>
      </p:sp>
    </p:spTree>
    <p:extLst>
      <p:ext uri="{BB962C8B-B14F-4D97-AF65-F5344CB8AC3E}">
        <p14:creationId xmlns:p14="http://schemas.microsoft.com/office/powerpoint/2010/main" val="541837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Times New Roman" panose="02020603050405020304" pitchFamily="18" charset="0"/>
              </a:defRPr>
            </a:lvl1pPr>
            <a:lvl2pPr marL="742950" indent="-285750" defTabSz="968375">
              <a:spcBef>
                <a:spcPct val="30000"/>
              </a:spcBef>
              <a:defRPr sz="1200">
                <a:solidFill>
                  <a:schemeClr val="tx1"/>
                </a:solidFill>
                <a:latin typeface="Times New Roman" panose="02020603050405020304" pitchFamily="18" charset="0"/>
              </a:defRPr>
            </a:lvl2pPr>
            <a:lvl3pPr marL="1143000" indent="-228600" defTabSz="968375">
              <a:spcBef>
                <a:spcPct val="30000"/>
              </a:spcBef>
              <a:defRPr sz="1200">
                <a:solidFill>
                  <a:schemeClr val="tx1"/>
                </a:solidFill>
                <a:latin typeface="Times New Roman" panose="02020603050405020304" pitchFamily="18" charset="0"/>
              </a:defRPr>
            </a:lvl3pPr>
            <a:lvl4pPr marL="1600200" indent="-228600" defTabSz="968375">
              <a:spcBef>
                <a:spcPct val="30000"/>
              </a:spcBef>
              <a:defRPr sz="1200">
                <a:solidFill>
                  <a:schemeClr val="tx1"/>
                </a:solidFill>
                <a:latin typeface="Times New Roman" panose="02020603050405020304" pitchFamily="18" charset="0"/>
              </a:defRPr>
            </a:lvl4pPr>
            <a:lvl5pPr marL="2057400" indent="-228600" defTabSz="968375">
              <a:spcBef>
                <a:spcPct val="30000"/>
              </a:spcBef>
              <a:defRPr sz="1200">
                <a:solidFill>
                  <a:schemeClr val="tx1"/>
                </a:solidFill>
                <a:latin typeface="Times New Roman" panose="02020603050405020304" pitchFamily="18" charset="0"/>
              </a:defRPr>
            </a:lvl5pPr>
            <a:lvl6pPr marL="2514600" indent="-228600" defTabSz="9683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83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83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83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89BE26-5648-4AF6-8021-18990E2A7712}" type="slidenum">
              <a:rPr lang="en-US" altLang="en-US" smtClean="0"/>
              <a:pPr>
                <a:spcBef>
                  <a:spcPct val="0"/>
                </a:spcBef>
              </a:pPr>
              <a:t>6</a:t>
            </a:fld>
            <a:endParaRPr lang="en-US" alt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http://www.ngdc.noaa.gov/paleo/ctl/</a:t>
            </a:r>
          </a:p>
        </p:txBody>
      </p:sp>
    </p:spTree>
    <p:extLst>
      <p:ext uri="{BB962C8B-B14F-4D97-AF65-F5344CB8AC3E}">
        <p14:creationId xmlns:p14="http://schemas.microsoft.com/office/powerpoint/2010/main" val="2682934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http://water.org/water-crisis/water-facts/water/</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48</a:t>
            </a:fld>
            <a:endParaRPr lang="en-US"/>
          </a:p>
        </p:txBody>
      </p:sp>
    </p:spTree>
    <p:extLst>
      <p:ext uri="{BB962C8B-B14F-4D97-AF65-F5344CB8AC3E}">
        <p14:creationId xmlns:p14="http://schemas.microsoft.com/office/powerpoint/2010/main" val="31824851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http://www3.epa.gov/climatechange/kids/impacts/effects/ecosystems.html</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49</a:t>
            </a:fld>
            <a:endParaRPr lang="en-US"/>
          </a:p>
        </p:txBody>
      </p:sp>
    </p:spTree>
    <p:extLst>
      <p:ext uri="{BB962C8B-B14F-4D97-AF65-F5344CB8AC3E}">
        <p14:creationId xmlns:p14="http://schemas.microsoft.com/office/powerpoint/2010/main" val="28388911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https://www.edf.org/climate/8-global-warming-effects-may-surprise-you</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50</a:t>
            </a:fld>
            <a:endParaRPr lang="en-US"/>
          </a:p>
        </p:txBody>
      </p:sp>
    </p:spTree>
    <p:extLst>
      <p:ext uri="{BB962C8B-B14F-4D97-AF65-F5344CB8AC3E}">
        <p14:creationId xmlns:p14="http://schemas.microsoft.com/office/powerpoint/2010/main" val="14577119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http://www3.epa.gov/climatechange/kids/impacts/effects/ecosystems.html</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51</a:t>
            </a:fld>
            <a:endParaRPr lang="en-US"/>
          </a:p>
        </p:txBody>
      </p:sp>
    </p:spTree>
    <p:extLst>
      <p:ext uri="{BB962C8B-B14F-4D97-AF65-F5344CB8AC3E}">
        <p14:creationId xmlns:p14="http://schemas.microsoft.com/office/powerpoint/2010/main" val="1962041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https://www.edf.org/climate/8-global-warming-effects-may-surprise-you</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52</a:t>
            </a:fld>
            <a:endParaRPr lang="en-US"/>
          </a:p>
        </p:txBody>
      </p:sp>
    </p:spTree>
    <p:extLst>
      <p:ext uri="{BB962C8B-B14F-4D97-AF65-F5344CB8AC3E}">
        <p14:creationId xmlns:p14="http://schemas.microsoft.com/office/powerpoint/2010/main" val="2332609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http://www.esd.ornl.gov/projects/qen/nerc.html</a:t>
            </a:r>
          </a:p>
          <a:p>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53</a:t>
            </a:fld>
            <a:endParaRPr lang="en-US"/>
          </a:p>
        </p:txBody>
      </p:sp>
    </p:spTree>
    <p:extLst>
      <p:ext uri="{BB962C8B-B14F-4D97-AF65-F5344CB8AC3E}">
        <p14:creationId xmlns:p14="http://schemas.microsoft.com/office/powerpoint/2010/main" val="7859321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http://www3.epa.gov/climatechange/kids/impacts/effects/coastal.html</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54</a:t>
            </a:fld>
            <a:endParaRPr lang="en-US"/>
          </a:p>
        </p:txBody>
      </p:sp>
    </p:spTree>
    <p:extLst>
      <p:ext uri="{BB962C8B-B14F-4D97-AF65-F5344CB8AC3E}">
        <p14:creationId xmlns:p14="http://schemas.microsoft.com/office/powerpoint/2010/main" val="8328540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http://spatialities.com/category/sea-level-rise-maps/</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55</a:t>
            </a:fld>
            <a:endParaRPr lang="en-US"/>
          </a:p>
        </p:txBody>
      </p:sp>
    </p:spTree>
    <p:extLst>
      <p:ext uri="{BB962C8B-B14F-4D97-AF65-F5344CB8AC3E}">
        <p14:creationId xmlns:p14="http://schemas.microsoft.com/office/powerpoint/2010/main" val="35490392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http://spatialities.com/category/sea-level-rise-maps/</a:t>
            </a:r>
          </a:p>
          <a:p>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56</a:t>
            </a:fld>
            <a:endParaRPr lang="en-US"/>
          </a:p>
        </p:txBody>
      </p:sp>
    </p:spTree>
    <p:extLst>
      <p:ext uri="{BB962C8B-B14F-4D97-AF65-F5344CB8AC3E}">
        <p14:creationId xmlns:p14="http://schemas.microsoft.com/office/powerpoint/2010/main" val="42159379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http://www.grida.no/graphicslib/detail/coastal-population-and-shoreline-degradation_16b9</a:t>
            </a:r>
            <a:endParaRPr lang="en-US" dirty="0"/>
          </a:p>
        </p:txBody>
      </p:sp>
      <p:sp>
        <p:nvSpPr>
          <p:cNvPr id="4" name="Slide Number Placeholder 3"/>
          <p:cNvSpPr>
            <a:spLocks noGrp="1"/>
          </p:cNvSpPr>
          <p:nvPr>
            <p:ph type="sldNum" sz="quarter" idx="10"/>
          </p:nvPr>
        </p:nvSpPr>
        <p:spPr/>
        <p:txBody>
          <a:bodyPr/>
          <a:lstStyle/>
          <a:p>
            <a:fld id="{F0E67C00-F679-4C51-9894-9E2214E5C2F1}" type="slidenum">
              <a:rPr lang="en-US" smtClean="0"/>
              <a:t>57</a:t>
            </a:fld>
            <a:endParaRPr lang="en-US"/>
          </a:p>
        </p:txBody>
      </p:sp>
    </p:spTree>
    <p:extLst>
      <p:ext uri="{BB962C8B-B14F-4D97-AF65-F5344CB8AC3E}">
        <p14:creationId xmlns:p14="http://schemas.microsoft.com/office/powerpoint/2010/main" val="1357894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http://www.nature.nps.gov/views/KCs/Milankovitch/Milankovitch.htm#</a:t>
            </a:r>
          </a:p>
          <a:p>
            <a:r>
              <a:rPr lang="en-US" altLang="en-US" dirty="0" smtClean="0"/>
              <a:t>http://www.indiana.edu/~geol105/images/gaia_chapter_4/milankovitch.htm</a:t>
            </a: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2400">
                <a:solidFill>
                  <a:schemeClr val="tx1"/>
                </a:solidFill>
                <a:latin typeface="Times New Roman" panose="02020603050405020304" pitchFamily="18" charset="0"/>
              </a:defRPr>
            </a:lvl1pPr>
            <a:lvl2pPr marL="742950" indent="-285750" defTabSz="968375">
              <a:defRPr sz="2400">
                <a:solidFill>
                  <a:schemeClr val="tx1"/>
                </a:solidFill>
                <a:latin typeface="Times New Roman" panose="02020603050405020304" pitchFamily="18" charset="0"/>
              </a:defRPr>
            </a:lvl2pPr>
            <a:lvl3pPr marL="1143000" indent="-228600" defTabSz="968375">
              <a:defRPr sz="2400">
                <a:solidFill>
                  <a:schemeClr val="tx1"/>
                </a:solidFill>
                <a:latin typeface="Times New Roman" panose="02020603050405020304" pitchFamily="18" charset="0"/>
              </a:defRPr>
            </a:lvl3pPr>
            <a:lvl4pPr marL="1600200" indent="-228600" defTabSz="968375">
              <a:defRPr sz="2400">
                <a:solidFill>
                  <a:schemeClr val="tx1"/>
                </a:solidFill>
                <a:latin typeface="Times New Roman" panose="02020603050405020304" pitchFamily="18" charset="0"/>
              </a:defRPr>
            </a:lvl4pPr>
            <a:lvl5pPr marL="2057400" indent="-228600" defTabSz="968375">
              <a:defRPr sz="2400">
                <a:solidFill>
                  <a:schemeClr val="tx1"/>
                </a:solidFill>
                <a:latin typeface="Times New Roman" panose="02020603050405020304" pitchFamily="18" charset="0"/>
              </a:defRPr>
            </a:lvl5pPr>
            <a:lvl6pPr marL="2514600" indent="-228600" defTabSz="9683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83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83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8375" eaLnBrk="0" fontAlgn="base" hangingPunct="0">
              <a:spcBef>
                <a:spcPct val="0"/>
              </a:spcBef>
              <a:spcAft>
                <a:spcPct val="0"/>
              </a:spcAft>
              <a:defRPr sz="2400">
                <a:solidFill>
                  <a:schemeClr val="tx1"/>
                </a:solidFill>
                <a:latin typeface="Times New Roman" panose="02020603050405020304" pitchFamily="18" charset="0"/>
              </a:defRPr>
            </a:lvl9pPr>
          </a:lstStyle>
          <a:p>
            <a:fld id="{77D1B04D-2387-41D8-A5CC-F8254AAA6321}" type="slidenum">
              <a:rPr lang="en-US" altLang="en-US" sz="1200" smtClean="0"/>
              <a:pPr/>
              <a:t>7</a:t>
            </a:fld>
            <a:endParaRPr lang="en-US" altLang="en-US" sz="1200" smtClean="0"/>
          </a:p>
        </p:txBody>
      </p:sp>
    </p:spTree>
    <p:extLst>
      <p:ext uri="{BB962C8B-B14F-4D97-AF65-F5344CB8AC3E}">
        <p14:creationId xmlns:p14="http://schemas.microsoft.com/office/powerpoint/2010/main" val="6988284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http://thebritishgeographer.weebly.com/the-impacts-of-climate-change1.html</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58</a:t>
            </a:fld>
            <a:endParaRPr lang="en-US"/>
          </a:p>
        </p:txBody>
      </p:sp>
    </p:spTree>
    <p:extLst>
      <p:ext uri="{BB962C8B-B14F-4D97-AF65-F5344CB8AC3E}">
        <p14:creationId xmlns:p14="http://schemas.microsoft.com/office/powerpoint/2010/main" val="26981934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http://www.livescience.com/35635-climate-change-health-countdown.html</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62</a:t>
            </a:fld>
            <a:endParaRPr lang="en-US"/>
          </a:p>
        </p:txBody>
      </p:sp>
    </p:spTree>
    <p:extLst>
      <p:ext uri="{BB962C8B-B14F-4D97-AF65-F5344CB8AC3E}">
        <p14:creationId xmlns:p14="http://schemas.microsoft.com/office/powerpoint/2010/main" val="2447474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http://www.who.int/globalchange/summary/en/index2.html</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63</a:t>
            </a:fld>
            <a:endParaRPr lang="en-US"/>
          </a:p>
        </p:txBody>
      </p:sp>
    </p:spTree>
    <p:extLst>
      <p:ext uri="{BB962C8B-B14F-4D97-AF65-F5344CB8AC3E}">
        <p14:creationId xmlns:p14="http://schemas.microsoft.com/office/powerpoint/2010/main" val="11838323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http://www.elsevier.com/connect/how-will-climate-change-affect-food-security</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64</a:t>
            </a:fld>
            <a:endParaRPr lang="en-US"/>
          </a:p>
        </p:txBody>
      </p:sp>
    </p:spTree>
    <p:extLst>
      <p:ext uri="{BB962C8B-B14F-4D97-AF65-F5344CB8AC3E}">
        <p14:creationId xmlns:p14="http://schemas.microsoft.com/office/powerpoint/2010/main" val="12804662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http://environment.nationalgeographic.com/environment/freshwater/global-water-footprint/</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65</a:t>
            </a:fld>
            <a:endParaRPr lang="en-US"/>
          </a:p>
        </p:txBody>
      </p:sp>
    </p:spTree>
    <p:extLst>
      <p:ext uri="{BB962C8B-B14F-4D97-AF65-F5344CB8AC3E}">
        <p14:creationId xmlns:p14="http://schemas.microsoft.com/office/powerpoint/2010/main" val="3359389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http://environment.nationalgeographic.com/environment/freshwater/global-water-footprint/</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66</a:t>
            </a:fld>
            <a:endParaRPr lang="en-US"/>
          </a:p>
        </p:txBody>
      </p:sp>
    </p:spTree>
    <p:extLst>
      <p:ext uri="{BB962C8B-B14F-4D97-AF65-F5344CB8AC3E}">
        <p14:creationId xmlns:p14="http://schemas.microsoft.com/office/powerpoint/2010/main" val="8970127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http://environment.nationalgeographic.com/environment/freshwater/global-water-footprint/</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67</a:t>
            </a:fld>
            <a:endParaRPr lang="en-US"/>
          </a:p>
        </p:txBody>
      </p:sp>
    </p:spTree>
    <p:extLst>
      <p:ext uri="{BB962C8B-B14F-4D97-AF65-F5344CB8AC3E}">
        <p14:creationId xmlns:p14="http://schemas.microsoft.com/office/powerpoint/2010/main" val="33893930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http://environment.nationalgeographic.com/environment/freshwater/global-water-footprint/</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68</a:t>
            </a:fld>
            <a:endParaRPr lang="en-US"/>
          </a:p>
        </p:txBody>
      </p:sp>
    </p:spTree>
    <p:extLst>
      <p:ext uri="{BB962C8B-B14F-4D97-AF65-F5344CB8AC3E}">
        <p14:creationId xmlns:p14="http://schemas.microsoft.com/office/powerpoint/2010/main" val="42932019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http://environment.nationalgeographic.com/environment/freshwater/global-water-footprint/</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69</a:t>
            </a:fld>
            <a:endParaRPr lang="en-US"/>
          </a:p>
        </p:txBody>
      </p:sp>
    </p:spTree>
    <p:extLst>
      <p:ext uri="{BB962C8B-B14F-4D97-AF65-F5344CB8AC3E}">
        <p14:creationId xmlns:p14="http://schemas.microsoft.com/office/powerpoint/2010/main" val="37698424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http://environment.nationalgeographic.com/environment/freshwater/global-water-footprint/</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70</a:t>
            </a:fld>
            <a:endParaRPr lang="en-US"/>
          </a:p>
        </p:txBody>
      </p:sp>
    </p:spTree>
    <p:extLst>
      <p:ext uri="{BB962C8B-B14F-4D97-AF65-F5344CB8AC3E}">
        <p14:creationId xmlns:p14="http://schemas.microsoft.com/office/powerpoint/2010/main" val="2463469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http://www.nature.nps.gov/views/KCs/Milankovitch/Milankovitch.htm#</a:t>
            </a: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2400">
                <a:solidFill>
                  <a:schemeClr val="tx1"/>
                </a:solidFill>
                <a:latin typeface="Times New Roman" panose="02020603050405020304" pitchFamily="18" charset="0"/>
              </a:defRPr>
            </a:lvl1pPr>
            <a:lvl2pPr marL="742950" indent="-285750" defTabSz="968375">
              <a:defRPr sz="2400">
                <a:solidFill>
                  <a:schemeClr val="tx1"/>
                </a:solidFill>
                <a:latin typeface="Times New Roman" panose="02020603050405020304" pitchFamily="18" charset="0"/>
              </a:defRPr>
            </a:lvl2pPr>
            <a:lvl3pPr marL="1143000" indent="-228600" defTabSz="968375">
              <a:defRPr sz="2400">
                <a:solidFill>
                  <a:schemeClr val="tx1"/>
                </a:solidFill>
                <a:latin typeface="Times New Roman" panose="02020603050405020304" pitchFamily="18" charset="0"/>
              </a:defRPr>
            </a:lvl3pPr>
            <a:lvl4pPr marL="1600200" indent="-228600" defTabSz="968375">
              <a:defRPr sz="2400">
                <a:solidFill>
                  <a:schemeClr val="tx1"/>
                </a:solidFill>
                <a:latin typeface="Times New Roman" panose="02020603050405020304" pitchFamily="18" charset="0"/>
              </a:defRPr>
            </a:lvl4pPr>
            <a:lvl5pPr marL="2057400" indent="-228600" defTabSz="968375">
              <a:defRPr sz="2400">
                <a:solidFill>
                  <a:schemeClr val="tx1"/>
                </a:solidFill>
                <a:latin typeface="Times New Roman" panose="02020603050405020304" pitchFamily="18" charset="0"/>
              </a:defRPr>
            </a:lvl5pPr>
            <a:lvl6pPr marL="2514600" indent="-228600" defTabSz="9683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83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83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8375" eaLnBrk="0" fontAlgn="base" hangingPunct="0">
              <a:spcBef>
                <a:spcPct val="0"/>
              </a:spcBef>
              <a:spcAft>
                <a:spcPct val="0"/>
              </a:spcAft>
              <a:defRPr sz="2400">
                <a:solidFill>
                  <a:schemeClr val="tx1"/>
                </a:solidFill>
                <a:latin typeface="Times New Roman" panose="02020603050405020304" pitchFamily="18" charset="0"/>
              </a:defRPr>
            </a:lvl9pPr>
          </a:lstStyle>
          <a:p>
            <a:fld id="{2016D0C7-6FE1-4946-9799-FA3AB4212F95}" type="slidenum">
              <a:rPr lang="en-US" altLang="en-US" sz="1200" smtClean="0"/>
              <a:pPr/>
              <a:t>8</a:t>
            </a:fld>
            <a:endParaRPr lang="en-US" altLang="en-US" sz="1200" smtClean="0"/>
          </a:p>
        </p:txBody>
      </p:sp>
    </p:spTree>
    <p:extLst>
      <p:ext uri="{BB962C8B-B14F-4D97-AF65-F5344CB8AC3E}">
        <p14:creationId xmlns:p14="http://schemas.microsoft.com/office/powerpoint/2010/main" val="1883808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http://innov8tiv.com/lamudi-kenya-talks-rise-green-buildings-household-appliances/</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72</a:t>
            </a:fld>
            <a:endParaRPr lang="en-US"/>
          </a:p>
        </p:txBody>
      </p:sp>
    </p:spTree>
    <p:extLst>
      <p:ext uri="{BB962C8B-B14F-4D97-AF65-F5344CB8AC3E}">
        <p14:creationId xmlns:p14="http://schemas.microsoft.com/office/powerpoint/2010/main" val="33473107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http://innov8tiv.com/lamudi-kenya-talks-rise-green-buildings-household-appliances/</a:t>
            </a:r>
            <a:endParaRPr lang="en-US"/>
          </a:p>
        </p:txBody>
      </p:sp>
      <p:sp>
        <p:nvSpPr>
          <p:cNvPr id="4" name="Slide Number Placeholder 3"/>
          <p:cNvSpPr>
            <a:spLocks noGrp="1"/>
          </p:cNvSpPr>
          <p:nvPr>
            <p:ph type="sldNum" sz="quarter" idx="10"/>
          </p:nvPr>
        </p:nvSpPr>
        <p:spPr/>
        <p:txBody>
          <a:bodyPr/>
          <a:lstStyle/>
          <a:p>
            <a:fld id="{51F054B5-BE9B-4F8A-A5BC-BDA1DF58801F}" type="slidenum">
              <a:rPr lang="en-US" smtClean="0"/>
              <a:t>73</a:t>
            </a:fld>
            <a:endParaRPr lang="en-US"/>
          </a:p>
        </p:txBody>
      </p:sp>
    </p:spTree>
    <p:extLst>
      <p:ext uri="{BB962C8B-B14F-4D97-AF65-F5344CB8AC3E}">
        <p14:creationId xmlns:p14="http://schemas.microsoft.com/office/powerpoint/2010/main" val="16937448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http://thegirg.org/</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74</a:t>
            </a:fld>
            <a:endParaRPr lang="en-US"/>
          </a:p>
        </p:txBody>
      </p:sp>
    </p:spTree>
    <p:extLst>
      <p:ext uri="{BB962C8B-B14F-4D97-AF65-F5344CB8AC3E}">
        <p14:creationId xmlns:p14="http://schemas.microsoft.com/office/powerpoint/2010/main" val="18504089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http://www.cnbc.com/2014/08/11/ten-of-the-worlds-most-sustainable-buildings.html?slide=3</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75</a:t>
            </a:fld>
            <a:endParaRPr lang="en-US"/>
          </a:p>
        </p:txBody>
      </p:sp>
    </p:spTree>
    <p:extLst>
      <p:ext uri="{BB962C8B-B14F-4D97-AF65-F5344CB8AC3E}">
        <p14:creationId xmlns:p14="http://schemas.microsoft.com/office/powerpoint/2010/main" val="10809291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http://content.time.com/time/photogallery/0,29307,2065341_2265680,00.html</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76</a:t>
            </a:fld>
            <a:endParaRPr lang="en-US"/>
          </a:p>
        </p:txBody>
      </p:sp>
    </p:spTree>
    <p:extLst>
      <p:ext uri="{BB962C8B-B14F-4D97-AF65-F5344CB8AC3E}">
        <p14:creationId xmlns:p14="http://schemas.microsoft.com/office/powerpoint/2010/main" val="5610351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http://content.time.com/time/photogallery/0,29307,2065341_2265666,00.html</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77</a:t>
            </a:fld>
            <a:endParaRPr lang="en-US"/>
          </a:p>
        </p:txBody>
      </p:sp>
    </p:spTree>
    <p:extLst>
      <p:ext uri="{BB962C8B-B14F-4D97-AF65-F5344CB8AC3E}">
        <p14:creationId xmlns:p14="http://schemas.microsoft.com/office/powerpoint/2010/main" val="45443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http://inhabitat.com/milano-santa-monica-by/</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78</a:t>
            </a:fld>
            <a:endParaRPr lang="en-US"/>
          </a:p>
        </p:txBody>
      </p:sp>
    </p:spTree>
    <p:extLst>
      <p:ext uri="{BB962C8B-B14F-4D97-AF65-F5344CB8AC3E}">
        <p14:creationId xmlns:p14="http://schemas.microsoft.com/office/powerpoint/2010/main" val="18569890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http://inhabitat.com/7-gorgeous-green-buildings-in-the-middle-east/masdar-city-tafline-laylin-1-2/?extend=1</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79</a:t>
            </a:fld>
            <a:endParaRPr lang="en-US"/>
          </a:p>
        </p:txBody>
      </p:sp>
    </p:spTree>
    <p:extLst>
      <p:ext uri="{BB962C8B-B14F-4D97-AF65-F5344CB8AC3E}">
        <p14:creationId xmlns:p14="http://schemas.microsoft.com/office/powerpoint/2010/main" val="648968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http://cowichanbaywater.com/conservation-tips</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81</a:t>
            </a:fld>
            <a:endParaRPr lang="en-US"/>
          </a:p>
        </p:txBody>
      </p:sp>
    </p:spTree>
    <p:extLst>
      <p:ext uri="{BB962C8B-B14F-4D97-AF65-F5344CB8AC3E}">
        <p14:creationId xmlns:p14="http://schemas.microsoft.com/office/powerpoint/2010/main" val="3016705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http://water.epa.gov/infrastructure/greeninfrastructure/gi_what.cfm</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82</a:t>
            </a:fld>
            <a:endParaRPr lang="en-US"/>
          </a:p>
        </p:txBody>
      </p:sp>
    </p:spTree>
    <p:extLst>
      <p:ext uri="{BB962C8B-B14F-4D97-AF65-F5344CB8AC3E}">
        <p14:creationId xmlns:p14="http://schemas.microsoft.com/office/powerpoint/2010/main" val="3650184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http://www.nature.nps.gov/views/KCs/Milankovitch/Milankovitch.htm#</a:t>
            </a:r>
          </a:p>
          <a:p>
            <a:r>
              <a:rPr lang="en-US" altLang="en-US" smtClean="0"/>
              <a:t>http://www.indiana.edu/~geol105/images/gaia_chapter_4/milankovitch.htm</a:t>
            </a: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2400">
                <a:solidFill>
                  <a:schemeClr val="tx1"/>
                </a:solidFill>
                <a:latin typeface="Times New Roman" panose="02020603050405020304" pitchFamily="18" charset="0"/>
              </a:defRPr>
            </a:lvl1pPr>
            <a:lvl2pPr marL="742950" indent="-285750" defTabSz="968375">
              <a:defRPr sz="2400">
                <a:solidFill>
                  <a:schemeClr val="tx1"/>
                </a:solidFill>
                <a:latin typeface="Times New Roman" panose="02020603050405020304" pitchFamily="18" charset="0"/>
              </a:defRPr>
            </a:lvl2pPr>
            <a:lvl3pPr marL="1143000" indent="-228600" defTabSz="968375">
              <a:defRPr sz="2400">
                <a:solidFill>
                  <a:schemeClr val="tx1"/>
                </a:solidFill>
                <a:latin typeface="Times New Roman" panose="02020603050405020304" pitchFamily="18" charset="0"/>
              </a:defRPr>
            </a:lvl3pPr>
            <a:lvl4pPr marL="1600200" indent="-228600" defTabSz="968375">
              <a:defRPr sz="2400">
                <a:solidFill>
                  <a:schemeClr val="tx1"/>
                </a:solidFill>
                <a:latin typeface="Times New Roman" panose="02020603050405020304" pitchFamily="18" charset="0"/>
              </a:defRPr>
            </a:lvl4pPr>
            <a:lvl5pPr marL="2057400" indent="-228600" defTabSz="968375">
              <a:defRPr sz="2400">
                <a:solidFill>
                  <a:schemeClr val="tx1"/>
                </a:solidFill>
                <a:latin typeface="Times New Roman" panose="02020603050405020304" pitchFamily="18" charset="0"/>
              </a:defRPr>
            </a:lvl5pPr>
            <a:lvl6pPr marL="2514600" indent="-228600" defTabSz="9683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83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83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8375" eaLnBrk="0" fontAlgn="base" hangingPunct="0">
              <a:spcBef>
                <a:spcPct val="0"/>
              </a:spcBef>
              <a:spcAft>
                <a:spcPct val="0"/>
              </a:spcAft>
              <a:defRPr sz="2400">
                <a:solidFill>
                  <a:schemeClr val="tx1"/>
                </a:solidFill>
                <a:latin typeface="Times New Roman" panose="02020603050405020304" pitchFamily="18" charset="0"/>
              </a:defRPr>
            </a:lvl9pPr>
          </a:lstStyle>
          <a:p>
            <a:fld id="{3D276F32-F759-4515-9AD7-D16B834BE1FB}" type="slidenum">
              <a:rPr lang="en-US" altLang="en-US" sz="1200" smtClean="0"/>
              <a:pPr/>
              <a:t>9</a:t>
            </a:fld>
            <a:endParaRPr lang="en-US" altLang="en-US" sz="1200" smtClean="0"/>
          </a:p>
        </p:txBody>
      </p:sp>
    </p:spTree>
    <p:extLst>
      <p:ext uri="{BB962C8B-B14F-4D97-AF65-F5344CB8AC3E}">
        <p14:creationId xmlns:p14="http://schemas.microsoft.com/office/powerpoint/2010/main" val="28874535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http://water.epa.gov/infrastructure/greeninfrastructure/gi_what.cfm</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83</a:t>
            </a:fld>
            <a:endParaRPr lang="en-US"/>
          </a:p>
        </p:txBody>
      </p:sp>
    </p:spTree>
    <p:extLst>
      <p:ext uri="{BB962C8B-B14F-4D97-AF65-F5344CB8AC3E}">
        <p14:creationId xmlns:p14="http://schemas.microsoft.com/office/powerpoint/2010/main" val="28248199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http://water.epa.gov/infrastructure/greeninfrastructure/gi_what.cfm</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84</a:t>
            </a:fld>
            <a:endParaRPr lang="en-US"/>
          </a:p>
        </p:txBody>
      </p:sp>
    </p:spTree>
    <p:extLst>
      <p:ext uri="{BB962C8B-B14F-4D97-AF65-F5344CB8AC3E}">
        <p14:creationId xmlns:p14="http://schemas.microsoft.com/office/powerpoint/2010/main" val="35361809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http://water.epa.gov/infrastructure/greeninfrastructure/gi_what.cfm</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85</a:t>
            </a:fld>
            <a:endParaRPr lang="en-US"/>
          </a:p>
        </p:txBody>
      </p:sp>
    </p:spTree>
    <p:extLst>
      <p:ext uri="{BB962C8B-B14F-4D97-AF65-F5344CB8AC3E}">
        <p14:creationId xmlns:p14="http://schemas.microsoft.com/office/powerpoint/2010/main" val="29761575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http://water.epa.gov/infrastructure/greeninfrastructure/gi_what.cfm</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86</a:t>
            </a:fld>
            <a:endParaRPr lang="en-US"/>
          </a:p>
        </p:txBody>
      </p:sp>
    </p:spTree>
    <p:extLst>
      <p:ext uri="{BB962C8B-B14F-4D97-AF65-F5344CB8AC3E}">
        <p14:creationId xmlns:p14="http://schemas.microsoft.com/office/powerpoint/2010/main" val="5551421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http://water.epa.gov/infrastructure/greeninfrastructure/gi_what.cfm</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87</a:t>
            </a:fld>
            <a:endParaRPr lang="en-US"/>
          </a:p>
        </p:txBody>
      </p:sp>
    </p:spTree>
    <p:extLst>
      <p:ext uri="{BB962C8B-B14F-4D97-AF65-F5344CB8AC3E}">
        <p14:creationId xmlns:p14="http://schemas.microsoft.com/office/powerpoint/2010/main" val="21217315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http://water.epa.gov/infrastructure/greeninfrastructure/gi_what.cfm</a:t>
            </a:r>
          </a:p>
          <a:p>
            <a:r>
              <a:rPr lang="en-US" dirty="0" smtClean="0"/>
              <a:t>http://www.phillywatersheds.org/what_were_doing/green_infrastructure/tools/stormwater_tree_trench</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88</a:t>
            </a:fld>
            <a:endParaRPr lang="en-US"/>
          </a:p>
        </p:txBody>
      </p:sp>
    </p:spTree>
    <p:extLst>
      <p:ext uri="{BB962C8B-B14F-4D97-AF65-F5344CB8AC3E}">
        <p14:creationId xmlns:p14="http://schemas.microsoft.com/office/powerpoint/2010/main" val="18668915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http://water.epa.gov/infrastructure/greeninfrastructure/gi_what.cfm</a:t>
            </a:r>
          </a:p>
          <a:p>
            <a:r>
              <a:rPr lang="en-US" dirty="0" smtClean="0"/>
              <a:t>https://www.portlandoregon.gov/transportation/50518</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89</a:t>
            </a:fld>
            <a:endParaRPr lang="en-US"/>
          </a:p>
        </p:txBody>
      </p:sp>
    </p:spTree>
    <p:extLst>
      <p:ext uri="{BB962C8B-B14F-4D97-AF65-F5344CB8AC3E}">
        <p14:creationId xmlns:p14="http://schemas.microsoft.com/office/powerpoint/2010/main" val="33309977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http://www3.epa.gov/climatechange/kids/solutions/prepare/ecosystems.html</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90</a:t>
            </a:fld>
            <a:endParaRPr lang="en-US"/>
          </a:p>
        </p:txBody>
      </p:sp>
    </p:spTree>
    <p:extLst>
      <p:ext uri="{BB962C8B-B14F-4D97-AF65-F5344CB8AC3E}">
        <p14:creationId xmlns:p14="http://schemas.microsoft.com/office/powerpoint/2010/main" val="37579583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http://news.nationalgeographic.com/news/special-features/2014/12/141216-colorado-river-delta-restoration-water-drought-environment/</a:t>
            </a:r>
          </a:p>
          <a:p>
            <a:r>
              <a:rPr lang="en-US" dirty="0" smtClean="0"/>
              <a:t>http://news.nationalgeographic.com/news/2014/03/140322-colorado-river-delta-pulse-flow-morelos-dam-minute-319-water/</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91</a:t>
            </a:fld>
            <a:endParaRPr lang="en-US"/>
          </a:p>
        </p:txBody>
      </p:sp>
    </p:spTree>
    <p:extLst>
      <p:ext uri="{BB962C8B-B14F-4D97-AF65-F5344CB8AC3E}">
        <p14:creationId xmlns:p14="http://schemas.microsoft.com/office/powerpoint/2010/main" val="19547868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http://news.nationalgeographic.com/news/2014/08/140826-elwha-river-dam-removal-salmon-science-olympic/</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92</a:t>
            </a:fld>
            <a:endParaRPr lang="en-US"/>
          </a:p>
        </p:txBody>
      </p:sp>
    </p:spTree>
    <p:extLst>
      <p:ext uri="{BB962C8B-B14F-4D97-AF65-F5344CB8AC3E}">
        <p14:creationId xmlns:p14="http://schemas.microsoft.com/office/powerpoint/2010/main" val="3304725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http://www.nature.nps.gov/views/KCs/Milankovitch/Milankovitch.htm#</a:t>
            </a:r>
          </a:p>
          <a:p>
            <a:r>
              <a:rPr lang="en-US" altLang="en-US" smtClean="0"/>
              <a:t>http://www.indiana.edu/~geol105/images/gaia_chapter_4/milankovitch.htm</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2400">
                <a:solidFill>
                  <a:schemeClr val="tx1"/>
                </a:solidFill>
                <a:latin typeface="Times New Roman" panose="02020603050405020304" pitchFamily="18" charset="0"/>
              </a:defRPr>
            </a:lvl1pPr>
            <a:lvl2pPr marL="742950" indent="-285750" defTabSz="968375">
              <a:defRPr sz="2400">
                <a:solidFill>
                  <a:schemeClr val="tx1"/>
                </a:solidFill>
                <a:latin typeface="Times New Roman" panose="02020603050405020304" pitchFamily="18" charset="0"/>
              </a:defRPr>
            </a:lvl2pPr>
            <a:lvl3pPr marL="1143000" indent="-228600" defTabSz="968375">
              <a:defRPr sz="2400">
                <a:solidFill>
                  <a:schemeClr val="tx1"/>
                </a:solidFill>
                <a:latin typeface="Times New Roman" panose="02020603050405020304" pitchFamily="18" charset="0"/>
              </a:defRPr>
            </a:lvl3pPr>
            <a:lvl4pPr marL="1600200" indent="-228600" defTabSz="968375">
              <a:defRPr sz="2400">
                <a:solidFill>
                  <a:schemeClr val="tx1"/>
                </a:solidFill>
                <a:latin typeface="Times New Roman" panose="02020603050405020304" pitchFamily="18" charset="0"/>
              </a:defRPr>
            </a:lvl4pPr>
            <a:lvl5pPr marL="2057400" indent="-228600" defTabSz="968375">
              <a:defRPr sz="2400">
                <a:solidFill>
                  <a:schemeClr val="tx1"/>
                </a:solidFill>
                <a:latin typeface="Times New Roman" panose="02020603050405020304" pitchFamily="18" charset="0"/>
              </a:defRPr>
            </a:lvl5pPr>
            <a:lvl6pPr marL="2514600" indent="-228600" defTabSz="9683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83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83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8375" eaLnBrk="0" fontAlgn="base" hangingPunct="0">
              <a:spcBef>
                <a:spcPct val="0"/>
              </a:spcBef>
              <a:spcAft>
                <a:spcPct val="0"/>
              </a:spcAft>
              <a:defRPr sz="2400">
                <a:solidFill>
                  <a:schemeClr val="tx1"/>
                </a:solidFill>
                <a:latin typeface="Times New Roman" panose="02020603050405020304" pitchFamily="18" charset="0"/>
              </a:defRPr>
            </a:lvl9pPr>
          </a:lstStyle>
          <a:p>
            <a:fld id="{F9C6FF97-5BC5-4CB3-A366-747923644FB5}" type="slidenum">
              <a:rPr lang="en-US" altLang="en-US" sz="1200" smtClean="0"/>
              <a:pPr/>
              <a:t>11</a:t>
            </a:fld>
            <a:endParaRPr lang="en-US" altLang="en-US" sz="1200" smtClean="0"/>
          </a:p>
        </p:txBody>
      </p:sp>
    </p:spTree>
    <p:extLst>
      <p:ext uri="{BB962C8B-B14F-4D97-AF65-F5344CB8AC3E}">
        <p14:creationId xmlns:p14="http://schemas.microsoft.com/office/powerpoint/2010/main" val="12746608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http://www3.epa.gov/climatechange/kids/solutions/prepare/ecosystems.html</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93</a:t>
            </a:fld>
            <a:endParaRPr lang="en-US"/>
          </a:p>
        </p:txBody>
      </p:sp>
    </p:spTree>
    <p:extLst>
      <p:ext uri="{BB962C8B-B14F-4D97-AF65-F5344CB8AC3E}">
        <p14:creationId xmlns:p14="http://schemas.microsoft.com/office/powerpoint/2010/main" val="27852113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http://www.conservation.org/projects/pages/sustainable-development-for-fiji-people-sovi-basin.aspx</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94</a:t>
            </a:fld>
            <a:endParaRPr lang="en-US"/>
          </a:p>
        </p:txBody>
      </p:sp>
    </p:spTree>
    <p:extLst>
      <p:ext uri="{BB962C8B-B14F-4D97-AF65-F5344CB8AC3E}">
        <p14:creationId xmlns:p14="http://schemas.microsoft.com/office/powerpoint/2010/main" val="18437366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http://www.worldbank.org/en/news/feature/2013/08/19/coastal-cities-at-highest-risk-floods</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96</a:t>
            </a:fld>
            <a:endParaRPr lang="en-US"/>
          </a:p>
        </p:txBody>
      </p:sp>
    </p:spTree>
    <p:extLst>
      <p:ext uri="{BB962C8B-B14F-4D97-AF65-F5344CB8AC3E}">
        <p14:creationId xmlns:p14="http://schemas.microsoft.com/office/powerpoint/2010/main" val="9181200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http://www.worldbank.org/en/news/feature/2013/08/19/coastal-cities-at-highest-risk-floods</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97</a:t>
            </a:fld>
            <a:endParaRPr lang="en-US"/>
          </a:p>
        </p:txBody>
      </p:sp>
    </p:spTree>
    <p:extLst>
      <p:ext uri="{BB962C8B-B14F-4D97-AF65-F5344CB8AC3E}">
        <p14:creationId xmlns:p14="http://schemas.microsoft.com/office/powerpoint/2010/main" val="17170476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http://www.nytimes.com/2014/09/24/upshot/flooding-risk-from-climate-change-country-by-country.html?_r=0</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98</a:t>
            </a:fld>
            <a:endParaRPr lang="en-US"/>
          </a:p>
        </p:txBody>
      </p:sp>
    </p:spTree>
    <p:extLst>
      <p:ext uri="{BB962C8B-B14F-4D97-AF65-F5344CB8AC3E}">
        <p14:creationId xmlns:p14="http://schemas.microsoft.com/office/powerpoint/2010/main" val="5140295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http://www.worldbank.org/en/news/feature/2013/08/19/coastal-cities-at-highest-risk-floods</a:t>
            </a:r>
          </a:p>
          <a:p>
            <a:r>
              <a:rPr lang="en-US" dirty="0" smtClean="0"/>
              <a:t>http://www.wetlands.org/LinkClick.aspx?fileticket=BbYkE6slq3M%3d&amp;tabid=56</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99</a:t>
            </a:fld>
            <a:endParaRPr lang="en-US"/>
          </a:p>
        </p:txBody>
      </p:sp>
    </p:spTree>
    <p:extLst>
      <p:ext uri="{BB962C8B-B14F-4D97-AF65-F5344CB8AC3E}">
        <p14:creationId xmlns:p14="http://schemas.microsoft.com/office/powerpoint/2010/main" val="41779954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http://www.mangroveactionproject.org/cbemr/</a:t>
            </a:r>
          </a:p>
          <a:p>
            <a:r>
              <a:rPr lang="en-US" dirty="0" smtClean="0"/>
              <a:t>http://news.mongabay.com/2012/09/mangroves-protect-coastal-areas-against-storm-damage/</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100</a:t>
            </a:fld>
            <a:endParaRPr lang="en-US"/>
          </a:p>
        </p:txBody>
      </p:sp>
    </p:spTree>
    <p:extLst>
      <p:ext uri="{BB962C8B-B14F-4D97-AF65-F5344CB8AC3E}">
        <p14:creationId xmlns:p14="http://schemas.microsoft.com/office/powerpoint/2010/main" val="28133810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http://water.epa.gov/type/wetlands/shoreline_erosion.cfm</a:t>
            </a:r>
          </a:p>
          <a:p>
            <a:r>
              <a:rPr lang="en-US" dirty="0" smtClean="0"/>
              <a:t>http://ian.umces.edu/imagelibrary/displayimage-search-0-8555.html</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101</a:t>
            </a:fld>
            <a:endParaRPr lang="en-US"/>
          </a:p>
        </p:txBody>
      </p:sp>
    </p:spTree>
    <p:extLst>
      <p:ext uri="{BB962C8B-B14F-4D97-AF65-F5344CB8AC3E}">
        <p14:creationId xmlns:p14="http://schemas.microsoft.com/office/powerpoint/2010/main" val="7261579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Diagram from http://ian.umces.edu/link/tos_barrier_trends </a:t>
            </a:r>
            <a:endParaRPr lang="en-US" dirty="0"/>
          </a:p>
        </p:txBody>
      </p:sp>
      <p:sp>
        <p:nvSpPr>
          <p:cNvPr id="4" name="Slide Number Placeholder 3"/>
          <p:cNvSpPr>
            <a:spLocks noGrp="1"/>
          </p:cNvSpPr>
          <p:nvPr>
            <p:ph type="sldNum" sz="quarter" idx="10"/>
          </p:nvPr>
        </p:nvSpPr>
        <p:spPr/>
        <p:txBody>
          <a:bodyPr/>
          <a:lstStyle/>
          <a:p>
            <a:fld id="{51F054B5-BE9B-4F8A-A5BC-BDA1DF58801F}" type="slidenum">
              <a:rPr lang="en-US" smtClean="0"/>
              <a:t>103</a:t>
            </a:fld>
            <a:endParaRPr lang="en-US"/>
          </a:p>
        </p:txBody>
      </p:sp>
    </p:spTree>
    <p:extLst>
      <p:ext uri="{BB962C8B-B14F-4D97-AF65-F5344CB8AC3E}">
        <p14:creationId xmlns:p14="http://schemas.microsoft.com/office/powerpoint/2010/main" val="27445900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http://norrinraddajl.blogspot.com/2010_03_01_archive.html</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104</a:t>
            </a:fld>
            <a:endParaRPr lang="en-US"/>
          </a:p>
        </p:txBody>
      </p:sp>
    </p:spTree>
    <p:extLst>
      <p:ext uri="{BB962C8B-B14F-4D97-AF65-F5344CB8AC3E}">
        <p14:creationId xmlns:p14="http://schemas.microsoft.com/office/powerpoint/2010/main" val="2638130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Times New Roman" panose="02020603050405020304" pitchFamily="18" charset="0"/>
              </a:defRPr>
            </a:lvl1pPr>
            <a:lvl2pPr marL="742950" indent="-285750" defTabSz="968375">
              <a:spcBef>
                <a:spcPct val="30000"/>
              </a:spcBef>
              <a:defRPr sz="1200">
                <a:solidFill>
                  <a:schemeClr val="tx1"/>
                </a:solidFill>
                <a:latin typeface="Times New Roman" panose="02020603050405020304" pitchFamily="18" charset="0"/>
              </a:defRPr>
            </a:lvl2pPr>
            <a:lvl3pPr marL="1143000" indent="-228600" defTabSz="968375">
              <a:spcBef>
                <a:spcPct val="30000"/>
              </a:spcBef>
              <a:defRPr sz="1200">
                <a:solidFill>
                  <a:schemeClr val="tx1"/>
                </a:solidFill>
                <a:latin typeface="Times New Roman" panose="02020603050405020304" pitchFamily="18" charset="0"/>
              </a:defRPr>
            </a:lvl3pPr>
            <a:lvl4pPr marL="1600200" indent="-228600" defTabSz="968375">
              <a:spcBef>
                <a:spcPct val="30000"/>
              </a:spcBef>
              <a:defRPr sz="1200">
                <a:solidFill>
                  <a:schemeClr val="tx1"/>
                </a:solidFill>
                <a:latin typeface="Times New Roman" panose="02020603050405020304" pitchFamily="18" charset="0"/>
              </a:defRPr>
            </a:lvl4pPr>
            <a:lvl5pPr marL="2057400" indent="-228600" defTabSz="968375">
              <a:spcBef>
                <a:spcPct val="30000"/>
              </a:spcBef>
              <a:defRPr sz="1200">
                <a:solidFill>
                  <a:schemeClr val="tx1"/>
                </a:solidFill>
                <a:latin typeface="Times New Roman" panose="02020603050405020304" pitchFamily="18" charset="0"/>
              </a:defRPr>
            </a:lvl5pPr>
            <a:lvl6pPr marL="2514600" indent="-228600" defTabSz="9683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83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83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8375"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499A930-8663-4137-9383-DEE4810B782E}" type="slidenum">
              <a:rPr lang="en-US" altLang="en-US" smtClean="0"/>
              <a:pPr>
                <a:spcBef>
                  <a:spcPct val="0"/>
                </a:spcBef>
              </a:pPr>
              <a:t>13</a:t>
            </a:fld>
            <a:endParaRPr lang="en-US" alt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http://www.gsfc.nasa.gov/gsfc/service/gallery/fact_sheets/earthsci/volcano.htm</a:t>
            </a:r>
          </a:p>
          <a:p>
            <a:pPr eaLnBrk="1" hangingPunct="1"/>
            <a:r>
              <a:rPr lang="en-US" altLang="en-US" dirty="0" smtClean="0"/>
              <a:t>http://earthobservatory.nasa.gov/Features/Volcano/</a:t>
            </a:r>
          </a:p>
        </p:txBody>
      </p:sp>
    </p:spTree>
    <p:extLst>
      <p:ext uri="{BB962C8B-B14F-4D97-AF65-F5344CB8AC3E}">
        <p14:creationId xmlns:p14="http://schemas.microsoft.com/office/powerpoint/2010/main" val="3163507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8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26BCB45-EB72-43F5-BF80-77EB0E08E3CF}" type="datetime1">
              <a:rPr lang="en-US" smtClean="0"/>
              <a:t>11/30/2015</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10840986" y="6459785"/>
            <a:ext cx="1312025" cy="365125"/>
          </a:xfrm>
          <a:prstGeom prst="rect">
            <a:avLst/>
          </a:prstGeom>
        </p:spPr>
        <p:txBody>
          <a:bodyPr vert="horz" lIns="91440" tIns="45720" rIns="91440" bIns="45720" rtlCol="0" anchor="ctr"/>
          <a:lstStyle>
            <a:lvl1pPr algn="r">
              <a:defRPr sz="1400" b="1">
                <a:solidFill>
                  <a:srgbClr val="FFFFFF"/>
                </a:solidFill>
              </a:defRPr>
            </a:lvl1pPr>
          </a:lstStyle>
          <a:p>
            <a:fld id="{4FAB73BC-B049-4115-A692-8D63A059BFB8}" type="slidenum">
              <a:rPr lang="en-US" smtClean="0"/>
              <a:pPr/>
              <a:t>‹#›</a:t>
            </a:fld>
            <a:r>
              <a:rPr lang="en-US" dirty="0" smtClean="0"/>
              <a:t> / 104</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36B14D-4AFF-4362-A79F-A04B54CBD340}" type="datetime1">
              <a:rPr lang="en-US" smtClean="0"/>
              <a:t>11/30/2015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E7D8A6-D9DE-4E75-97FB-AA0062C4A2E2}" type="datetime1">
              <a:rPr lang="en-US" smtClean="0"/>
              <a:t>11/30/2015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B452801-F504-4D38-9A65-3618637432D3}" type="datetime1">
              <a:rPr lang="en-US" smtClean="0"/>
              <a:t>11/30/2015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p:cNvSpPr>
            <a:spLocks noGrp="1"/>
          </p:cNvSpPr>
          <p:nvPr>
            <p:ph type="sldNum" sz="quarter" idx="4"/>
          </p:nvPr>
        </p:nvSpPr>
        <p:spPr>
          <a:xfrm>
            <a:off x="10840986" y="6459785"/>
            <a:ext cx="1312025" cy="365125"/>
          </a:xfrm>
          <a:prstGeom prst="rect">
            <a:avLst/>
          </a:prstGeom>
        </p:spPr>
        <p:txBody>
          <a:bodyPr vert="horz" lIns="91440" tIns="45720" rIns="91440" bIns="45720" rtlCol="0" anchor="ctr"/>
          <a:lstStyle>
            <a:lvl1pPr algn="r">
              <a:defRPr sz="1400" b="1">
                <a:solidFill>
                  <a:srgbClr val="FFFFFF"/>
                </a:solidFill>
              </a:defRPr>
            </a:lvl1pPr>
          </a:lstStyle>
          <a:p>
            <a:fld id="{4FAB73BC-B049-4115-A692-8D63A059BFB8}" type="slidenum">
              <a:rPr lang="en-US" smtClean="0"/>
              <a:pPr/>
              <a:t>‹#›</a:t>
            </a:fld>
            <a:r>
              <a:rPr lang="en-US" dirty="0" smtClean="0"/>
              <a:t> / 104</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8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81A2DDBF-55E4-4A9B-8D27-3A12070D4CDC}" type="datetime1">
              <a:rPr lang="en-US" smtClean="0"/>
              <a:t>11/30/2015</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10840986" y="6459785"/>
            <a:ext cx="1312025" cy="365125"/>
          </a:xfrm>
          <a:prstGeom prst="rect">
            <a:avLst/>
          </a:prstGeom>
        </p:spPr>
        <p:txBody>
          <a:bodyPr vert="horz" lIns="91440" tIns="45720" rIns="91440" bIns="45720" rtlCol="0" anchor="ctr"/>
          <a:lstStyle>
            <a:lvl1pPr algn="r">
              <a:defRPr sz="1400" b="1">
                <a:solidFill>
                  <a:srgbClr val="FFFFFF"/>
                </a:solidFill>
              </a:defRPr>
            </a:lvl1pPr>
          </a:lstStyle>
          <a:p>
            <a:fld id="{4FAB73BC-B049-4115-A692-8D63A059BFB8}" type="slidenum">
              <a:rPr lang="en-US" smtClean="0"/>
              <a:pPr/>
              <a:t>‹#›</a:t>
            </a:fld>
            <a:r>
              <a:rPr lang="en-US" dirty="0" smtClean="0"/>
              <a:t> / 104</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normAutofit/>
          </a:bodyPr>
          <a:lstStyle>
            <a:lvl1pPr>
              <a:defRPr sz="3200"/>
            </a:lvl1pPr>
            <a:lvl2pPr>
              <a:defRPr sz="28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normAutofit/>
          </a:bodyPr>
          <a:lstStyle>
            <a:lvl1pPr>
              <a:defRPr sz="3200"/>
            </a:lvl1pPr>
            <a:lvl2pPr>
              <a:defRPr sz="28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7B53AF5-90B8-4F91-95C0-EFA2FE3274F3}" type="datetime1">
              <a:rPr lang="en-US" smtClean="0"/>
              <a:t>11/30/2015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Slide Number Placeholder 5"/>
          <p:cNvSpPr>
            <a:spLocks noGrp="1"/>
          </p:cNvSpPr>
          <p:nvPr>
            <p:ph type="sldNum" sz="quarter" idx="4"/>
          </p:nvPr>
        </p:nvSpPr>
        <p:spPr>
          <a:xfrm>
            <a:off x="10840986" y="6459785"/>
            <a:ext cx="1312025" cy="365125"/>
          </a:xfrm>
          <a:prstGeom prst="rect">
            <a:avLst/>
          </a:prstGeom>
        </p:spPr>
        <p:txBody>
          <a:bodyPr vert="horz" lIns="91440" tIns="45720" rIns="91440" bIns="45720" rtlCol="0" anchor="ctr"/>
          <a:lstStyle>
            <a:lvl1pPr algn="r">
              <a:defRPr sz="1400" b="1">
                <a:solidFill>
                  <a:srgbClr val="FFFFFF"/>
                </a:solidFill>
              </a:defRPr>
            </a:lvl1pPr>
          </a:lstStyle>
          <a:p>
            <a:fld id="{4FAB73BC-B049-4115-A692-8D63A059BFB8}" type="slidenum">
              <a:rPr lang="en-US" smtClean="0"/>
              <a:pPr/>
              <a:t>‹#›</a:t>
            </a:fld>
            <a:r>
              <a:rPr lang="en-US" dirty="0" smtClean="0"/>
              <a:t> / 104</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Autofit/>
          </a:bodyPr>
          <a:lstStyle>
            <a:lvl1pPr marL="0" indent="0">
              <a:buNone/>
              <a:defRPr sz="32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97280" y="2582334"/>
            <a:ext cx="4937760" cy="3378200"/>
          </a:xfrm>
        </p:spPr>
        <p:txBody>
          <a:bodyPr>
            <a:normAutofit/>
          </a:bodyPr>
          <a:lstStyle>
            <a:lvl1pPr>
              <a:defRPr sz="2800"/>
            </a:lvl1pPr>
            <a:lvl2pPr>
              <a:defRPr sz="24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Autofit/>
          </a:bodyPr>
          <a:lstStyle>
            <a:lvl1pPr marL="0" indent="0">
              <a:buNone/>
              <a:defRPr sz="32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normAutofit/>
          </a:bodyPr>
          <a:lstStyle>
            <a:lvl1pPr>
              <a:defRPr sz="2800"/>
            </a:lvl1pPr>
            <a:lvl2pPr>
              <a:defRPr sz="24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932D844-FF30-4BDD-9119-25A6982C786B}" type="datetime1">
              <a:rPr lang="en-US" smtClean="0"/>
              <a:t>11/30/2015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Slide Number Placeholder 5"/>
          <p:cNvSpPr>
            <a:spLocks noGrp="1"/>
          </p:cNvSpPr>
          <p:nvPr>
            <p:ph type="sldNum" sz="quarter" idx="12"/>
          </p:nvPr>
        </p:nvSpPr>
        <p:spPr>
          <a:xfrm>
            <a:off x="10840986" y="6459785"/>
            <a:ext cx="1312025" cy="365125"/>
          </a:xfrm>
          <a:prstGeom prst="rect">
            <a:avLst/>
          </a:prstGeom>
        </p:spPr>
        <p:txBody>
          <a:bodyPr vert="horz" lIns="91440" tIns="45720" rIns="91440" bIns="45720" rtlCol="0" anchor="ctr"/>
          <a:lstStyle>
            <a:lvl1pPr algn="r">
              <a:defRPr sz="1400" b="1">
                <a:solidFill>
                  <a:srgbClr val="FFFFFF"/>
                </a:solidFill>
              </a:defRPr>
            </a:lvl1pPr>
          </a:lstStyle>
          <a:p>
            <a:fld id="{4FAB73BC-B049-4115-A692-8D63A059BFB8}" type="slidenum">
              <a:rPr lang="en-US" smtClean="0"/>
              <a:pPr/>
              <a:t>‹#›</a:t>
            </a:fld>
            <a:r>
              <a:rPr lang="en-US" dirty="0" smtClean="0"/>
              <a:t> / 104</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83C55FB-1DAD-41A5-9C9D-AD82D9C8EA46}" type="datetime1">
              <a:rPr lang="en-US" smtClean="0"/>
              <a:t>11/30/2015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4"/>
          </p:nvPr>
        </p:nvSpPr>
        <p:spPr>
          <a:xfrm>
            <a:off x="10840986" y="6459785"/>
            <a:ext cx="1312025" cy="365125"/>
          </a:xfrm>
          <a:prstGeom prst="rect">
            <a:avLst/>
          </a:prstGeom>
        </p:spPr>
        <p:txBody>
          <a:bodyPr vert="horz" lIns="91440" tIns="45720" rIns="91440" bIns="45720" rtlCol="0" anchor="ctr"/>
          <a:lstStyle>
            <a:lvl1pPr algn="r">
              <a:defRPr sz="1400" b="1">
                <a:solidFill>
                  <a:srgbClr val="FFFFFF"/>
                </a:solidFill>
              </a:defRPr>
            </a:lvl1pPr>
          </a:lstStyle>
          <a:p>
            <a:fld id="{4FAB73BC-B049-4115-A692-8D63A059BFB8}" type="slidenum">
              <a:rPr lang="en-US" smtClean="0"/>
              <a:pPr/>
              <a:t>‹#›</a:t>
            </a:fld>
            <a:r>
              <a:rPr lang="en-US" dirty="0" smtClean="0"/>
              <a:t> / 104</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0C2DB87-345E-48FE-BBB3-CCA3E9A55FEA}" type="datetime1">
              <a:rPr lang="en-US" smtClean="0"/>
              <a:t>11/30/2015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10" name="Slide Number Placeholder 5"/>
          <p:cNvSpPr>
            <a:spLocks noGrp="1"/>
          </p:cNvSpPr>
          <p:nvPr>
            <p:ph type="sldNum" sz="quarter" idx="4"/>
          </p:nvPr>
        </p:nvSpPr>
        <p:spPr>
          <a:xfrm>
            <a:off x="10840986" y="6459785"/>
            <a:ext cx="1312025" cy="365125"/>
          </a:xfrm>
          <a:prstGeom prst="rect">
            <a:avLst/>
          </a:prstGeom>
        </p:spPr>
        <p:txBody>
          <a:bodyPr vert="horz" lIns="91440" tIns="45720" rIns="91440" bIns="45720" rtlCol="0" anchor="ctr"/>
          <a:lstStyle>
            <a:lvl1pPr algn="r">
              <a:defRPr sz="1400" b="1">
                <a:solidFill>
                  <a:srgbClr val="FFFFFF"/>
                </a:solidFill>
              </a:defRPr>
            </a:lvl1pPr>
          </a:lstStyle>
          <a:p>
            <a:fld id="{4FAB73BC-B049-4115-A692-8D63A059BFB8}" type="slidenum">
              <a:rPr lang="en-US" smtClean="0"/>
              <a:pPr/>
              <a:t>‹#›</a:t>
            </a:fld>
            <a:r>
              <a:rPr lang="en-US" dirty="0" smtClean="0"/>
              <a:t> / 104</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4800" b="0">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3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990462D-C9FC-4A29-AFE0-DCAA2FF7FA1F}" type="datetime1">
              <a:rPr lang="en-US" smtClean="0"/>
              <a:t>11/30/2015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10" name="Slide Number Placeholder 5"/>
          <p:cNvSpPr>
            <a:spLocks noGrp="1"/>
          </p:cNvSpPr>
          <p:nvPr>
            <p:ph type="sldNum" sz="quarter" idx="4"/>
          </p:nvPr>
        </p:nvSpPr>
        <p:spPr>
          <a:xfrm>
            <a:off x="10840986" y="6459785"/>
            <a:ext cx="1312025" cy="365125"/>
          </a:xfrm>
          <a:prstGeom prst="rect">
            <a:avLst/>
          </a:prstGeom>
        </p:spPr>
        <p:txBody>
          <a:bodyPr vert="horz" lIns="91440" tIns="45720" rIns="91440" bIns="45720" rtlCol="0" anchor="ctr"/>
          <a:lstStyle>
            <a:lvl1pPr algn="r">
              <a:defRPr sz="1400" b="1">
                <a:solidFill>
                  <a:schemeClr val="accent1">
                    <a:lumMod val="75000"/>
                  </a:schemeClr>
                </a:solidFill>
              </a:defRPr>
            </a:lvl1pPr>
          </a:lstStyle>
          <a:p>
            <a:fld id="{4FAB73BC-B049-4115-A692-8D63A059BFB8}" type="slidenum">
              <a:rPr lang="en-US" smtClean="0"/>
              <a:pPr/>
              <a:t>‹#›</a:t>
            </a:fld>
            <a:r>
              <a:rPr lang="en-US" smtClean="0"/>
              <a:t> / 104</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4800" b="0">
                <a:solidFill>
                  <a:srgbClr val="FFFFFF"/>
                </a:solidFill>
              </a:defRPr>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3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5B06BB-F4D9-4B68-8603-E3CCAEA7765F}" type="datetime1">
              <a:rPr lang="en-US" smtClean="0"/>
              <a:t>11/30/2015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Slide Number Placeholder 5"/>
          <p:cNvSpPr>
            <a:spLocks noGrp="1"/>
          </p:cNvSpPr>
          <p:nvPr>
            <p:ph type="sldNum" sz="quarter" idx="4"/>
          </p:nvPr>
        </p:nvSpPr>
        <p:spPr>
          <a:xfrm>
            <a:off x="10840986" y="6459785"/>
            <a:ext cx="1312025" cy="365125"/>
          </a:xfrm>
          <a:prstGeom prst="rect">
            <a:avLst/>
          </a:prstGeom>
        </p:spPr>
        <p:txBody>
          <a:bodyPr vert="horz" lIns="91440" tIns="45720" rIns="91440" bIns="45720" rtlCol="0" anchor="ctr"/>
          <a:lstStyle>
            <a:lvl1pPr algn="r">
              <a:defRPr sz="1400" b="1">
                <a:solidFill>
                  <a:srgbClr val="FFFFFF"/>
                </a:solidFill>
              </a:defRPr>
            </a:lvl1pPr>
          </a:lstStyle>
          <a:p>
            <a:fld id="{4FAB73BC-B049-4115-A692-8D63A059BFB8}" type="slidenum">
              <a:rPr lang="en-US" smtClean="0"/>
              <a:pPr/>
              <a:t>‹#›</a:t>
            </a:fld>
            <a:r>
              <a:rPr lang="en-US" dirty="0" smtClean="0"/>
              <a:t> / 104</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B912001-4F9F-4CED-8555-83286BF48B7D}" type="datetime1">
              <a:rPr lang="en-US" smtClean="0"/>
              <a:t>11/30/2015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840986" y="6459785"/>
            <a:ext cx="1312025" cy="365125"/>
          </a:xfrm>
          <a:prstGeom prst="rect">
            <a:avLst/>
          </a:prstGeom>
        </p:spPr>
        <p:txBody>
          <a:bodyPr vert="horz" lIns="91440" tIns="45720" rIns="91440" bIns="45720" rtlCol="0" anchor="ctr"/>
          <a:lstStyle>
            <a:lvl1pPr algn="r">
              <a:defRPr sz="1400" b="1">
                <a:solidFill>
                  <a:srgbClr val="FFFFFF"/>
                </a:solidFill>
              </a:defRPr>
            </a:lvl1pPr>
          </a:lstStyle>
          <a:p>
            <a:fld id="{4FAB73BC-B049-4115-A692-8D63A059BFB8}" type="slidenum">
              <a:rPr lang="en-US" smtClean="0"/>
              <a:pPr/>
              <a:t>‹#›</a:t>
            </a:fld>
            <a:r>
              <a:rPr lang="en-US" dirty="0" smtClean="0"/>
              <a:t> / 104</a:t>
            </a:r>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b="1" kern="1200">
          <a:solidFill>
            <a:schemeClr val="accent2"/>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hyperlink" Target="http://www.grida.no/graphicslib/detail/coastal-population-and-shoreline-degradation_16b9"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news.nationalgeographic.com/news/special-features/2014/12/141216-colorado-river-delta-restoration-water-drought-environment/" TargetMode="External"/><Relationship Id="rId2" Type="http://schemas.openxmlformats.org/officeDocument/2006/relationships/notesSlide" Target="../notesSlides/notesSlide78.xml"/><Relationship Id="rId1" Type="http://schemas.openxmlformats.org/officeDocument/2006/relationships/slideLayout" Target="../slideLayouts/slideLayout8.xml"/><Relationship Id="rId4" Type="http://schemas.openxmlformats.org/officeDocument/2006/relationships/image" Target="../media/image63.jpeg"/></Relationships>
</file>

<file path=ppt/slides/_rels/slide9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9.xml"/><Relationship Id="rId1" Type="http://schemas.openxmlformats.org/officeDocument/2006/relationships/slideLayout" Target="../slideLayouts/slideLayout8.xml"/><Relationship Id="rId4" Type="http://schemas.openxmlformats.org/officeDocument/2006/relationships/image" Target="../media/image65.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Impacts of </a:t>
            </a:r>
            <a:br>
              <a:rPr lang="en-US" dirty="0" smtClean="0"/>
            </a:br>
            <a:r>
              <a:rPr lang="en-US" dirty="0" smtClean="0"/>
              <a:t>Climate Change</a:t>
            </a:r>
            <a:endParaRPr lang="en-US" dirty="0"/>
          </a:p>
        </p:txBody>
      </p:sp>
      <p:sp>
        <p:nvSpPr>
          <p:cNvPr id="3" name="Subtitle 2"/>
          <p:cNvSpPr>
            <a:spLocks noGrp="1"/>
          </p:cNvSpPr>
          <p:nvPr>
            <p:ph type="subTitle" idx="1"/>
          </p:nvPr>
        </p:nvSpPr>
        <p:spPr/>
        <p:txBody>
          <a:bodyPr/>
          <a:lstStyle/>
          <a:p>
            <a:endParaRPr lang="en-US"/>
          </a:p>
        </p:txBody>
      </p:sp>
      <p:sp>
        <p:nvSpPr>
          <p:cNvPr id="5" name="Slide Number Placeholder 4"/>
          <p:cNvSpPr>
            <a:spLocks noGrp="1"/>
          </p:cNvSpPr>
          <p:nvPr>
            <p:ph type="sldNum" sz="quarter" idx="4"/>
          </p:nvPr>
        </p:nvSpPr>
        <p:spPr/>
        <p:txBody>
          <a:bodyPr/>
          <a:lstStyle/>
          <a:p>
            <a:fld id="{4FAB73BC-B049-4115-A692-8D63A059BFB8}" type="slidenum">
              <a:rPr lang="en-US" smtClean="0"/>
              <a:pPr/>
              <a:t>1</a:t>
            </a:fld>
            <a:r>
              <a:rPr lang="en-US" smtClean="0"/>
              <a:t> / 104</a:t>
            </a:r>
            <a:endParaRPr lang="en-US" dirty="0"/>
          </a:p>
        </p:txBody>
      </p:sp>
    </p:spTree>
    <p:extLst>
      <p:ext uri="{BB962C8B-B14F-4D97-AF65-F5344CB8AC3E}">
        <p14:creationId xmlns:p14="http://schemas.microsoft.com/office/powerpoint/2010/main" val="21137504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0899" name="Picture 2" descr="Earth's axis with a 21.5 degree til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8280" y="-1"/>
            <a:ext cx="1065320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4"/>
          </p:nvPr>
        </p:nvSpPr>
        <p:spPr/>
        <p:txBody>
          <a:bodyPr/>
          <a:lstStyle/>
          <a:p>
            <a:fld id="{4FAB73BC-B049-4115-A692-8D63A059BFB8}" type="slidenum">
              <a:rPr lang="en-US" smtClean="0"/>
              <a:pPr/>
              <a:t>10</a:t>
            </a:fld>
            <a:r>
              <a:rPr lang="en-US" smtClean="0"/>
              <a:t> / 104</a:t>
            </a:r>
            <a:endParaRPr lang="en-US" dirty="0"/>
          </a:p>
        </p:txBody>
      </p:sp>
    </p:spTree>
    <p:extLst>
      <p:ext uri="{BB962C8B-B14F-4D97-AF65-F5344CB8AC3E}">
        <p14:creationId xmlns:p14="http://schemas.microsoft.com/office/powerpoint/2010/main" val="263891614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7280" y="1625600"/>
            <a:ext cx="10058400" cy="246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5810"/>
            <a:ext cx="12192000" cy="5428554"/>
          </a:xfrm>
          <a:prstGeom prst="rect">
            <a:avLst/>
          </a:prstGeom>
        </p:spPr>
      </p:pic>
      <p:sp>
        <p:nvSpPr>
          <p:cNvPr id="4" name="Title 3"/>
          <p:cNvSpPr>
            <a:spLocks noGrp="1"/>
          </p:cNvSpPr>
          <p:nvPr>
            <p:ph type="title"/>
          </p:nvPr>
        </p:nvSpPr>
        <p:spPr/>
        <p:txBody>
          <a:bodyPr anchor="t" anchorCtr="0"/>
          <a:lstStyle/>
          <a:p>
            <a:r>
              <a:rPr lang="en-US" dirty="0" smtClean="0"/>
              <a:t>Mangrove Forests = "Roots of the Sea"</a:t>
            </a:r>
            <a:endParaRPr lang="en-US" dirty="0"/>
          </a:p>
        </p:txBody>
      </p:sp>
      <p:sp>
        <p:nvSpPr>
          <p:cNvPr id="6" name="Content Placeholder 5"/>
          <p:cNvSpPr>
            <a:spLocks noGrp="1"/>
          </p:cNvSpPr>
          <p:nvPr>
            <p:ph sz="half" idx="1"/>
          </p:nvPr>
        </p:nvSpPr>
        <p:spPr>
          <a:xfrm>
            <a:off x="1097278" y="1105504"/>
            <a:ext cx="4937760" cy="4023360"/>
          </a:xfrm>
        </p:spPr>
        <p:txBody>
          <a:bodyPr/>
          <a:lstStyle/>
          <a:p>
            <a:pPr marL="457200" indent="-457200">
              <a:buFont typeface="+mj-lt"/>
              <a:buAutoNum type="arabicPeriod"/>
            </a:pPr>
            <a:r>
              <a:rPr lang="en-US" sz="2400" b="0" dirty="0" smtClean="0">
                <a:solidFill>
                  <a:schemeClr val="tx1"/>
                </a:solidFill>
              </a:rPr>
              <a:t>Nurseries for fish</a:t>
            </a:r>
          </a:p>
          <a:p>
            <a:pPr marL="457200" indent="-457200">
              <a:buFont typeface="+mj-lt"/>
              <a:buAutoNum type="arabicPeriod"/>
            </a:pPr>
            <a:r>
              <a:rPr lang="en-US" sz="2400" b="0" dirty="0" smtClean="0">
                <a:solidFill>
                  <a:schemeClr val="tx1"/>
                </a:solidFill>
              </a:rPr>
              <a:t>Store massive amounts of carbon </a:t>
            </a:r>
          </a:p>
        </p:txBody>
      </p:sp>
      <p:sp>
        <p:nvSpPr>
          <p:cNvPr id="10" name="Content Placeholder 9"/>
          <p:cNvSpPr>
            <a:spLocks noGrp="1"/>
          </p:cNvSpPr>
          <p:nvPr>
            <p:ph sz="half" idx="2"/>
          </p:nvPr>
        </p:nvSpPr>
        <p:spPr>
          <a:xfrm>
            <a:off x="6217920" y="1105505"/>
            <a:ext cx="4937760" cy="3655181"/>
          </a:xfrm>
        </p:spPr>
        <p:txBody>
          <a:bodyPr>
            <a:normAutofit/>
          </a:bodyPr>
          <a:lstStyle/>
          <a:p>
            <a:pPr marL="457200" indent="-457200">
              <a:buFont typeface="+mj-lt"/>
              <a:buAutoNum type="arabicPeriod"/>
            </a:pPr>
            <a:endParaRPr lang="en-US" sz="2400" b="0" dirty="0" smtClean="0">
              <a:solidFill>
                <a:schemeClr val="tx1"/>
              </a:solidFill>
            </a:endParaRPr>
          </a:p>
          <a:p>
            <a:pPr marL="457200" indent="-457200">
              <a:buFont typeface="+mj-lt"/>
              <a:buAutoNum type="arabicPeriod"/>
            </a:pPr>
            <a:endParaRPr lang="en-US" sz="2400" b="0" dirty="0">
              <a:solidFill>
                <a:schemeClr val="tx1"/>
              </a:solidFill>
            </a:endParaRPr>
          </a:p>
          <a:p>
            <a:pPr marL="457200" indent="-457200">
              <a:buFont typeface="+mj-lt"/>
              <a:buAutoNum type="arabicPeriod" startAt="3"/>
            </a:pPr>
            <a:r>
              <a:rPr lang="en-US" sz="2400" b="0" dirty="0" smtClean="0">
                <a:solidFill>
                  <a:schemeClr val="tx1"/>
                </a:solidFill>
              </a:rPr>
              <a:t>Buffer </a:t>
            </a:r>
            <a:r>
              <a:rPr lang="en-US" sz="2400" b="0" dirty="0">
                <a:solidFill>
                  <a:schemeClr val="tx1"/>
                </a:solidFill>
              </a:rPr>
              <a:t>against erosion, </a:t>
            </a:r>
          </a:p>
          <a:p>
            <a:pPr marL="457200" indent="-457200">
              <a:buFont typeface="+mj-lt"/>
              <a:buAutoNum type="arabicPeriod" startAt="3"/>
            </a:pPr>
            <a:r>
              <a:rPr lang="en-US" sz="2400" b="0" dirty="0">
                <a:solidFill>
                  <a:schemeClr val="tx1"/>
                </a:solidFill>
              </a:rPr>
              <a:t>Act as a sort of filter along waterways</a:t>
            </a:r>
          </a:p>
          <a:p>
            <a:pPr marL="457200" indent="-457200">
              <a:buFont typeface="+mj-lt"/>
              <a:buAutoNum type="arabicPeriod" startAt="3"/>
            </a:pPr>
            <a:endParaRPr lang="en-US" sz="2400" b="0" dirty="0">
              <a:solidFill>
                <a:schemeClr val="tx1"/>
              </a:solidFill>
            </a:endParaRPr>
          </a:p>
        </p:txBody>
      </p:sp>
      <p:sp>
        <p:nvSpPr>
          <p:cNvPr id="11" name="TextBox 10"/>
          <p:cNvSpPr txBox="1"/>
          <p:nvPr/>
        </p:nvSpPr>
        <p:spPr>
          <a:xfrm>
            <a:off x="-1" y="5179221"/>
            <a:ext cx="7170058" cy="1569660"/>
          </a:xfrm>
          <a:prstGeom prst="rect">
            <a:avLst/>
          </a:prstGeom>
          <a:noFill/>
        </p:spPr>
        <p:txBody>
          <a:bodyPr wrap="square" rtlCol="0">
            <a:spAutoFit/>
          </a:bodyPr>
          <a:lstStyle/>
          <a:p>
            <a:r>
              <a:rPr lang="en-US" sz="2400" dirty="0"/>
              <a:t>“Mangroves are the best and cheapest way to </a:t>
            </a:r>
            <a:r>
              <a:rPr lang="en-US" sz="2400" dirty="0" smtClean="0"/>
              <a:t/>
            </a:r>
            <a:br>
              <a:rPr lang="en-US" sz="2400" dirty="0" smtClean="0"/>
            </a:br>
            <a:r>
              <a:rPr lang="en-US" sz="2400" dirty="0" smtClean="0"/>
              <a:t>protect </a:t>
            </a:r>
            <a:r>
              <a:rPr lang="en-US" sz="2400" dirty="0"/>
              <a:t>coastal areas from waves,” said Wetlands International Indonesia’s director </a:t>
            </a:r>
            <a:r>
              <a:rPr lang="en-US" sz="2400" dirty="0" err="1"/>
              <a:t>Nyoman</a:t>
            </a:r>
            <a:r>
              <a:rPr lang="en-US" sz="2400" dirty="0"/>
              <a:t> </a:t>
            </a:r>
            <a:r>
              <a:rPr lang="en-US" sz="2400" dirty="0" err="1"/>
              <a:t>Suryadiputra</a:t>
            </a:r>
            <a:r>
              <a:rPr lang="en-US" sz="2400" dirty="0"/>
              <a:t>.</a:t>
            </a:r>
          </a:p>
          <a:p>
            <a:endParaRPr lang="en-US" sz="2400" dirty="0"/>
          </a:p>
        </p:txBody>
      </p:sp>
      <p:sp>
        <p:nvSpPr>
          <p:cNvPr id="13" name="Slide Number Placeholder 12"/>
          <p:cNvSpPr>
            <a:spLocks noGrp="1"/>
          </p:cNvSpPr>
          <p:nvPr>
            <p:ph type="sldNum" sz="quarter" idx="4"/>
          </p:nvPr>
        </p:nvSpPr>
        <p:spPr/>
        <p:txBody>
          <a:bodyPr/>
          <a:lstStyle/>
          <a:p>
            <a:fld id="{4FAB73BC-B049-4115-A692-8D63A059BFB8}" type="slidenum">
              <a:rPr lang="en-US" smtClean="0"/>
              <a:pPr/>
              <a:t>100</a:t>
            </a:fld>
            <a:r>
              <a:rPr lang="en-US" smtClean="0"/>
              <a:t> / 104</a:t>
            </a:r>
            <a:endParaRPr lang="en-US" dirty="0"/>
          </a:p>
        </p:txBody>
      </p:sp>
    </p:spTree>
    <p:extLst>
      <p:ext uri="{BB962C8B-B14F-4D97-AF65-F5344CB8AC3E}">
        <p14:creationId xmlns:p14="http://schemas.microsoft.com/office/powerpoint/2010/main" val="262043878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97280" y="1625600"/>
            <a:ext cx="10058400" cy="246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descr="Coastal Wetlands Resilience to Climate Change Comparison Coastal wetlands that are protected from erosion have an adequate sediment supply to build upwards, and will likely be more resilient to the effects of climate change. Diagram from &quot;Chesapeake Bay Report Card 2013&quot; (p.1)- http://ian.umces.edu/press/report_cards/publication/447/2013_chesapeake_bay_report_card_2014-05-23/   diagram,climate,change,coastal,wetlands,resilience,effects,erosion,protection,sediment,supp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458857" cy="690786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a:xfrm>
            <a:off x="6638826" y="537029"/>
            <a:ext cx="4937760" cy="5332066"/>
          </a:xfrm>
          <a:noFill/>
          <a:ln>
            <a:noFill/>
          </a:ln>
        </p:spPr>
        <p:txBody>
          <a:bodyPr>
            <a:normAutofit/>
          </a:bodyPr>
          <a:lstStyle/>
          <a:p>
            <a:pPr marL="0" indent="0" algn="ctr">
              <a:buNone/>
            </a:pPr>
            <a:r>
              <a:rPr lang="en-US" sz="4800" b="0" dirty="0" smtClean="0">
                <a:solidFill>
                  <a:schemeClr val="tx1"/>
                </a:solidFill>
              </a:rPr>
              <a:t>Wetlands</a:t>
            </a:r>
          </a:p>
          <a:p>
            <a:pPr marL="457200" indent="-457200">
              <a:buFont typeface="+mj-lt"/>
              <a:buAutoNum type="arabicPeriod"/>
            </a:pPr>
            <a:endParaRPr lang="en-US" sz="2400" b="0" dirty="0" smtClean="0">
              <a:solidFill>
                <a:schemeClr val="tx1"/>
              </a:solidFill>
            </a:endParaRPr>
          </a:p>
          <a:p>
            <a:pPr marL="457200" indent="-457200">
              <a:buFont typeface="+mj-lt"/>
              <a:buAutoNum type="arabicPeriod"/>
            </a:pPr>
            <a:r>
              <a:rPr lang="en-US" sz="2400" b="0" dirty="0" smtClean="0">
                <a:solidFill>
                  <a:schemeClr val="tx1"/>
                </a:solidFill>
              </a:rPr>
              <a:t>Nurseries for fish</a:t>
            </a:r>
          </a:p>
          <a:p>
            <a:pPr marL="457200" indent="-457200">
              <a:buFont typeface="+mj-lt"/>
              <a:buAutoNum type="arabicPeriod"/>
            </a:pPr>
            <a:r>
              <a:rPr lang="en-US" sz="2400" b="0" dirty="0" smtClean="0">
                <a:solidFill>
                  <a:schemeClr val="tx1"/>
                </a:solidFill>
              </a:rPr>
              <a:t>Store massive amounts of carbon </a:t>
            </a:r>
          </a:p>
          <a:p>
            <a:pPr marL="457200" indent="-457200">
              <a:buFont typeface="+mj-lt"/>
              <a:buAutoNum type="arabicPeriod" startAt="3"/>
            </a:pPr>
            <a:r>
              <a:rPr lang="en-US" sz="2400" b="0" dirty="0" smtClean="0">
                <a:solidFill>
                  <a:schemeClr val="tx1"/>
                </a:solidFill>
              </a:rPr>
              <a:t>Buffer against erosion, </a:t>
            </a:r>
          </a:p>
          <a:p>
            <a:pPr marL="457200" indent="-457200">
              <a:buFont typeface="+mj-lt"/>
              <a:buAutoNum type="arabicPeriod" startAt="3"/>
            </a:pPr>
            <a:r>
              <a:rPr lang="en-US" sz="2400" b="0" dirty="0" smtClean="0">
                <a:solidFill>
                  <a:schemeClr val="tx1"/>
                </a:solidFill>
              </a:rPr>
              <a:t>Act as a sort of filter along waterways</a:t>
            </a:r>
          </a:p>
          <a:p>
            <a:pPr marL="457200" indent="-457200">
              <a:buFont typeface="+mj-lt"/>
              <a:buAutoNum type="arabicPeriod" startAt="3"/>
            </a:pPr>
            <a:r>
              <a:rPr lang="en-US" sz="2400" b="0" dirty="0" smtClean="0">
                <a:solidFill>
                  <a:schemeClr val="tx1"/>
                </a:solidFill>
              </a:rPr>
              <a:t>Absorb the energy of waves</a:t>
            </a:r>
          </a:p>
          <a:p>
            <a:pPr marL="457200" indent="-457200">
              <a:buFont typeface="+mj-lt"/>
              <a:buAutoNum type="arabicPeriod" startAt="3"/>
            </a:pPr>
            <a:r>
              <a:rPr lang="en-US" sz="2400" b="0" dirty="0" smtClean="0">
                <a:solidFill>
                  <a:schemeClr val="tx1"/>
                </a:solidFill>
              </a:rPr>
              <a:t>Break up the flow of stream or river currents</a:t>
            </a:r>
          </a:p>
          <a:p>
            <a:pPr marL="457200" indent="-457200">
              <a:buFont typeface="+mj-lt"/>
              <a:buAutoNum type="arabicPeriod"/>
            </a:pPr>
            <a:endParaRPr lang="en-US" sz="2400" b="0" dirty="0" smtClean="0">
              <a:solidFill>
                <a:schemeClr val="tx1"/>
              </a:solidFill>
            </a:endParaRPr>
          </a:p>
          <a:p>
            <a:endParaRPr lang="en-US" sz="2400" dirty="0"/>
          </a:p>
        </p:txBody>
      </p:sp>
      <p:sp>
        <p:nvSpPr>
          <p:cNvPr id="7" name="Slide Number Placeholder 6"/>
          <p:cNvSpPr>
            <a:spLocks noGrp="1"/>
          </p:cNvSpPr>
          <p:nvPr>
            <p:ph type="sldNum" sz="quarter" idx="4"/>
          </p:nvPr>
        </p:nvSpPr>
        <p:spPr/>
        <p:txBody>
          <a:bodyPr/>
          <a:lstStyle/>
          <a:p>
            <a:fld id="{4FAB73BC-B049-4115-A692-8D63A059BFB8}" type="slidenum">
              <a:rPr lang="en-US" smtClean="0"/>
              <a:pPr/>
              <a:t>101</a:t>
            </a:fld>
            <a:r>
              <a:rPr lang="en-US" smtClean="0"/>
              <a:t> / 104</a:t>
            </a:r>
            <a:endParaRPr lang="en-US" dirty="0"/>
          </a:p>
        </p:txBody>
      </p:sp>
    </p:spTree>
    <p:extLst>
      <p:ext uri="{BB962C8B-B14F-4D97-AF65-F5344CB8AC3E}">
        <p14:creationId xmlns:p14="http://schemas.microsoft.com/office/powerpoint/2010/main" val="245895853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2770" name="Picture 2" descr="spring high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959"/>
            <a:ext cx="12192000" cy="699795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4FAB73BC-B049-4115-A692-8D63A059BFB8}" type="slidenum">
              <a:rPr lang="en-US" smtClean="0"/>
              <a:pPr/>
              <a:t>102</a:t>
            </a:fld>
            <a:r>
              <a:rPr lang="en-US" smtClean="0"/>
              <a:t> / 104</a:t>
            </a:r>
            <a:endParaRPr lang="en-US" dirty="0"/>
          </a:p>
        </p:txBody>
      </p:sp>
    </p:spTree>
    <p:extLst>
      <p:ext uri="{BB962C8B-B14F-4D97-AF65-F5344CB8AC3E}">
        <p14:creationId xmlns:p14="http://schemas.microsoft.com/office/powerpoint/2010/main" val="420930262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7280" y="1625600"/>
            <a:ext cx="10058400" cy="246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0" y="1463040"/>
            <a:ext cx="12188952" cy="5410387"/>
          </a:xfrm>
          <a:prstGeom prst="rect">
            <a:avLst/>
          </a:prstGeom>
        </p:spPr>
      </p:pic>
      <p:sp>
        <p:nvSpPr>
          <p:cNvPr id="3" name="Title 2"/>
          <p:cNvSpPr>
            <a:spLocks noGrp="1"/>
          </p:cNvSpPr>
          <p:nvPr>
            <p:ph type="title"/>
          </p:nvPr>
        </p:nvSpPr>
        <p:spPr>
          <a:xfrm>
            <a:off x="0" y="286603"/>
            <a:ext cx="12188952" cy="1450757"/>
          </a:xfrm>
        </p:spPr>
        <p:txBody>
          <a:bodyPr anchor="t" anchorCtr="0">
            <a:normAutofit/>
          </a:bodyPr>
          <a:lstStyle/>
          <a:p>
            <a:pPr algn="ctr"/>
            <a:r>
              <a:rPr lang="en-US" sz="3200" dirty="0" smtClean="0"/>
              <a:t>How a waterfront homeowner can protect his property &amp; help nature</a:t>
            </a:r>
            <a:endParaRPr lang="en-US" sz="3200" dirty="0"/>
          </a:p>
        </p:txBody>
      </p:sp>
      <p:sp>
        <p:nvSpPr>
          <p:cNvPr id="6" name="Slide Number Placeholder 5"/>
          <p:cNvSpPr>
            <a:spLocks noGrp="1"/>
          </p:cNvSpPr>
          <p:nvPr>
            <p:ph type="sldNum" sz="quarter" idx="4"/>
          </p:nvPr>
        </p:nvSpPr>
        <p:spPr/>
        <p:txBody>
          <a:bodyPr/>
          <a:lstStyle/>
          <a:p>
            <a:fld id="{4FAB73BC-B049-4115-A692-8D63A059BFB8}" type="slidenum">
              <a:rPr lang="en-US" smtClean="0"/>
              <a:pPr/>
              <a:t>103</a:t>
            </a:fld>
            <a:r>
              <a:rPr lang="en-US" smtClean="0"/>
              <a:t> / 104</a:t>
            </a:r>
            <a:endParaRPr lang="en-US" dirty="0"/>
          </a:p>
        </p:txBody>
      </p:sp>
    </p:spTree>
    <p:extLst>
      <p:ext uri="{BB962C8B-B14F-4D97-AF65-F5344CB8AC3E}">
        <p14:creationId xmlns:p14="http://schemas.microsoft.com/office/powerpoint/2010/main" val="280672631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7280" y="286603"/>
            <a:ext cx="10058400" cy="1716368"/>
          </a:xfrm>
          <a:solidFill>
            <a:schemeClr val="bg1"/>
          </a:solidFill>
        </p:spPr>
        <p:txBody>
          <a:bodyPr anchor="t" anchorCtr="0"/>
          <a:lstStyle/>
          <a:p>
            <a:pPr algn="ctr"/>
            <a:r>
              <a:rPr lang="en-US" dirty="0" smtClean="0"/>
              <a:t>It’s always S.E.P.*</a:t>
            </a:r>
            <a:endParaRPr lang="en-US" dirty="0"/>
          </a:p>
        </p:txBody>
      </p:sp>
      <p:sp>
        <p:nvSpPr>
          <p:cNvPr id="9" name="Content Placeholder 8"/>
          <p:cNvSpPr>
            <a:spLocks noGrp="1"/>
          </p:cNvSpPr>
          <p:nvPr>
            <p:ph idx="1"/>
          </p:nvPr>
        </p:nvSpPr>
        <p:spPr>
          <a:xfrm>
            <a:off x="1097280" y="2295674"/>
            <a:ext cx="10058400" cy="4023360"/>
          </a:xfrm>
        </p:spPr>
        <p:txBody>
          <a:bodyPr anchor="b" anchorCtr="0"/>
          <a:lstStyle/>
          <a:p>
            <a:pPr algn="ctr"/>
            <a:r>
              <a:rPr lang="en-US" dirty="0" smtClean="0">
                <a:solidFill>
                  <a:schemeClr val="tx1"/>
                </a:solidFill>
              </a:rPr>
              <a:t>S</a:t>
            </a:r>
            <a:r>
              <a:rPr lang="en-US" b="0" dirty="0" smtClean="0">
                <a:solidFill>
                  <a:schemeClr val="tx1"/>
                </a:solidFill>
              </a:rPr>
              <a:t>omebody </a:t>
            </a:r>
            <a:r>
              <a:rPr lang="en-US" dirty="0" smtClean="0">
                <a:solidFill>
                  <a:schemeClr val="tx1"/>
                </a:solidFill>
              </a:rPr>
              <a:t>E</a:t>
            </a:r>
            <a:r>
              <a:rPr lang="en-US" b="0" dirty="0" smtClean="0">
                <a:solidFill>
                  <a:schemeClr val="tx1"/>
                </a:solidFill>
              </a:rPr>
              <a:t>lse’s </a:t>
            </a:r>
            <a:r>
              <a:rPr lang="en-US" dirty="0" smtClean="0">
                <a:solidFill>
                  <a:schemeClr val="tx1"/>
                </a:solidFill>
              </a:rPr>
              <a:t>P</a:t>
            </a:r>
            <a:r>
              <a:rPr lang="en-US" b="0" dirty="0" smtClean="0">
                <a:solidFill>
                  <a:schemeClr val="tx1"/>
                </a:solidFill>
              </a:rPr>
              <a:t>roblem</a:t>
            </a:r>
            <a:endParaRPr lang="en-US" b="0" dirty="0">
              <a:solidFill>
                <a:schemeClr val="tx1"/>
              </a:solidFill>
            </a:endParaRPr>
          </a:p>
        </p:txBody>
      </p:sp>
      <p:pic>
        <p:nvPicPr>
          <p:cNvPr id="4098" name="Picture 2" descr="http://3.bp.blogspot.com/_-suEzaHiV4M/S6_Ft87y0TI/AAAAAAAAAAU/UiX3zcQ8TQE/s1600/global_warm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960" y="1144813"/>
            <a:ext cx="5974080" cy="4572000"/>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4"/>
          </p:nvPr>
        </p:nvSpPr>
        <p:spPr/>
        <p:txBody>
          <a:bodyPr/>
          <a:lstStyle/>
          <a:p>
            <a:fld id="{4FAB73BC-B049-4115-A692-8D63A059BFB8}" type="slidenum">
              <a:rPr lang="en-US" smtClean="0"/>
              <a:pPr/>
              <a:t>104</a:t>
            </a:fld>
            <a:r>
              <a:rPr lang="en-US" smtClean="0"/>
              <a:t> / 104</a:t>
            </a:r>
            <a:endParaRPr lang="en-US" dirty="0"/>
          </a:p>
        </p:txBody>
      </p:sp>
    </p:spTree>
    <p:extLst>
      <p:ext uri="{BB962C8B-B14F-4D97-AF65-F5344CB8AC3E}">
        <p14:creationId xmlns:p14="http://schemas.microsoft.com/office/powerpoint/2010/main" val="1244740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risk:  </a:t>
            </a:r>
            <a:br>
              <a:rPr lang="en-US" dirty="0"/>
            </a:br>
            <a:r>
              <a:rPr lang="en-US" dirty="0"/>
              <a:t>Causes of Global Climate Change</a:t>
            </a:r>
            <a:endParaRPr lang="en-US" dirty="0" smtClean="0"/>
          </a:p>
        </p:txBody>
      </p:sp>
      <p:sp>
        <p:nvSpPr>
          <p:cNvPr id="3" name="Content Placeholder 2"/>
          <p:cNvSpPr>
            <a:spLocks noGrp="1"/>
          </p:cNvSpPr>
          <p:nvPr>
            <p:ph idx="1"/>
          </p:nvPr>
        </p:nvSpPr>
        <p:spPr>
          <a:xfrm>
            <a:off x="1097280" y="1845734"/>
            <a:ext cx="7410134" cy="4023360"/>
          </a:xfrm>
        </p:spPr>
        <p:txBody>
          <a:bodyPr/>
          <a:lstStyle/>
          <a:p>
            <a:pPr marL="0" indent="0">
              <a:buNone/>
            </a:pPr>
            <a:r>
              <a:rPr lang="en-US" b="1" dirty="0">
                <a:solidFill>
                  <a:schemeClr val="accent2"/>
                </a:solidFill>
              </a:rPr>
              <a:t>Precession of the equinoxes</a:t>
            </a:r>
            <a:endParaRPr lang="en-US" b="1" dirty="0" smtClean="0">
              <a:solidFill>
                <a:schemeClr val="accent2"/>
              </a:solidFill>
            </a:endParaRPr>
          </a:p>
          <a:p>
            <a:pPr marL="231775" indent="-231775">
              <a:buFont typeface="Arial" panose="020B0604020202020204" pitchFamily="34" charset="0"/>
              <a:buChar char="•"/>
            </a:pPr>
            <a:r>
              <a:rPr lang="en-US" dirty="0" smtClean="0"/>
              <a:t>As the Earth spins, it wobbles a bit</a:t>
            </a:r>
          </a:p>
          <a:p>
            <a:pPr lvl="1"/>
            <a:r>
              <a:rPr lang="en-US" dirty="0" smtClean="0"/>
              <a:t>N Pole currently points towards Polaris (the North Star) but shifts to point towards Vega over 23,000 years</a:t>
            </a:r>
            <a:endParaRPr lang="en-US" dirty="0"/>
          </a:p>
        </p:txBody>
      </p:sp>
      <p:pic>
        <p:nvPicPr>
          <p:cNvPr id="81924" name="Picture 2" descr="http://www.indiana.edu/%7Egeol105/images/gaia_chapter_4/precess.JPG"/>
          <p:cNvPicPr>
            <a:picLocks noChangeAspect="1" noChangeArrowheads="1"/>
          </p:cNvPicPr>
          <p:nvPr/>
        </p:nvPicPr>
        <p:blipFill>
          <a:blip r:embed="rId3">
            <a:extLst>
              <a:ext uri="{28A0092B-C50C-407E-A947-70E740481C1C}">
                <a14:useLocalDpi xmlns:a14="http://schemas.microsoft.com/office/drawing/2010/main" val="0"/>
              </a:ext>
            </a:extLst>
          </a:blip>
          <a:srcRect l="45819"/>
          <a:stretch>
            <a:fillRect/>
          </a:stretch>
        </p:blipFill>
        <p:spPr bwMode="auto">
          <a:xfrm>
            <a:off x="8507414" y="1809930"/>
            <a:ext cx="32670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4"/>
          </p:nvPr>
        </p:nvSpPr>
        <p:spPr/>
        <p:txBody>
          <a:bodyPr/>
          <a:lstStyle/>
          <a:p>
            <a:fld id="{4FAB73BC-B049-4115-A692-8D63A059BFB8}" type="slidenum">
              <a:rPr lang="en-US" smtClean="0"/>
              <a:pPr/>
              <a:t>11</a:t>
            </a:fld>
            <a:r>
              <a:rPr lang="en-US" smtClean="0"/>
              <a:t> / 104</a:t>
            </a:r>
            <a:endParaRPr lang="en-US" dirty="0"/>
          </a:p>
        </p:txBody>
      </p:sp>
    </p:spTree>
    <p:extLst>
      <p:ext uri="{BB962C8B-B14F-4D97-AF65-F5344CB8AC3E}">
        <p14:creationId xmlns:p14="http://schemas.microsoft.com/office/powerpoint/2010/main" val="3125820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3970" name="Picture 4" descr="View of the Earth's orbit and tilt to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6584" y="0"/>
            <a:ext cx="6735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0" name="Picture 2" descr="View of the Earth's orbit and tilt 9,300 years a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811" y="0"/>
            <a:ext cx="6735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4"/>
          </p:nvPr>
        </p:nvSpPr>
        <p:spPr/>
        <p:txBody>
          <a:bodyPr/>
          <a:lstStyle/>
          <a:p>
            <a:fld id="{4FAB73BC-B049-4115-A692-8D63A059BFB8}" type="slidenum">
              <a:rPr lang="en-US" smtClean="0"/>
              <a:pPr/>
              <a:t>12</a:t>
            </a:fld>
            <a:r>
              <a:rPr lang="en-US" smtClean="0"/>
              <a:t> / 104</a:t>
            </a:r>
            <a:endParaRPr lang="en-US" dirty="0"/>
          </a:p>
        </p:txBody>
      </p:sp>
    </p:spTree>
    <p:extLst>
      <p:ext uri="{BB962C8B-B14F-4D97-AF65-F5344CB8AC3E}">
        <p14:creationId xmlns:p14="http://schemas.microsoft.com/office/powerpoint/2010/main" val="4123462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6130"/>
                                        </p:tgtEl>
                                        <p:attrNameLst>
                                          <p:attrName>style.visibility</p:attrName>
                                        </p:attrNameLst>
                                      </p:cBhvr>
                                      <p:to>
                                        <p:strVal val="visible"/>
                                      </p:to>
                                    </p:set>
                                    <p:animEffect transition="in" filter="fade">
                                      <p:cBhvr>
                                        <p:cTn id="7" dur="500"/>
                                        <p:tgtEl>
                                          <p:spTgt spid="176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p:cNvSpPr>
            <a:spLocks noGrp="1" noChangeArrowheads="1"/>
          </p:cNvSpPr>
          <p:nvPr>
            <p:ph type="title"/>
          </p:nvPr>
        </p:nvSpPr>
        <p:spPr/>
        <p:txBody>
          <a:bodyPr/>
          <a:lstStyle/>
          <a:p>
            <a:r>
              <a:rPr lang="en-US" smtClean="0"/>
              <a:t>Assessing the risk:  </a:t>
            </a:r>
            <a:br>
              <a:rPr lang="en-US" smtClean="0"/>
            </a:br>
            <a:r>
              <a:rPr lang="en-US" smtClean="0"/>
              <a:t>Causes of Global Climate Change</a:t>
            </a:r>
            <a:endParaRPr lang="en-US" dirty="0" smtClean="0"/>
          </a:p>
        </p:txBody>
      </p:sp>
      <p:sp>
        <p:nvSpPr>
          <p:cNvPr id="12" name="Text Placeholder 11"/>
          <p:cNvSpPr>
            <a:spLocks noGrp="1"/>
          </p:cNvSpPr>
          <p:nvPr>
            <p:ph type="body" idx="1"/>
          </p:nvPr>
        </p:nvSpPr>
        <p:spPr/>
        <p:txBody>
          <a:bodyPr/>
          <a:lstStyle/>
          <a:p>
            <a:r>
              <a:rPr lang="en-US" b="1" cap="none" dirty="0" smtClean="0">
                <a:solidFill>
                  <a:schemeClr val="accent2"/>
                </a:solidFill>
              </a:rPr>
              <a:t>Volcanic Eruptions</a:t>
            </a:r>
            <a:endParaRPr lang="en-US" b="1" cap="none" dirty="0">
              <a:solidFill>
                <a:schemeClr val="accent2"/>
              </a:solidFill>
            </a:endParaRPr>
          </a:p>
        </p:txBody>
      </p:sp>
      <p:sp>
        <p:nvSpPr>
          <p:cNvPr id="72709" name="Rectangle 5"/>
          <p:cNvSpPr>
            <a:spLocks noGrp="1" noChangeArrowheads="1"/>
          </p:cNvSpPr>
          <p:nvPr>
            <p:ph sz="half" idx="2"/>
          </p:nvPr>
        </p:nvSpPr>
        <p:spPr/>
        <p:txBody>
          <a:bodyPr/>
          <a:lstStyle/>
          <a:p>
            <a:pPr marL="201168" lvl="1" indent="0">
              <a:buNone/>
            </a:pPr>
            <a:r>
              <a:rPr lang="en-US" sz="2800" b="1" dirty="0" smtClean="0">
                <a:solidFill>
                  <a:schemeClr val="accent2"/>
                </a:solidFill>
              </a:rPr>
              <a:t>Cooling</a:t>
            </a:r>
          </a:p>
          <a:p>
            <a:pPr lvl="2"/>
            <a:r>
              <a:rPr lang="en-US" sz="2800" dirty="0" smtClean="0"/>
              <a:t>Tambora, Indonesia – 1815 “year without a summer”</a:t>
            </a:r>
          </a:p>
          <a:p>
            <a:pPr lvl="2"/>
            <a:r>
              <a:rPr lang="en-US" sz="2800" dirty="0" smtClean="0"/>
              <a:t>Mount Toba, present day Sumatra - 73,000 years ago accelerated glaciation</a:t>
            </a:r>
          </a:p>
        </p:txBody>
      </p:sp>
      <p:sp>
        <p:nvSpPr>
          <p:cNvPr id="14" name="Content Placeholder 13"/>
          <p:cNvSpPr>
            <a:spLocks noGrp="1"/>
          </p:cNvSpPr>
          <p:nvPr>
            <p:ph sz="quarter" idx="4"/>
          </p:nvPr>
        </p:nvSpPr>
        <p:spPr/>
        <p:txBody>
          <a:bodyPr/>
          <a:lstStyle/>
          <a:p>
            <a:r>
              <a:rPr lang="en-US" dirty="0" smtClean="0"/>
              <a:t>Warming</a:t>
            </a:r>
          </a:p>
          <a:p>
            <a:pPr lvl="1">
              <a:buFont typeface="Arial" panose="020B0604020202020204" pitchFamily="34" charset="0"/>
              <a:buChar char="•"/>
            </a:pPr>
            <a:r>
              <a:rPr lang="en-US" sz="2800" dirty="0" smtClean="0"/>
              <a:t>Pinatubo – 1991 eruption of SO</a:t>
            </a:r>
            <a:r>
              <a:rPr lang="en-US" sz="2800" baseline="-25000" dirty="0" smtClean="0"/>
              <a:t>2</a:t>
            </a:r>
            <a:r>
              <a:rPr lang="en-US" sz="2800" dirty="0" smtClean="0"/>
              <a:t> lead to winter warming</a:t>
            </a:r>
          </a:p>
          <a:p>
            <a:pPr lvl="1">
              <a:buFont typeface="Arial" panose="020B0604020202020204" pitchFamily="34" charset="0"/>
              <a:buChar char="•"/>
            </a:pPr>
            <a:r>
              <a:rPr lang="en-US" sz="2800" dirty="0" smtClean="0"/>
              <a:t>Flood basalts</a:t>
            </a:r>
            <a:endParaRPr lang="en-US" sz="2800" dirty="0"/>
          </a:p>
        </p:txBody>
      </p:sp>
      <p:sp>
        <p:nvSpPr>
          <p:cNvPr id="3" name="Slide Number Placeholder 2"/>
          <p:cNvSpPr>
            <a:spLocks noGrp="1"/>
          </p:cNvSpPr>
          <p:nvPr>
            <p:ph type="sldNum" sz="quarter" idx="12"/>
          </p:nvPr>
        </p:nvSpPr>
        <p:spPr/>
        <p:txBody>
          <a:bodyPr/>
          <a:lstStyle/>
          <a:p>
            <a:fld id="{4FAB73BC-B049-4115-A692-8D63A059BFB8}" type="slidenum">
              <a:rPr lang="en-US" smtClean="0"/>
              <a:pPr/>
              <a:t>13</a:t>
            </a:fld>
            <a:r>
              <a:rPr lang="en-US" smtClean="0"/>
              <a:t> / 104</a:t>
            </a:r>
            <a:endParaRPr lang="en-US" dirty="0"/>
          </a:p>
        </p:txBody>
      </p:sp>
    </p:spTree>
    <p:extLst>
      <p:ext uri="{BB962C8B-B14F-4D97-AF65-F5344CB8AC3E}">
        <p14:creationId xmlns:p14="http://schemas.microsoft.com/office/powerpoint/2010/main" val="10324126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p:cNvSpPr>
            <a:spLocks noGrp="1" noChangeArrowheads="1"/>
          </p:cNvSpPr>
          <p:nvPr>
            <p:ph type="title"/>
          </p:nvPr>
        </p:nvSpPr>
        <p:spPr/>
        <p:txBody>
          <a:bodyPr/>
          <a:lstStyle/>
          <a:p>
            <a:r>
              <a:rPr lang="en-US" dirty="0" smtClean="0"/>
              <a:t>Assessing the risk:  </a:t>
            </a:r>
            <a:br>
              <a:rPr lang="en-US" dirty="0" smtClean="0"/>
            </a:br>
            <a:r>
              <a:rPr lang="en-US" dirty="0" smtClean="0"/>
              <a:t>Causes of Global Climate Change</a:t>
            </a:r>
          </a:p>
        </p:txBody>
      </p:sp>
      <p:sp>
        <p:nvSpPr>
          <p:cNvPr id="72709" name="Rectangle 5"/>
          <p:cNvSpPr>
            <a:spLocks noGrp="1" noChangeArrowheads="1"/>
          </p:cNvSpPr>
          <p:nvPr>
            <p:ph type="body" idx="1"/>
          </p:nvPr>
        </p:nvSpPr>
        <p:spPr/>
        <p:txBody>
          <a:bodyPr>
            <a:normAutofit/>
          </a:bodyPr>
          <a:lstStyle/>
          <a:p>
            <a:pPr lvl="1"/>
            <a:r>
              <a:rPr lang="en-US" sz="3600" b="1" dirty="0" smtClean="0">
                <a:solidFill>
                  <a:schemeClr val="accent2"/>
                </a:solidFill>
              </a:rPr>
              <a:t>Changes </a:t>
            </a:r>
            <a:r>
              <a:rPr lang="en-US" sz="3600" b="1" dirty="0">
                <a:solidFill>
                  <a:schemeClr val="accent2"/>
                </a:solidFill>
              </a:rPr>
              <a:t>in ocean circulation</a:t>
            </a:r>
          </a:p>
          <a:p>
            <a:pPr lvl="2"/>
            <a:r>
              <a:rPr lang="en-US" sz="2800" dirty="0"/>
              <a:t>Chang</a:t>
            </a:r>
            <a:r>
              <a:rPr lang="en-US" sz="2800" dirty="0" smtClean="0"/>
              <a:t>es </a:t>
            </a:r>
            <a:r>
              <a:rPr lang="en-US" sz="2800" dirty="0"/>
              <a:t>to Thermohaline current</a:t>
            </a:r>
          </a:p>
          <a:p>
            <a:pPr lvl="2"/>
            <a:r>
              <a:rPr lang="en-US" sz="2800" dirty="0"/>
              <a:t>Position of the continents</a:t>
            </a:r>
          </a:p>
        </p:txBody>
      </p:sp>
      <p:sp>
        <p:nvSpPr>
          <p:cNvPr id="3" name="Slide Number Placeholder 2"/>
          <p:cNvSpPr>
            <a:spLocks noGrp="1"/>
          </p:cNvSpPr>
          <p:nvPr>
            <p:ph type="sldNum" sz="quarter" idx="4"/>
          </p:nvPr>
        </p:nvSpPr>
        <p:spPr/>
        <p:txBody>
          <a:bodyPr/>
          <a:lstStyle/>
          <a:p>
            <a:fld id="{4FAB73BC-B049-4115-A692-8D63A059BFB8}" type="slidenum">
              <a:rPr lang="en-US" smtClean="0"/>
              <a:pPr/>
              <a:t>14</a:t>
            </a:fld>
            <a:r>
              <a:rPr lang="en-US" smtClean="0"/>
              <a:t> / 104</a:t>
            </a:r>
            <a:endParaRPr lang="en-US" dirty="0"/>
          </a:p>
        </p:txBody>
      </p:sp>
    </p:spTree>
    <p:extLst>
      <p:ext uri="{BB962C8B-B14F-4D97-AF65-F5344CB8AC3E}">
        <p14:creationId xmlns:p14="http://schemas.microsoft.com/office/powerpoint/2010/main" val="27023935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3352800" y="1600201"/>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sp>
        <p:nvSpPr>
          <p:cNvPr id="2" name="Title 1"/>
          <p:cNvSpPr>
            <a:spLocks noGrp="1"/>
          </p:cNvSpPr>
          <p:nvPr>
            <p:ph type="title"/>
          </p:nvPr>
        </p:nvSpPr>
        <p:spPr/>
        <p:txBody>
          <a:bodyPr/>
          <a:lstStyle/>
          <a:p>
            <a:r>
              <a:rPr lang="en-US" dirty="0"/>
              <a:t>THE GLOBAL OCEAN CONVEYOR</a:t>
            </a:r>
          </a:p>
        </p:txBody>
      </p:sp>
      <p:sp>
        <p:nvSpPr>
          <p:cNvPr id="5" name="Content Placeholder 4"/>
          <p:cNvSpPr>
            <a:spLocks noGrp="1"/>
          </p:cNvSpPr>
          <p:nvPr>
            <p:ph idx="1"/>
          </p:nvPr>
        </p:nvSpPr>
        <p:spPr/>
        <p:txBody>
          <a:bodyPr/>
          <a:lstStyle/>
          <a:p>
            <a:endParaRPr lang="en-US"/>
          </a:p>
        </p:txBody>
      </p:sp>
      <p:sp>
        <p:nvSpPr>
          <p:cNvPr id="4" name="Text Placeholder 3"/>
          <p:cNvSpPr>
            <a:spLocks noGrp="1"/>
          </p:cNvSpPr>
          <p:nvPr>
            <p:ph type="body" sz="half" idx="2"/>
          </p:nvPr>
        </p:nvSpPr>
        <p:spPr/>
        <p:txBody>
          <a:bodyPr>
            <a:noAutofit/>
          </a:bodyPr>
          <a:lstStyle/>
          <a:p>
            <a:r>
              <a:rPr lang="en-US" altLang="en-US" sz="2200" b="0" dirty="0"/>
              <a:t>The global ocean circulation system, often called the Ocean Conveyor, transports heat throughout the planet. White sections represent warm surface currents. Purple sections represent deep cold currents. (Illustration by Jayne Doucette, WHOI</a:t>
            </a:r>
            <a:r>
              <a:rPr lang="en-US" altLang="en-US" sz="2200" b="0" dirty="0" smtClean="0"/>
              <a:t>)</a:t>
            </a:r>
            <a:endParaRPr lang="en-US" altLang="en-US" sz="2200" b="0" dirty="0"/>
          </a:p>
        </p:txBody>
      </p:sp>
      <p:sp>
        <p:nvSpPr>
          <p:cNvPr id="6" name="Rectangle 5"/>
          <p:cNvSpPr/>
          <p:nvPr/>
        </p:nvSpPr>
        <p:spPr>
          <a:xfrm>
            <a:off x="4122055" y="0"/>
            <a:ext cx="8046720" cy="731520"/>
          </a:xfrm>
          <a:prstGeom prst="rect">
            <a:avLst/>
          </a:prstGeom>
          <a:solidFill>
            <a:srgbClr val="008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055" y="613780"/>
            <a:ext cx="8046720" cy="5632879"/>
          </a:xfrm>
          <a:prstGeom prst="rect">
            <a:avLst/>
          </a:prstGeom>
          <a:solidFill>
            <a:srgbClr val="008EC6"/>
          </a:solidFill>
          <a:ln>
            <a:noFill/>
          </a:ln>
        </p:spPr>
      </p:pic>
      <p:sp>
        <p:nvSpPr>
          <p:cNvPr id="12" name="Rectangle 11"/>
          <p:cNvSpPr/>
          <p:nvPr/>
        </p:nvSpPr>
        <p:spPr>
          <a:xfrm>
            <a:off x="4114801" y="6117775"/>
            <a:ext cx="8046720" cy="731520"/>
          </a:xfrm>
          <a:prstGeom prst="rect">
            <a:avLst/>
          </a:prstGeom>
          <a:solidFill>
            <a:srgbClr val="005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4"/>
          </p:nvPr>
        </p:nvSpPr>
        <p:spPr/>
        <p:txBody>
          <a:bodyPr/>
          <a:lstStyle/>
          <a:p>
            <a:fld id="{4FAB73BC-B049-4115-A692-8D63A059BFB8}" type="slidenum">
              <a:rPr lang="en-US" smtClean="0"/>
              <a:pPr/>
              <a:t>15</a:t>
            </a:fld>
            <a:r>
              <a:rPr lang="en-US" smtClean="0"/>
              <a:t> / 104</a:t>
            </a:r>
            <a:endParaRPr lang="en-US" dirty="0"/>
          </a:p>
        </p:txBody>
      </p:sp>
    </p:spTree>
    <p:extLst>
      <p:ext uri="{BB962C8B-B14F-4D97-AF65-F5344CB8AC3E}">
        <p14:creationId xmlns:p14="http://schemas.microsoft.com/office/powerpoint/2010/main" val="39558923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smtClean="0"/>
              <a:t>Assessing the risk:  </a:t>
            </a:r>
            <a:br>
              <a:rPr lang="en-US" smtClean="0"/>
            </a:br>
            <a:r>
              <a:rPr lang="en-US" smtClean="0"/>
              <a:t>Causes of Global Climate Change</a:t>
            </a:r>
            <a:endParaRPr lang="en-US" dirty="0"/>
          </a:p>
        </p:txBody>
      </p:sp>
      <p:sp>
        <p:nvSpPr>
          <p:cNvPr id="212995" name="Rectangle 3"/>
          <p:cNvSpPr>
            <a:spLocks noGrp="1" noChangeArrowheads="1"/>
          </p:cNvSpPr>
          <p:nvPr>
            <p:ph type="body" idx="1"/>
          </p:nvPr>
        </p:nvSpPr>
        <p:spPr/>
        <p:txBody>
          <a:bodyPr/>
          <a:lstStyle/>
          <a:p>
            <a:r>
              <a:rPr lang="en-US" smtClean="0"/>
              <a:t>The Younger Dryas</a:t>
            </a:r>
          </a:p>
          <a:p>
            <a:pPr lvl="1"/>
            <a:r>
              <a:rPr lang="en-US" smtClean="0"/>
              <a:t>about 12,700 years ago, average temperatures in the North Atlantic region abruptly plummeted nearly 5°C and remained that way for 1,300 years before rapidly warming again.</a:t>
            </a:r>
            <a:endParaRPr lang="en-US" dirty="0" smtClean="0"/>
          </a:p>
        </p:txBody>
      </p:sp>
      <p:grpSp>
        <p:nvGrpSpPr>
          <p:cNvPr id="2" name="Group 1"/>
          <p:cNvGrpSpPr>
            <a:grpSpLocks noChangeAspect="1"/>
          </p:cNvGrpSpPr>
          <p:nvPr/>
        </p:nvGrpSpPr>
        <p:grpSpPr>
          <a:xfrm>
            <a:off x="3484881" y="4013203"/>
            <a:ext cx="5266944" cy="2194560"/>
            <a:chOff x="6096000" y="50800"/>
            <a:chExt cx="4572000" cy="1906588"/>
          </a:xfrm>
        </p:grpSpPr>
        <p:pic>
          <p:nvPicPr>
            <p:cNvPr id="931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0800"/>
              <a:ext cx="457200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93189" name="Rectangle 3"/>
            <p:cNvSpPr>
              <a:spLocks noChangeArrowheads="1"/>
            </p:cNvSpPr>
            <p:nvPr/>
          </p:nvSpPr>
          <p:spPr bwMode="auto">
            <a:xfrm>
              <a:off x="7467600" y="396876"/>
              <a:ext cx="381000" cy="1096963"/>
            </a:xfrm>
            <a:prstGeom prst="rect">
              <a:avLst/>
            </a:prstGeom>
            <a:solidFill>
              <a:srgbClr val="FFFF00">
                <a:alpha val="50195"/>
              </a:srgbClr>
            </a:solidFill>
            <a:ln w="12700" algn="ctr">
              <a:solidFill>
                <a:schemeClr val="tx1"/>
              </a:solidFill>
              <a:round/>
              <a:headEnd type="none" w="sm" len="sm"/>
              <a:tailEnd type="none" w="sm" len="sm"/>
            </a:ln>
          </p:spPr>
          <p:txBody>
            <a:bodyPr wrap="none"/>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grpSp>
      <p:sp>
        <p:nvSpPr>
          <p:cNvPr id="4" name="Slide Number Placeholder 3"/>
          <p:cNvSpPr>
            <a:spLocks noGrp="1"/>
          </p:cNvSpPr>
          <p:nvPr>
            <p:ph type="sldNum" sz="quarter" idx="4"/>
          </p:nvPr>
        </p:nvSpPr>
        <p:spPr/>
        <p:txBody>
          <a:bodyPr/>
          <a:lstStyle/>
          <a:p>
            <a:fld id="{4FAB73BC-B049-4115-A692-8D63A059BFB8}" type="slidenum">
              <a:rPr lang="en-US" smtClean="0"/>
              <a:pPr/>
              <a:t>16</a:t>
            </a:fld>
            <a:r>
              <a:rPr lang="en-US" smtClean="0"/>
              <a:t> / 104</a:t>
            </a:r>
            <a:endParaRPr lang="en-US" dirty="0"/>
          </a:p>
        </p:txBody>
      </p:sp>
    </p:spTree>
    <p:extLst>
      <p:ext uri="{BB962C8B-B14F-4D97-AF65-F5344CB8AC3E}">
        <p14:creationId xmlns:p14="http://schemas.microsoft.com/office/powerpoint/2010/main" val="15461744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smtClean="0"/>
              <a:t>Assessing the risk:  </a:t>
            </a:r>
            <a:br>
              <a:rPr lang="en-US" smtClean="0"/>
            </a:br>
            <a:r>
              <a:rPr lang="en-US" smtClean="0"/>
              <a:t>Causes of Global Climate Change</a:t>
            </a:r>
            <a:endParaRPr lang="en-US" dirty="0"/>
          </a:p>
        </p:txBody>
      </p:sp>
      <p:sp>
        <p:nvSpPr>
          <p:cNvPr id="212995" name="Rectangle 3"/>
          <p:cNvSpPr>
            <a:spLocks noGrp="1" noChangeArrowheads="1"/>
          </p:cNvSpPr>
          <p:nvPr>
            <p:ph type="body" idx="1"/>
          </p:nvPr>
        </p:nvSpPr>
        <p:spPr/>
        <p:txBody>
          <a:bodyPr/>
          <a:lstStyle/>
          <a:p>
            <a:r>
              <a:rPr lang="en-US" dirty="0" smtClean="0"/>
              <a:t>The 8,200-Year Event</a:t>
            </a:r>
          </a:p>
          <a:p>
            <a:pPr lvl="1"/>
            <a:r>
              <a:rPr lang="en-US" dirty="0" smtClean="0"/>
              <a:t>A similar abrupt cooling occurred 8,200 years ago. </a:t>
            </a:r>
          </a:p>
          <a:p>
            <a:pPr lvl="1"/>
            <a:r>
              <a:rPr lang="en-US" dirty="0" smtClean="0"/>
              <a:t>It was not so severe and lasted only about a century. </a:t>
            </a:r>
          </a:p>
          <a:p>
            <a:pPr lvl="1"/>
            <a:r>
              <a:rPr lang="en-US" dirty="0" smtClean="0"/>
              <a:t>But if a similar cooling event occurred today, it would be catastrophic.</a:t>
            </a:r>
          </a:p>
        </p:txBody>
      </p:sp>
      <p:grpSp>
        <p:nvGrpSpPr>
          <p:cNvPr id="2" name="Group 1"/>
          <p:cNvGrpSpPr>
            <a:grpSpLocks noChangeAspect="1"/>
          </p:cNvGrpSpPr>
          <p:nvPr/>
        </p:nvGrpSpPr>
        <p:grpSpPr>
          <a:xfrm>
            <a:off x="3483864" y="4014216"/>
            <a:ext cx="5262557" cy="2194560"/>
            <a:chOff x="6096000" y="50800"/>
            <a:chExt cx="4572000" cy="1906588"/>
          </a:xfrm>
        </p:grpSpPr>
        <p:pic>
          <p:nvPicPr>
            <p:cNvPr id="952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0800"/>
              <a:ext cx="457200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95237" name="Rectangle 4"/>
            <p:cNvSpPr>
              <a:spLocks noChangeArrowheads="1"/>
            </p:cNvSpPr>
            <p:nvPr/>
          </p:nvSpPr>
          <p:spPr bwMode="auto">
            <a:xfrm>
              <a:off x="8458200" y="396876"/>
              <a:ext cx="152400" cy="1096963"/>
            </a:xfrm>
            <a:prstGeom prst="rect">
              <a:avLst/>
            </a:prstGeom>
            <a:solidFill>
              <a:srgbClr val="FFFF00">
                <a:alpha val="50195"/>
              </a:srgbClr>
            </a:solidFill>
            <a:ln w="12700" algn="ctr">
              <a:solidFill>
                <a:schemeClr val="tx1"/>
              </a:solidFill>
              <a:round/>
              <a:headEnd type="none" w="sm" len="sm"/>
              <a:tailEnd type="none" w="sm" len="sm"/>
            </a:ln>
          </p:spPr>
          <p:txBody>
            <a:bodyPr wrap="none"/>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grpSp>
      <p:sp>
        <p:nvSpPr>
          <p:cNvPr id="4" name="Slide Number Placeholder 3"/>
          <p:cNvSpPr>
            <a:spLocks noGrp="1"/>
          </p:cNvSpPr>
          <p:nvPr>
            <p:ph type="sldNum" sz="quarter" idx="4"/>
          </p:nvPr>
        </p:nvSpPr>
        <p:spPr/>
        <p:txBody>
          <a:bodyPr/>
          <a:lstStyle/>
          <a:p>
            <a:fld id="{4FAB73BC-B049-4115-A692-8D63A059BFB8}" type="slidenum">
              <a:rPr lang="en-US" smtClean="0"/>
              <a:pPr/>
              <a:t>17</a:t>
            </a:fld>
            <a:r>
              <a:rPr lang="en-US" smtClean="0"/>
              <a:t> / 104</a:t>
            </a:r>
            <a:endParaRPr lang="en-US" dirty="0"/>
          </a:p>
        </p:txBody>
      </p:sp>
    </p:spTree>
    <p:extLst>
      <p:ext uri="{BB962C8B-B14F-4D97-AF65-F5344CB8AC3E}">
        <p14:creationId xmlns:p14="http://schemas.microsoft.com/office/powerpoint/2010/main" val="18505292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dirty="0" smtClean="0"/>
              <a:t>Assessing the risk:  </a:t>
            </a:r>
            <a:br>
              <a:rPr lang="en-US" dirty="0" smtClean="0"/>
            </a:br>
            <a:r>
              <a:rPr lang="en-US" dirty="0" smtClean="0"/>
              <a:t>Causes of Global Climate Change</a:t>
            </a:r>
            <a:endParaRPr lang="en-US" dirty="0"/>
          </a:p>
        </p:txBody>
      </p:sp>
      <p:sp>
        <p:nvSpPr>
          <p:cNvPr id="212995" name="Rectangle 3"/>
          <p:cNvSpPr>
            <a:spLocks noGrp="1" noChangeArrowheads="1"/>
          </p:cNvSpPr>
          <p:nvPr>
            <p:ph type="body" idx="1"/>
          </p:nvPr>
        </p:nvSpPr>
        <p:spPr/>
        <p:txBody>
          <a:bodyPr/>
          <a:lstStyle/>
          <a:p>
            <a:r>
              <a:rPr lang="en-US" smtClean="0"/>
              <a:t>The Medieval Period</a:t>
            </a:r>
          </a:p>
          <a:p>
            <a:pPr lvl="1"/>
            <a:r>
              <a:rPr lang="en-US" smtClean="0"/>
              <a:t>An abrupt warming took place about 1,000 years ago. </a:t>
            </a:r>
          </a:p>
          <a:p>
            <a:pPr lvl="1"/>
            <a:r>
              <a:rPr lang="en-US" smtClean="0"/>
              <a:t>It was not nearly so dramatic as past events, but it nevertheless allowed the Norse to establish settlements in Greenland.</a:t>
            </a:r>
            <a:endParaRPr lang="en-US" dirty="0" smtClean="0"/>
          </a:p>
        </p:txBody>
      </p:sp>
      <p:grpSp>
        <p:nvGrpSpPr>
          <p:cNvPr id="2" name="Group 1"/>
          <p:cNvGrpSpPr>
            <a:grpSpLocks/>
          </p:cNvGrpSpPr>
          <p:nvPr/>
        </p:nvGrpSpPr>
        <p:grpSpPr>
          <a:xfrm>
            <a:off x="3483864" y="4014216"/>
            <a:ext cx="5266944" cy="2194560"/>
            <a:chOff x="6096000" y="50800"/>
            <a:chExt cx="4572000" cy="1906588"/>
          </a:xfrm>
        </p:grpSpPr>
        <p:pic>
          <p:nvPicPr>
            <p:cNvPr id="972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0800"/>
              <a:ext cx="457200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97285" name="Rectangle 4"/>
            <p:cNvSpPr>
              <a:spLocks noChangeArrowheads="1"/>
            </p:cNvSpPr>
            <p:nvPr/>
          </p:nvSpPr>
          <p:spPr bwMode="auto">
            <a:xfrm>
              <a:off x="10134601" y="396876"/>
              <a:ext cx="92075" cy="1096963"/>
            </a:xfrm>
            <a:prstGeom prst="rect">
              <a:avLst/>
            </a:prstGeom>
            <a:solidFill>
              <a:srgbClr val="FFFF00">
                <a:alpha val="50195"/>
              </a:srgbClr>
            </a:solidFill>
            <a:ln w="12700" algn="ctr">
              <a:solidFill>
                <a:schemeClr val="tx1"/>
              </a:solidFill>
              <a:round/>
              <a:headEnd type="none" w="sm" len="sm"/>
              <a:tailEnd type="none" w="sm" len="sm"/>
            </a:ln>
          </p:spPr>
          <p:txBody>
            <a:bodyPr wrap="none"/>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grpSp>
      <p:sp>
        <p:nvSpPr>
          <p:cNvPr id="4" name="Slide Number Placeholder 3"/>
          <p:cNvSpPr>
            <a:spLocks noGrp="1"/>
          </p:cNvSpPr>
          <p:nvPr>
            <p:ph type="sldNum" sz="quarter" idx="4"/>
          </p:nvPr>
        </p:nvSpPr>
        <p:spPr/>
        <p:txBody>
          <a:bodyPr/>
          <a:lstStyle/>
          <a:p>
            <a:fld id="{4FAB73BC-B049-4115-A692-8D63A059BFB8}" type="slidenum">
              <a:rPr lang="en-US" smtClean="0"/>
              <a:pPr/>
              <a:t>18</a:t>
            </a:fld>
            <a:r>
              <a:rPr lang="en-US" smtClean="0"/>
              <a:t> / 104</a:t>
            </a:r>
            <a:endParaRPr lang="en-US" dirty="0"/>
          </a:p>
        </p:txBody>
      </p:sp>
    </p:spTree>
    <p:extLst>
      <p:ext uri="{BB962C8B-B14F-4D97-AF65-F5344CB8AC3E}">
        <p14:creationId xmlns:p14="http://schemas.microsoft.com/office/powerpoint/2010/main" val="5477569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smtClean="0"/>
              <a:t>Assessing the risk:  </a:t>
            </a:r>
            <a:br>
              <a:rPr lang="en-US" smtClean="0"/>
            </a:br>
            <a:r>
              <a:rPr lang="en-US" smtClean="0"/>
              <a:t>Causes of Global Climate Change</a:t>
            </a:r>
            <a:endParaRPr lang="en-US" dirty="0"/>
          </a:p>
        </p:txBody>
      </p:sp>
      <p:sp>
        <p:nvSpPr>
          <p:cNvPr id="212995" name="Rectangle 3"/>
          <p:cNvSpPr>
            <a:spLocks noGrp="1" noChangeArrowheads="1"/>
          </p:cNvSpPr>
          <p:nvPr>
            <p:ph type="body" idx="1"/>
          </p:nvPr>
        </p:nvSpPr>
        <p:spPr/>
        <p:txBody>
          <a:bodyPr/>
          <a:lstStyle/>
          <a:p>
            <a:r>
              <a:rPr lang="en-US" smtClean="0"/>
              <a:t>The Little Ice Age</a:t>
            </a:r>
          </a:p>
          <a:p>
            <a:pPr lvl="1"/>
            <a:r>
              <a:rPr lang="en-US" smtClean="0"/>
              <a:t>The Norse abandoned their Greenland settlements when the climate turned abruptly colder 700 years ago. </a:t>
            </a:r>
          </a:p>
          <a:p>
            <a:pPr lvl="1"/>
            <a:r>
              <a:rPr lang="en-US" smtClean="0"/>
              <a:t>Between 1300 and 1850, severe winters had profound agricultural, economic, and political impacts in Europe. </a:t>
            </a:r>
            <a:endParaRPr lang="en-US" dirty="0" smtClean="0"/>
          </a:p>
        </p:txBody>
      </p:sp>
      <p:grpSp>
        <p:nvGrpSpPr>
          <p:cNvPr id="2" name="Group 1"/>
          <p:cNvGrpSpPr/>
          <p:nvPr/>
        </p:nvGrpSpPr>
        <p:grpSpPr>
          <a:xfrm>
            <a:off x="3483864" y="4014216"/>
            <a:ext cx="5266944" cy="2194560"/>
            <a:chOff x="6096000" y="50800"/>
            <a:chExt cx="4572000" cy="1906588"/>
          </a:xfrm>
        </p:grpSpPr>
        <p:pic>
          <p:nvPicPr>
            <p:cNvPr id="993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0800"/>
              <a:ext cx="457200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99333" name="Rectangle 4"/>
            <p:cNvSpPr>
              <a:spLocks noChangeArrowheads="1"/>
            </p:cNvSpPr>
            <p:nvPr/>
          </p:nvSpPr>
          <p:spPr bwMode="auto">
            <a:xfrm>
              <a:off x="10287001" y="381001"/>
              <a:ext cx="92075" cy="1096963"/>
            </a:xfrm>
            <a:prstGeom prst="rect">
              <a:avLst/>
            </a:prstGeom>
            <a:solidFill>
              <a:srgbClr val="FFFF00">
                <a:alpha val="50195"/>
              </a:srgbClr>
            </a:solidFill>
            <a:ln w="12700" algn="ctr">
              <a:solidFill>
                <a:schemeClr val="tx1"/>
              </a:solidFill>
              <a:round/>
              <a:headEnd type="none" w="sm" len="sm"/>
              <a:tailEnd type="none" w="sm" len="sm"/>
            </a:ln>
          </p:spPr>
          <p:txBody>
            <a:bodyPr wrap="none"/>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en-US" sz="2400">
                <a:latin typeface="Times New Roman" panose="02020603050405020304" pitchFamily="18" charset="0"/>
              </a:endParaRPr>
            </a:p>
          </p:txBody>
        </p:sp>
      </p:grpSp>
      <p:sp>
        <p:nvSpPr>
          <p:cNvPr id="4" name="Slide Number Placeholder 3"/>
          <p:cNvSpPr>
            <a:spLocks noGrp="1"/>
          </p:cNvSpPr>
          <p:nvPr>
            <p:ph type="sldNum" sz="quarter" idx="4"/>
          </p:nvPr>
        </p:nvSpPr>
        <p:spPr/>
        <p:txBody>
          <a:bodyPr/>
          <a:lstStyle/>
          <a:p>
            <a:fld id="{4FAB73BC-B049-4115-A692-8D63A059BFB8}" type="slidenum">
              <a:rPr lang="en-US" smtClean="0"/>
              <a:pPr/>
              <a:t>19</a:t>
            </a:fld>
            <a:r>
              <a:rPr lang="en-US" smtClean="0"/>
              <a:t> / 104</a:t>
            </a:r>
            <a:endParaRPr lang="en-US" dirty="0"/>
          </a:p>
        </p:txBody>
      </p:sp>
    </p:spTree>
    <p:extLst>
      <p:ext uri="{BB962C8B-B14F-4D97-AF65-F5344CB8AC3E}">
        <p14:creationId xmlns:p14="http://schemas.microsoft.com/office/powerpoint/2010/main" val="933078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Assessing the risk</a:t>
            </a:r>
            <a:endParaRPr lang="en-US" dirty="0"/>
          </a:p>
        </p:txBody>
      </p:sp>
      <p:sp>
        <p:nvSpPr>
          <p:cNvPr id="3" name="Subtitle 2"/>
          <p:cNvSpPr>
            <a:spLocks noGrp="1"/>
          </p:cNvSpPr>
          <p:nvPr>
            <p:ph type="body" idx="1"/>
          </p:nvPr>
        </p:nvSpPr>
        <p:spPr>
          <a:xfrm>
            <a:off x="1295400" y="5120640"/>
            <a:ext cx="10300252" cy="457200"/>
          </a:xfrm>
        </p:spPr>
        <p:txBody>
          <a:bodyPr>
            <a:noAutofit/>
          </a:bodyPr>
          <a:lstStyle/>
          <a:p>
            <a:r>
              <a:rPr lang="en-US" sz="2800" dirty="0" smtClean="0"/>
              <a:t>How common is this disaster and where does this disaster normally occur?</a:t>
            </a:r>
            <a:endParaRPr lang="en-US" sz="2800" dirty="0"/>
          </a:p>
        </p:txBody>
      </p:sp>
      <p:sp>
        <p:nvSpPr>
          <p:cNvPr id="5" name="Slide Number Placeholder 4"/>
          <p:cNvSpPr>
            <a:spLocks noGrp="1"/>
          </p:cNvSpPr>
          <p:nvPr>
            <p:ph type="sldNum" sz="quarter" idx="4"/>
          </p:nvPr>
        </p:nvSpPr>
        <p:spPr/>
        <p:txBody>
          <a:bodyPr/>
          <a:lstStyle/>
          <a:p>
            <a:fld id="{4FAB73BC-B049-4115-A692-8D63A059BFB8}" type="slidenum">
              <a:rPr lang="en-US" smtClean="0"/>
              <a:pPr/>
              <a:t>2</a:t>
            </a:fld>
            <a:r>
              <a:rPr lang="en-US" smtClean="0"/>
              <a:t> / 104</a:t>
            </a:r>
            <a:endParaRPr lang="en-US" dirty="0"/>
          </a:p>
        </p:txBody>
      </p:sp>
    </p:spTree>
    <p:extLst>
      <p:ext uri="{BB962C8B-B14F-4D97-AF65-F5344CB8AC3E}">
        <p14:creationId xmlns:p14="http://schemas.microsoft.com/office/powerpoint/2010/main" val="764038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Assessing the risk:  </a:t>
            </a:r>
            <a:br>
              <a:rPr lang="en-US" smtClean="0"/>
            </a:br>
            <a:r>
              <a:rPr lang="en-US" smtClean="0"/>
              <a:t>Causes of Global Climate Change</a:t>
            </a:r>
            <a:endParaRPr lang="en-US" dirty="0"/>
          </a:p>
        </p:txBody>
      </p:sp>
      <p:sp>
        <p:nvSpPr>
          <p:cNvPr id="4" name="Text Placeholder 3"/>
          <p:cNvSpPr>
            <a:spLocks noGrp="1"/>
          </p:cNvSpPr>
          <p:nvPr>
            <p:ph type="body" idx="1"/>
          </p:nvPr>
        </p:nvSpPr>
        <p:spPr/>
        <p:txBody>
          <a:bodyPr/>
          <a:lstStyle/>
          <a:p>
            <a:r>
              <a:rPr lang="en-US" b="1" dirty="0" smtClean="0">
                <a:solidFill>
                  <a:srgbClr val="63A537"/>
                </a:solidFill>
              </a:rPr>
              <a:t>Warming</a:t>
            </a:r>
            <a:endParaRPr lang="en-US" b="1" dirty="0">
              <a:solidFill>
                <a:srgbClr val="63A537"/>
              </a:solidFill>
            </a:endParaRPr>
          </a:p>
        </p:txBody>
      </p:sp>
      <p:sp>
        <p:nvSpPr>
          <p:cNvPr id="5" name="Content Placeholder 4"/>
          <p:cNvSpPr>
            <a:spLocks noGrp="1"/>
          </p:cNvSpPr>
          <p:nvPr>
            <p:ph sz="half" idx="2"/>
          </p:nvPr>
        </p:nvSpPr>
        <p:spPr/>
        <p:txBody>
          <a:bodyPr/>
          <a:lstStyle/>
          <a:p>
            <a:pPr marL="231775" indent="-231775">
              <a:buFont typeface="Arial" panose="020B0604020202020204" pitchFamily="34" charset="0"/>
              <a:buChar char="•"/>
            </a:pPr>
            <a:r>
              <a:rPr lang="en-US" b="0" dirty="0" smtClean="0">
                <a:solidFill>
                  <a:schemeClr val="tx1"/>
                </a:solidFill>
              </a:rPr>
              <a:t>More circular orbit</a:t>
            </a:r>
          </a:p>
          <a:p>
            <a:pPr marL="231775" indent="-231775">
              <a:buFont typeface="Arial" panose="020B0604020202020204" pitchFamily="34" charset="0"/>
              <a:buChar char="•"/>
            </a:pPr>
            <a:r>
              <a:rPr lang="en-US" b="0" dirty="0" smtClean="0">
                <a:solidFill>
                  <a:schemeClr val="tx1"/>
                </a:solidFill>
              </a:rPr>
              <a:t>Less tilt</a:t>
            </a:r>
            <a:r>
              <a:rPr lang="en-US" b="0" dirty="0" smtClean="0">
                <a:solidFill>
                  <a:schemeClr val="tx1"/>
                </a:solidFill>
              </a:rPr>
              <a:t>:  poles receive more sunlight</a:t>
            </a:r>
          </a:p>
          <a:p>
            <a:pPr marL="231775" indent="-231775">
              <a:buFont typeface="Arial" panose="020B0604020202020204" pitchFamily="34" charset="0"/>
              <a:buChar char="•"/>
            </a:pPr>
            <a:r>
              <a:rPr lang="en-US" b="0" dirty="0" smtClean="0">
                <a:solidFill>
                  <a:schemeClr val="tx1"/>
                </a:solidFill>
              </a:rPr>
              <a:t>Increase in SO</a:t>
            </a:r>
            <a:r>
              <a:rPr lang="en-US" b="0" baseline="-25000" dirty="0" smtClean="0">
                <a:solidFill>
                  <a:schemeClr val="tx1"/>
                </a:solidFill>
              </a:rPr>
              <a:t>2</a:t>
            </a:r>
            <a:r>
              <a:rPr lang="en-US" b="0" dirty="0" smtClean="0">
                <a:solidFill>
                  <a:schemeClr val="tx1"/>
                </a:solidFill>
              </a:rPr>
              <a:t> due to volcanic eruptions</a:t>
            </a:r>
          </a:p>
          <a:p>
            <a:pPr>
              <a:buFont typeface="Arial" panose="020B0604020202020204" pitchFamily="34" charset="0"/>
              <a:buChar char="•"/>
            </a:pPr>
            <a:endParaRPr lang="en-US" b="0" dirty="0">
              <a:solidFill>
                <a:schemeClr val="tx1"/>
              </a:solidFill>
            </a:endParaRPr>
          </a:p>
        </p:txBody>
      </p:sp>
      <p:sp>
        <p:nvSpPr>
          <p:cNvPr id="6" name="Text Placeholder 5"/>
          <p:cNvSpPr>
            <a:spLocks noGrp="1"/>
          </p:cNvSpPr>
          <p:nvPr>
            <p:ph type="body" sz="quarter" idx="3"/>
          </p:nvPr>
        </p:nvSpPr>
        <p:spPr/>
        <p:txBody>
          <a:bodyPr/>
          <a:lstStyle/>
          <a:p>
            <a:r>
              <a:rPr lang="en-US" b="1" smtClean="0">
                <a:solidFill>
                  <a:srgbClr val="63A537"/>
                </a:solidFill>
              </a:rPr>
              <a:t>cooling</a:t>
            </a:r>
            <a:endParaRPr lang="en-US" b="1" dirty="0">
              <a:solidFill>
                <a:srgbClr val="63A537"/>
              </a:solidFill>
            </a:endParaRPr>
          </a:p>
        </p:txBody>
      </p:sp>
      <p:sp>
        <p:nvSpPr>
          <p:cNvPr id="7" name="Content Placeholder 6"/>
          <p:cNvSpPr>
            <a:spLocks noGrp="1"/>
          </p:cNvSpPr>
          <p:nvPr>
            <p:ph sz="quarter" idx="4"/>
          </p:nvPr>
        </p:nvSpPr>
        <p:spPr/>
        <p:txBody>
          <a:bodyPr/>
          <a:lstStyle/>
          <a:p>
            <a:pPr marL="231775" indent="-231775">
              <a:buFont typeface="Arial" panose="020B0604020202020204" pitchFamily="34" charset="0"/>
              <a:buChar char="•"/>
            </a:pPr>
            <a:r>
              <a:rPr lang="en-US" b="0" dirty="0" smtClean="0">
                <a:solidFill>
                  <a:schemeClr val="tx1"/>
                </a:solidFill>
              </a:rPr>
              <a:t>More elliptical orbit</a:t>
            </a:r>
          </a:p>
          <a:p>
            <a:pPr marL="231775" indent="-231775">
              <a:buFont typeface="Arial" panose="020B0604020202020204" pitchFamily="34" charset="0"/>
              <a:buChar char="•"/>
            </a:pPr>
            <a:r>
              <a:rPr lang="en-US" b="0" dirty="0">
                <a:solidFill>
                  <a:schemeClr val="tx1"/>
                </a:solidFill>
              </a:rPr>
              <a:t>More tilt</a:t>
            </a:r>
            <a:r>
              <a:rPr lang="en-US" b="0" dirty="0" smtClean="0">
                <a:solidFill>
                  <a:schemeClr val="tx1"/>
                </a:solidFill>
              </a:rPr>
              <a:t>: poles receive less sunlight</a:t>
            </a:r>
          </a:p>
          <a:p>
            <a:pPr marL="231775" indent="-231775">
              <a:buFont typeface="Arial" panose="020B0604020202020204" pitchFamily="34" charset="0"/>
              <a:buChar char="•"/>
            </a:pPr>
            <a:r>
              <a:rPr lang="en-US" b="0" dirty="0" smtClean="0">
                <a:solidFill>
                  <a:schemeClr val="tx1"/>
                </a:solidFill>
              </a:rPr>
              <a:t>Increase in dust/gasses due to volcanic eruptions</a:t>
            </a:r>
          </a:p>
          <a:p>
            <a:pPr marL="231775" indent="-231775">
              <a:buFont typeface="Arial" panose="020B0604020202020204" pitchFamily="34" charset="0"/>
              <a:buChar char="•"/>
            </a:pPr>
            <a:r>
              <a:rPr lang="en-US" b="0" dirty="0" smtClean="0">
                <a:solidFill>
                  <a:schemeClr val="tx1"/>
                </a:solidFill>
              </a:rPr>
              <a:t>Changes in thermalhaline currents</a:t>
            </a:r>
          </a:p>
          <a:p>
            <a:pPr>
              <a:buFont typeface="Arial" panose="020B0604020202020204" pitchFamily="34" charset="0"/>
              <a:buChar char="•"/>
            </a:pPr>
            <a:endParaRPr lang="en-US" b="0" dirty="0">
              <a:solidFill>
                <a:schemeClr val="tx1"/>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smtClean="0"/>
              <a:pPr/>
              <a:t>20</a:t>
            </a:fld>
            <a:r>
              <a:rPr lang="en-US" smtClean="0"/>
              <a:t> / 104</a:t>
            </a:r>
            <a:endParaRPr lang="en-US" dirty="0"/>
          </a:p>
        </p:txBody>
      </p:sp>
    </p:spTree>
    <p:extLst>
      <p:ext uri="{BB962C8B-B14F-4D97-AF65-F5344CB8AC3E}">
        <p14:creationId xmlns:p14="http://schemas.microsoft.com/office/powerpoint/2010/main" val="24287585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a:t>
            </a:r>
            <a:r>
              <a:rPr lang="en-US" dirty="0" smtClean="0"/>
              <a:t>risk:  </a:t>
            </a:r>
            <a:br>
              <a:rPr lang="en-US" dirty="0" smtClean="0"/>
            </a:br>
            <a:r>
              <a:rPr lang="en-US" dirty="0" smtClean="0"/>
              <a:t>Effects of </a:t>
            </a:r>
            <a:r>
              <a:rPr lang="en-US" dirty="0"/>
              <a:t>Global Climate Change</a:t>
            </a:r>
          </a:p>
        </p:txBody>
      </p:sp>
      <p:sp>
        <p:nvSpPr>
          <p:cNvPr id="4" name="Text Placeholder 3"/>
          <p:cNvSpPr>
            <a:spLocks noGrp="1"/>
          </p:cNvSpPr>
          <p:nvPr>
            <p:ph type="body" idx="1"/>
          </p:nvPr>
        </p:nvSpPr>
        <p:spPr/>
        <p:txBody>
          <a:bodyPr/>
          <a:lstStyle/>
          <a:p>
            <a:r>
              <a:rPr lang="en-US" b="1" dirty="0" smtClean="0">
                <a:solidFill>
                  <a:schemeClr val="accent2"/>
                </a:solidFill>
              </a:rPr>
              <a:t>Warming</a:t>
            </a:r>
            <a:endParaRPr lang="en-US" b="1" dirty="0">
              <a:solidFill>
                <a:schemeClr val="accent2"/>
              </a:solidFill>
            </a:endParaRPr>
          </a:p>
        </p:txBody>
      </p:sp>
      <p:sp>
        <p:nvSpPr>
          <p:cNvPr id="5" name="Content Placeholder 4"/>
          <p:cNvSpPr>
            <a:spLocks noGrp="1"/>
          </p:cNvSpPr>
          <p:nvPr>
            <p:ph sz="half" idx="2"/>
          </p:nvPr>
        </p:nvSpPr>
        <p:spPr/>
        <p:txBody>
          <a:bodyPr/>
          <a:lstStyle/>
          <a:p>
            <a:pPr marL="231775" indent="-231775">
              <a:buFont typeface="Arial" panose="020B0604020202020204" pitchFamily="34" charset="0"/>
              <a:buChar char="•"/>
            </a:pPr>
            <a:r>
              <a:rPr lang="en-US" b="0" dirty="0" smtClean="0">
                <a:solidFill>
                  <a:schemeClr val="tx1"/>
                </a:solidFill>
              </a:rPr>
              <a:t>Rise in temperatures globally</a:t>
            </a:r>
          </a:p>
          <a:p>
            <a:pPr marL="231775" indent="-231775">
              <a:buFont typeface="Arial" panose="020B0604020202020204" pitchFamily="34" charset="0"/>
              <a:buChar char="•"/>
            </a:pPr>
            <a:r>
              <a:rPr lang="en-US" b="0" dirty="0" smtClean="0">
                <a:solidFill>
                  <a:schemeClr val="tx1"/>
                </a:solidFill>
              </a:rPr>
              <a:t>Melting of ice caps leads to rising sea levels</a:t>
            </a:r>
          </a:p>
          <a:p>
            <a:pPr marL="231775" indent="-231775">
              <a:buFont typeface="Arial" panose="020B0604020202020204" pitchFamily="34" charset="0"/>
              <a:buChar char="•"/>
            </a:pPr>
            <a:r>
              <a:rPr lang="en-US" b="0" dirty="0" smtClean="0">
                <a:solidFill>
                  <a:schemeClr val="tx1"/>
                </a:solidFill>
              </a:rPr>
              <a:t>Ecosystem shifts</a:t>
            </a:r>
          </a:p>
          <a:p>
            <a:pPr marL="231775" indent="-231775">
              <a:buFont typeface="Arial" panose="020B0604020202020204" pitchFamily="34" charset="0"/>
              <a:buChar char="•"/>
            </a:pPr>
            <a:r>
              <a:rPr lang="en-US" b="0" dirty="0" smtClean="0">
                <a:solidFill>
                  <a:schemeClr val="tx1"/>
                </a:solidFill>
              </a:rPr>
              <a:t>Extinction of some species and development of new ones</a:t>
            </a:r>
            <a:endParaRPr lang="en-US" b="0" dirty="0">
              <a:solidFill>
                <a:schemeClr val="tx1"/>
              </a:solidFill>
            </a:endParaRPr>
          </a:p>
          <a:p>
            <a:pPr marL="231775" indent="-231775">
              <a:buFont typeface="Arial" panose="020B0604020202020204" pitchFamily="34" charset="0"/>
              <a:buChar char="•"/>
            </a:pPr>
            <a:endParaRPr lang="en-US" b="0" dirty="0">
              <a:solidFill>
                <a:schemeClr val="tx1"/>
              </a:solidFill>
            </a:endParaRPr>
          </a:p>
        </p:txBody>
      </p:sp>
      <p:sp>
        <p:nvSpPr>
          <p:cNvPr id="6" name="Text Placeholder 5"/>
          <p:cNvSpPr>
            <a:spLocks noGrp="1"/>
          </p:cNvSpPr>
          <p:nvPr>
            <p:ph type="body" sz="quarter" idx="3"/>
          </p:nvPr>
        </p:nvSpPr>
        <p:spPr/>
        <p:txBody>
          <a:bodyPr/>
          <a:lstStyle/>
          <a:p>
            <a:r>
              <a:rPr lang="en-US" b="1" dirty="0" smtClean="0">
                <a:solidFill>
                  <a:schemeClr val="accent2"/>
                </a:solidFill>
              </a:rPr>
              <a:t>cooling</a:t>
            </a:r>
            <a:endParaRPr lang="en-US" b="1" dirty="0">
              <a:solidFill>
                <a:schemeClr val="accent2"/>
              </a:solidFill>
            </a:endParaRPr>
          </a:p>
        </p:txBody>
      </p:sp>
      <p:sp>
        <p:nvSpPr>
          <p:cNvPr id="7" name="Content Placeholder 6"/>
          <p:cNvSpPr>
            <a:spLocks noGrp="1"/>
          </p:cNvSpPr>
          <p:nvPr>
            <p:ph sz="quarter" idx="4"/>
          </p:nvPr>
        </p:nvSpPr>
        <p:spPr/>
        <p:txBody>
          <a:bodyPr/>
          <a:lstStyle/>
          <a:p>
            <a:pPr marL="231775" indent="-231775">
              <a:buFont typeface="Arial" panose="020B0604020202020204" pitchFamily="34" charset="0"/>
              <a:buChar char="•"/>
            </a:pPr>
            <a:r>
              <a:rPr lang="en-US" b="0" dirty="0" smtClean="0">
                <a:solidFill>
                  <a:schemeClr val="tx1"/>
                </a:solidFill>
              </a:rPr>
              <a:t>Drop in temperatures globally</a:t>
            </a:r>
          </a:p>
          <a:p>
            <a:pPr marL="231775" indent="-231775">
              <a:buFont typeface="Arial" panose="020B0604020202020204" pitchFamily="34" charset="0"/>
              <a:buChar char="•"/>
            </a:pPr>
            <a:r>
              <a:rPr lang="en-US" b="0" dirty="0" smtClean="0">
                <a:solidFill>
                  <a:schemeClr val="tx1"/>
                </a:solidFill>
              </a:rPr>
              <a:t>Ice cap growth leads to the lowering of sea levels</a:t>
            </a:r>
          </a:p>
          <a:p>
            <a:pPr marL="231775" indent="-231775">
              <a:buFont typeface="Arial" panose="020B0604020202020204" pitchFamily="34" charset="0"/>
              <a:buChar char="•"/>
            </a:pPr>
            <a:r>
              <a:rPr lang="en-US" b="0" dirty="0">
                <a:solidFill>
                  <a:schemeClr val="tx1"/>
                </a:solidFill>
              </a:rPr>
              <a:t>Ecosystem shifts</a:t>
            </a:r>
          </a:p>
          <a:p>
            <a:pPr marL="231775" indent="-231775">
              <a:buFont typeface="Arial" panose="020B0604020202020204" pitchFamily="34" charset="0"/>
              <a:buChar char="•"/>
            </a:pPr>
            <a:r>
              <a:rPr lang="en-US" b="0" dirty="0">
                <a:solidFill>
                  <a:schemeClr val="tx1"/>
                </a:solidFill>
              </a:rPr>
              <a:t>Extinction of some species and development of new ones</a:t>
            </a:r>
          </a:p>
          <a:p>
            <a:pPr marL="231775" indent="-231775">
              <a:buFont typeface="Arial" panose="020B0604020202020204" pitchFamily="34" charset="0"/>
              <a:buChar char="•"/>
            </a:pPr>
            <a:endParaRPr lang="en-US" b="0" dirty="0">
              <a:solidFill>
                <a:schemeClr val="tx1"/>
              </a:solidFill>
            </a:endParaRPr>
          </a:p>
          <a:p>
            <a:pPr marL="231775" indent="-231775">
              <a:buFont typeface="Arial" panose="020B0604020202020204" pitchFamily="34" charset="0"/>
              <a:buChar char="•"/>
            </a:pPr>
            <a:endParaRPr lang="en-US" b="0" dirty="0">
              <a:solidFill>
                <a:schemeClr val="tx1"/>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smtClean="0"/>
              <a:pPr/>
              <a:t>21</a:t>
            </a:fld>
            <a:r>
              <a:rPr lang="en-US" smtClean="0"/>
              <a:t> / 104</a:t>
            </a:r>
            <a:endParaRPr lang="en-US" dirty="0"/>
          </a:p>
        </p:txBody>
      </p:sp>
    </p:spTree>
    <p:extLst>
      <p:ext uri="{BB962C8B-B14F-4D97-AF65-F5344CB8AC3E}">
        <p14:creationId xmlns:p14="http://schemas.microsoft.com/office/powerpoint/2010/main" val="40600187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Assessing the risk:  The current situation</a:t>
            </a:r>
            <a:endParaRPr lang="en-US" dirty="0"/>
          </a:p>
        </p:txBody>
      </p:sp>
      <p:sp>
        <p:nvSpPr>
          <p:cNvPr id="3" name="Content Placeholder 2"/>
          <p:cNvSpPr>
            <a:spLocks noGrp="1"/>
          </p:cNvSpPr>
          <p:nvPr>
            <p:ph idx="1"/>
          </p:nvPr>
        </p:nvSpPr>
        <p:spPr/>
        <p:txBody>
          <a:bodyPr/>
          <a:lstStyle/>
          <a:p>
            <a:r>
              <a:rPr lang="en-US" dirty="0" smtClean="0"/>
              <a:t>“Ice Ages” are periods of time when long term cooling of the Earth’s temperatures leads to the development of ice sheets on the poles.</a:t>
            </a:r>
          </a:p>
          <a:p>
            <a:endParaRPr lang="en-US" dirty="0" smtClean="0"/>
          </a:p>
          <a:p>
            <a:pPr marL="524383" lvl="1" indent="-231775">
              <a:buFont typeface="Arial" panose="020B0604020202020204" pitchFamily="34" charset="0"/>
              <a:buChar char="•"/>
            </a:pPr>
            <a:r>
              <a:rPr lang="en-US" dirty="0" smtClean="0"/>
              <a:t>Glacial Periods – times within an ice age where temperatures are cool</a:t>
            </a:r>
          </a:p>
          <a:p>
            <a:pPr marL="524383" lvl="1" indent="-231775">
              <a:buFont typeface="Arial" panose="020B0604020202020204" pitchFamily="34" charset="0"/>
              <a:buChar char="•"/>
            </a:pPr>
            <a:r>
              <a:rPr lang="en-US" dirty="0" err="1" smtClean="0"/>
              <a:t>Interglacials</a:t>
            </a:r>
            <a:r>
              <a:rPr lang="en-US" dirty="0" smtClean="0"/>
              <a:t> – times within an ice age where temperatures are warm</a:t>
            </a:r>
          </a:p>
          <a:p>
            <a:endParaRPr lang="en-US" dirty="0"/>
          </a:p>
        </p:txBody>
      </p:sp>
      <p:sp>
        <p:nvSpPr>
          <p:cNvPr id="5" name="Slide Number Placeholder 4"/>
          <p:cNvSpPr>
            <a:spLocks noGrp="1"/>
          </p:cNvSpPr>
          <p:nvPr>
            <p:ph type="sldNum" sz="quarter" idx="4"/>
          </p:nvPr>
        </p:nvSpPr>
        <p:spPr/>
        <p:txBody>
          <a:bodyPr/>
          <a:lstStyle/>
          <a:p>
            <a:fld id="{4FAB73BC-B049-4115-A692-8D63A059BFB8}" type="slidenum">
              <a:rPr lang="en-US" smtClean="0"/>
              <a:pPr/>
              <a:t>22</a:t>
            </a:fld>
            <a:r>
              <a:rPr lang="en-US" smtClean="0"/>
              <a:t> / 104</a:t>
            </a:r>
            <a:endParaRPr lang="en-US" dirty="0"/>
          </a:p>
        </p:txBody>
      </p:sp>
    </p:spTree>
    <p:extLst>
      <p:ext uri="{BB962C8B-B14F-4D97-AF65-F5344CB8AC3E}">
        <p14:creationId xmlns:p14="http://schemas.microsoft.com/office/powerpoint/2010/main" val="36565535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Assessing the risk:  The current situation</a:t>
            </a:r>
            <a:endParaRPr lang="en-US" dirty="0"/>
          </a:p>
        </p:txBody>
      </p:sp>
      <p:sp>
        <p:nvSpPr>
          <p:cNvPr id="3" name="Content Placeholder 2"/>
          <p:cNvSpPr>
            <a:spLocks noGrp="1"/>
          </p:cNvSpPr>
          <p:nvPr>
            <p:ph idx="1"/>
          </p:nvPr>
        </p:nvSpPr>
        <p:spPr/>
        <p:txBody>
          <a:bodyPr/>
          <a:lstStyle/>
          <a:p>
            <a:r>
              <a:rPr lang="en-US" dirty="0" smtClean="0"/>
              <a:t>“Ice Ages” are periods of time when long term cooling of the Earth’s temperatures leads to the development of ice sheets on the poles.</a:t>
            </a:r>
          </a:p>
          <a:p>
            <a:endParaRPr lang="en-US" dirty="0" smtClean="0"/>
          </a:p>
          <a:p>
            <a:pPr marL="524383" lvl="1" indent="-231775">
              <a:buFont typeface="Arial" panose="020B0604020202020204" pitchFamily="34" charset="0"/>
              <a:buChar char="•"/>
            </a:pPr>
            <a:r>
              <a:rPr lang="en-US" dirty="0" smtClean="0"/>
              <a:t>Last ice age began 2.6 million years ago</a:t>
            </a:r>
          </a:p>
          <a:p>
            <a:pPr marL="524383" lvl="1" indent="-231775">
              <a:buFont typeface="Arial" panose="020B0604020202020204" pitchFamily="34" charset="0"/>
              <a:buChar char="•"/>
            </a:pPr>
            <a:r>
              <a:rPr lang="en-US" dirty="0" smtClean="0"/>
              <a:t>Last </a:t>
            </a:r>
            <a:r>
              <a:rPr lang="en-US" dirty="0"/>
              <a:t>Glacial Period was from 110,000 to </a:t>
            </a:r>
            <a:r>
              <a:rPr lang="en-US" dirty="0" smtClean="0"/>
              <a:t>~11,000 </a:t>
            </a:r>
            <a:r>
              <a:rPr lang="en-US" dirty="0"/>
              <a:t>years </a:t>
            </a:r>
            <a:r>
              <a:rPr lang="en-US" dirty="0" smtClean="0"/>
              <a:t>ago</a:t>
            </a:r>
          </a:p>
          <a:p>
            <a:pPr marL="524383" lvl="1" indent="-231775">
              <a:buFont typeface="Arial" panose="020B0604020202020204" pitchFamily="34" charset="0"/>
              <a:buChar char="•"/>
            </a:pPr>
            <a:r>
              <a:rPr lang="en-US" dirty="0" smtClean="0"/>
              <a:t>We are currently in an interglacial period.</a:t>
            </a:r>
          </a:p>
          <a:p>
            <a:endParaRPr lang="en-US" dirty="0"/>
          </a:p>
        </p:txBody>
      </p:sp>
      <p:sp>
        <p:nvSpPr>
          <p:cNvPr id="5" name="Slide Number Placeholder 4"/>
          <p:cNvSpPr>
            <a:spLocks noGrp="1"/>
          </p:cNvSpPr>
          <p:nvPr>
            <p:ph type="sldNum" sz="quarter" idx="4"/>
          </p:nvPr>
        </p:nvSpPr>
        <p:spPr/>
        <p:txBody>
          <a:bodyPr/>
          <a:lstStyle/>
          <a:p>
            <a:fld id="{4FAB73BC-B049-4115-A692-8D63A059BFB8}" type="slidenum">
              <a:rPr lang="en-US" smtClean="0"/>
              <a:pPr/>
              <a:t>23</a:t>
            </a:fld>
            <a:r>
              <a:rPr lang="en-US" smtClean="0"/>
              <a:t> / 104</a:t>
            </a:r>
            <a:endParaRPr lang="en-US" dirty="0"/>
          </a:p>
        </p:txBody>
      </p:sp>
    </p:spTree>
    <p:extLst>
      <p:ext uri="{BB962C8B-B14F-4D97-AF65-F5344CB8AC3E}">
        <p14:creationId xmlns:p14="http://schemas.microsoft.com/office/powerpoint/2010/main" val="22207727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E4ED"/>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09600" y="5074919"/>
            <a:ext cx="10972800" cy="1572623"/>
          </a:xfrm>
        </p:spPr>
        <p:txBody>
          <a:bodyPr/>
          <a:lstStyle/>
          <a:p>
            <a:r>
              <a:rPr lang="en-US" sz="2800" dirty="0"/>
              <a:t>Simplified chart showing when the five major ice ages occurred in the past 2.4 billion years of Earth’s history. Modified from several sources including Dynamical Paleoclimatology: Generalized Theory of Global Climate Change, 2002, by Barry Saltzman.</a:t>
            </a:r>
          </a:p>
        </p:txBody>
      </p:sp>
      <p:pic>
        <p:nvPicPr>
          <p:cNvPr id="1026" name="Picture 2" descr="http://geology.utah.gov/wp-content/uploads/ice_ages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952" cy="476272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4FAB73BC-B049-4115-A692-8D63A059BFB8}" type="slidenum">
              <a:rPr lang="en-US" smtClean="0"/>
              <a:pPr/>
              <a:t>24</a:t>
            </a:fld>
            <a:r>
              <a:rPr lang="en-US" smtClean="0"/>
              <a:t> / 104</a:t>
            </a:r>
            <a:endParaRPr lang="en-US" dirty="0"/>
          </a:p>
        </p:txBody>
      </p:sp>
    </p:spTree>
    <p:extLst>
      <p:ext uri="{BB962C8B-B14F-4D97-AF65-F5344CB8AC3E}">
        <p14:creationId xmlns:p14="http://schemas.microsoft.com/office/powerpoint/2010/main" val="4530838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599" y="5439887"/>
            <a:ext cx="11945257" cy="1439881"/>
          </a:xfrm>
        </p:spPr>
        <p:txBody>
          <a:bodyPr/>
          <a:lstStyle/>
          <a:p>
            <a:r>
              <a:rPr lang="en-US" sz="2800" dirty="0"/>
              <a:t>Four fairly regular glacial-interglacial cycles occurred during the past 450,000 years. The shorter interglacial cycles (10,000 to 30,000 years) were about as warm as present and alternated with much longer (70,000 to 90,000 years) glacial cycles substantially colder than present. </a:t>
            </a:r>
          </a:p>
        </p:txBody>
      </p:sp>
      <p:sp>
        <p:nvSpPr>
          <p:cNvPr id="3" name="Picture Placeholder 2"/>
          <p:cNvSpPr>
            <a:spLocks noGrp="1"/>
          </p:cNvSpPr>
          <p:nvPr>
            <p:ph type="pic" idx="1"/>
          </p:nvPr>
        </p:nvSpPr>
        <p:spPr/>
      </p:sp>
      <p:pic>
        <p:nvPicPr>
          <p:cNvPr id="32770" name="Picture 2" descr="http://geology.utah.gov/wp-content/uploads/ice_ages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952" cy="543988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fld id="{4FAB73BC-B049-4115-A692-8D63A059BFB8}" type="slidenum">
              <a:rPr lang="en-US" smtClean="0"/>
              <a:pPr/>
              <a:t>25</a:t>
            </a:fld>
            <a:r>
              <a:rPr lang="en-US" smtClean="0"/>
              <a:t> / 104</a:t>
            </a:r>
            <a:endParaRPr lang="en-US" dirty="0"/>
          </a:p>
        </p:txBody>
      </p:sp>
    </p:spTree>
    <p:extLst>
      <p:ext uri="{BB962C8B-B14F-4D97-AF65-F5344CB8AC3E}">
        <p14:creationId xmlns:p14="http://schemas.microsoft.com/office/powerpoint/2010/main" val="36827266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4" descr="http://www.planetaryvisions.com/thumbs_new/2226_b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8" y="0"/>
            <a:ext cx="12188952" cy="685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452915" y="5611950"/>
            <a:ext cx="7315200" cy="822960"/>
          </a:xfrm>
        </p:spPr>
        <p:txBody>
          <a:bodyPr anchor="t" anchorCtr="0"/>
          <a:lstStyle/>
          <a:p>
            <a:pPr algn="ctr">
              <a:defRPr/>
            </a:pPr>
            <a:r>
              <a:rPr lang="en-US" b="1" dirty="0" smtClean="0">
                <a:solidFill>
                  <a:srgbClr val="002060"/>
                </a:solidFill>
              </a:rPr>
              <a:t>Last Glacial Maximum</a:t>
            </a:r>
            <a:endParaRPr lang="en-US" b="1" dirty="0">
              <a:solidFill>
                <a:srgbClr val="002060"/>
              </a:solidFill>
            </a:endParaRPr>
          </a:p>
        </p:txBody>
      </p:sp>
      <p:sp>
        <p:nvSpPr>
          <p:cNvPr id="4" name="Slide Number Placeholder 3"/>
          <p:cNvSpPr>
            <a:spLocks noGrp="1"/>
          </p:cNvSpPr>
          <p:nvPr>
            <p:ph type="sldNum" sz="quarter" idx="4"/>
          </p:nvPr>
        </p:nvSpPr>
        <p:spPr/>
        <p:txBody>
          <a:bodyPr/>
          <a:lstStyle/>
          <a:p>
            <a:fld id="{4FAB73BC-B049-4115-A692-8D63A059BFB8}" type="slidenum">
              <a:rPr lang="en-US" smtClean="0"/>
              <a:pPr/>
              <a:t>26</a:t>
            </a:fld>
            <a:r>
              <a:rPr lang="en-US" smtClean="0"/>
              <a:t> / 104</a:t>
            </a:r>
            <a:endParaRPr lang="en-US" dirty="0"/>
          </a:p>
        </p:txBody>
      </p:sp>
    </p:spTree>
    <p:extLst>
      <p:ext uri="{BB962C8B-B14F-4D97-AF65-F5344CB8AC3E}">
        <p14:creationId xmlns:p14="http://schemas.microsoft.com/office/powerpoint/2010/main" val="27469923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The Satellite Imagemap - global Earth texture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4" y="377365"/>
            <a:ext cx="12188952" cy="609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450592" y="5614416"/>
            <a:ext cx="7315200" cy="822960"/>
          </a:xfrm>
        </p:spPr>
        <p:txBody>
          <a:bodyPr/>
          <a:lstStyle/>
          <a:p>
            <a:pPr algn="ctr">
              <a:defRPr/>
            </a:pPr>
            <a:r>
              <a:rPr lang="en-US" b="1" dirty="0" smtClean="0">
                <a:solidFill>
                  <a:srgbClr val="002060"/>
                </a:solidFill>
              </a:rPr>
              <a:t>Today</a:t>
            </a:r>
            <a:endParaRPr lang="en-US" b="1" dirty="0">
              <a:solidFill>
                <a:srgbClr val="002060"/>
              </a:solidFill>
            </a:endParaRPr>
          </a:p>
        </p:txBody>
      </p:sp>
      <p:sp>
        <p:nvSpPr>
          <p:cNvPr id="4" name="Slide Number Placeholder 3"/>
          <p:cNvSpPr>
            <a:spLocks noGrp="1"/>
          </p:cNvSpPr>
          <p:nvPr>
            <p:ph type="sldNum" sz="quarter" idx="4"/>
          </p:nvPr>
        </p:nvSpPr>
        <p:spPr/>
        <p:txBody>
          <a:bodyPr/>
          <a:lstStyle/>
          <a:p>
            <a:fld id="{4FAB73BC-B049-4115-A692-8D63A059BFB8}" type="slidenum">
              <a:rPr lang="en-US" smtClean="0"/>
              <a:pPr/>
              <a:t>27</a:t>
            </a:fld>
            <a:r>
              <a:rPr lang="en-US" smtClean="0"/>
              <a:t> / 104</a:t>
            </a:r>
            <a:endParaRPr lang="en-US" dirty="0"/>
          </a:p>
        </p:txBody>
      </p:sp>
    </p:spTree>
    <p:extLst>
      <p:ext uri="{BB962C8B-B14F-4D97-AF65-F5344CB8AC3E}">
        <p14:creationId xmlns:p14="http://schemas.microsoft.com/office/powerpoint/2010/main" val="18474009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Assessing the risk</a:t>
            </a:r>
            <a:endParaRPr lang="en-US" dirty="0"/>
          </a:p>
        </p:txBody>
      </p:sp>
      <p:sp>
        <p:nvSpPr>
          <p:cNvPr id="3" name="Subtitle 2"/>
          <p:cNvSpPr>
            <a:spLocks noGrp="1"/>
          </p:cNvSpPr>
          <p:nvPr>
            <p:ph type="body" idx="1"/>
          </p:nvPr>
        </p:nvSpPr>
        <p:spPr>
          <a:xfrm>
            <a:off x="1295400" y="5120640"/>
            <a:ext cx="10750826" cy="457200"/>
          </a:xfrm>
        </p:spPr>
        <p:txBody>
          <a:bodyPr>
            <a:noAutofit/>
          </a:bodyPr>
          <a:lstStyle/>
          <a:p>
            <a:r>
              <a:rPr lang="en-US" sz="2800" dirty="0" smtClean="0"/>
              <a:t>What are the major causes of damage, destruction, death associated with this disaster?</a:t>
            </a:r>
            <a:endParaRPr lang="en-US" sz="2800" dirty="0"/>
          </a:p>
        </p:txBody>
      </p:sp>
      <p:sp>
        <p:nvSpPr>
          <p:cNvPr id="5" name="Slide Number Placeholder 4"/>
          <p:cNvSpPr>
            <a:spLocks noGrp="1"/>
          </p:cNvSpPr>
          <p:nvPr>
            <p:ph type="sldNum" sz="quarter" idx="4"/>
          </p:nvPr>
        </p:nvSpPr>
        <p:spPr/>
        <p:txBody>
          <a:bodyPr/>
          <a:lstStyle/>
          <a:p>
            <a:fld id="{4FAB73BC-B049-4115-A692-8D63A059BFB8}" type="slidenum">
              <a:rPr lang="en-US" smtClean="0"/>
              <a:pPr/>
              <a:t>28</a:t>
            </a:fld>
            <a:r>
              <a:rPr lang="en-US" smtClean="0"/>
              <a:t> / 104</a:t>
            </a:r>
            <a:endParaRPr lang="en-US" dirty="0"/>
          </a:p>
        </p:txBody>
      </p:sp>
    </p:spTree>
    <p:extLst>
      <p:ext uri="{BB962C8B-B14F-4D97-AF65-F5344CB8AC3E}">
        <p14:creationId xmlns:p14="http://schemas.microsoft.com/office/powerpoint/2010/main" val="2923765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23552" y="62412"/>
            <a:ext cx="7396711" cy="6766560"/>
          </a:xfrm>
          <a:prstGeom prst="rect">
            <a:avLst/>
          </a:prstGeom>
        </p:spPr>
      </p:pic>
      <p:sp>
        <p:nvSpPr>
          <p:cNvPr id="5" name="Slide Number Placeholder 4"/>
          <p:cNvSpPr>
            <a:spLocks noGrp="1"/>
          </p:cNvSpPr>
          <p:nvPr>
            <p:ph type="sldNum" sz="quarter" idx="4"/>
          </p:nvPr>
        </p:nvSpPr>
        <p:spPr/>
        <p:txBody>
          <a:bodyPr/>
          <a:lstStyle/>
          <a:p>
            <a:fld id="{4FAB73BC-B049-4115-A692-8D63A059BFB8}" type="slidenum">
              <a:rPr lang="en-US" smtClean="0"/>
              <a:pPr/>
              <a:t>29</a:t>
            </a:fld>
            <a:r>
              <a:rPr lang="en-US" smtClean="0"/>
              <a:t> / 104</a:t>
            </a:r>
            <a:endParaRPr lang="en-US" dirty="0"/>
          </a:p>
        </p:txBody>
      </p:sp>
    </p:spTree>
    <p:extLst>
      <p:ext uri="{BB962C8B-B14F-4D97-AF65-F5344CB8AC3E}">
        <p14:creationId xmlns:p14="http://schemas.microsoft.com/office/powerpoint/2010/main" val="19443576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Assessing the risk</a:t>
            </a:r>
          </a:p>
        </p:txBody>
      </p:sp>
      <p:sp>
        <p:nvSpPr>
          <p:cNvPr id="8195" name="Rectangle 3"/>
          <p:cNvSpPr>
            <a:spLocks noGrp="1" noChangeArrowheads="1"/>
          </p:cNvSpPr>
          <p:nvPr>
            <p:ph type="body" sz="half" idx="1"/>
          </p:nvPr>
        </p:nvSpPr>
        <p:spPr/>
        <p:txBody>
          <a:bodyPr/>
          <a:lstStyle/>
          <a:p>
            <a:r>
              <a:rPr lang="en-US" sz="3200" b="1" dirty="0" smtClean="0"/>
              <a:t>Weather  </a:t>
            </a:r>
          </a:p>
          <a:p>
            <a:pPr lvl="1"/>
            <a:r>
              <a:rPr lang="en-US" sz="2800" dirty="0" smtClean="0"/>
              <a:t>Weather is over a short period of time </a:t>
            </a:r>
          </a:p>
          <a:p>
            <a:pPr lvl="1"/>
            <a:r>
              <a:rPr lang="en-US" sz="2800" dirty="0" smtClean="0"/>
              <a:t>Constantly changing</a:t>
            </a:r>
          </a:p>
          <a:p>
            <a:endParaRPr lang="en-US" sz="3200" dirty="0"/>
          </a:p>
        </p:txBody>
      </p:sp>
      <p:sp>
        <p:nvSpPr>
          <p:cNvPr id="8196" name="Rectangle 4"/>
          <p:cNvSpPr>
            <a:spLocks noGrp="1" noChangeArrowheads="1"/>
          </p:cNvSpPr>
          <p:nvPr>
            <p:ph type="body" sz="half" idx="2"/>
          </p:nvPr>
        </p:nvSpPr>
        <p:spPr/>
        <p:txBody>
          <a:bodyPr>
            <a:normAutofit/>
          </a:bodyPr>
          <a:lstStyle/>
          <a:p>
            <a:r>
              <a:rPr lang="en-US" sz="3200" b="1" dirty="0" smtClean="0"/>
              <a:t>Climate</a:t>
            </a:r>
          </a:p>
          <a:p>
            <a:pPr lvl="1"/>
            <a:r>
              <a:rPr lang="en-US" sz="2800" dirty="0" smtClean="0"/>
              <a:t>Climate is over a long period of time </a:t>
            </a:r>
          </a:p>
          <a:p>
            <a:pPr lvl="1"/>
            <a:r>
              <a:rPr lang="en-US" sz="2800" dirty="0" smtClean="0"/>
              <a:t>Generalized composite of weather</a:t>
            </a:r>
            <a:endParaRPr lang="en-US" sz="2800" dirty="0"/>
          </a:p>
        </p:txBody>
      </p:sp>
      <p:sp>
        <p:nvSpPr>
          <p:cNvPr id="3" name="Slide Number Placeholder 2"/>
          <p:cNvSpPr>
            <a:spLocks noGrp="1"/>
          </p:cNvSpPr>
          <p:nvPr>
            <p:ph type="sldNum" sz="quarter" idx="4"/>
          </p:nvPr>
        </p:nvSpPr>
        <p:spPr/>
        <p:txBody>
          <a:bodyPr/>
          <a:lstStyle/>
          <a:p>
            <a:fld id="{4FAB73BC-B049-4115-A692-8D63A059BFB8}" type="slidenum">
              <a:rPr lang="en-US" smtClean="0"/>
              <a:pPr/>
              <a:t>3</a:t>
            </a:fld>
            <a:r>
              <a:rPr lang="en-US" smtClean="0"/>
              <a:t> / 104</a:t>
            </a:r>
            <a:endParaRPr lang="en-US" dirty="0"/>
          </a:p>
        </p:txBody>
      </p:sp>
    </p:spTree>
    <p:extLst>
      <p:ext uri="{BB962C8B-B14F-4D97-AF65-F5344CB8AC3E}">
        <p14:creationId xmlns:p14="http://schemas.microsoft.com/office/powerpoint/2010/main" val="130856116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3794" name="Picture 2" descr="Foto"/>
          <p:cNvPicPr>
            <a:picLocks noChangeAspect="1" noChangeArrowheads="1"/>
          </p:cNvPicPr>
          <p:nvPr/>
        </p:nvPicPr>
        <p:blipFill rotWithShape="1">
          <a:blip r:embed="rId3">
            <a:extLst>
              <a:ext uri="{28A0092B-C50C-407E-A947-70E740481C1C}">
                <a14:useLocalDpi xmlns:a14="http://schemas.microsoft.com/office/drawing/2010/main" val="0"/>
              </a:ext>
            </a:extLst>
          </a:blip>
          <a:srcRect r="775"/>
          <a:stretch/>
        </p:blipFill>
        <p:spPr bwMode="auto">
          <a:xfrm>
            <a:off x="1302204" y="0"/>
            <a:ext cx="961253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4FAB73BC-B049-4115-A692-8D63A059BFB8}" type="slidenum">
              <a:rPr lang="en-US" smtClean="0"/>
              <a:pPr/>
              <a:t>30</a:t>
            </a:fld>
            <a:r>
              <a:rPr lang="en-US" smtClean="0"/>
              <a:t> / 104</a:t>
            </a:r>
            <a:endParaRPr lang="en-US" dirty="0"/>
          </a:p>
        </p:txBody>
      </p:sp>
    </p:spTree>
    <p:extLst>
      <p:ext uri="{BB962C8B-B14F-4D97-AF65-F5344CB8AC3E}">
        <p14:creationId xmlns:p14="http://schemas.microsoft.com/office/powerpoint/2010/main" val="7636637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a:t>
            </a:r>
            <a:r>
              <a:rPr lang="en-US" dirty="0" smtClean="0"/>
              <a:t>risk:</a:t>
            </a:r>
            <a:br>
              <a:rPr lang="en-US" dirty="0" smtClean="0"/>
            </a:br>
            <a:r>
              <a:rPr lang="en-US" dirty="0" smtClean="0"/>
              <a:t>Possible effects of global warming</a:t>
            </a:r>
            <a:endParaRPr lang="en-US" dirty="0"/>
          </a:p>
        </p:txBody>
      </p:sp>
      <p:sp>
        <p:nvSpPr>
          <p:cNvPr id="3" name="Content Placeholder 2"/>
          <p:cNvSpPr>
            <a:spLocks noGrp="1"/>
          </p:cNvSpPr>
          <p:nvPr>
            <p:ph sz="half" idx="1"/>
          </p:nvPr>
        </p:nvSpPr>
        <p:spPr/>
        <p:txBody>
          <a:bodyPr>
            <a:normAutofit/>
          </a:bodyPr>
          <a:lstStyle/>
          <a:p>
            <a:r>
              <a:rPr lang="en-US" dirty="0" smtClean="0"/>
              <a:t>Higher temperatures</a:t>
            </a:r>
          </a:p>
          <a:p>
            <a:r>
              <a:rPr lang="en-US" dirty="0" smtClean="0"/>
              <a:t>More droughts</a:t>
            </a:r>
          </a:p>
          <a:p>
            <a:r>
              <a:rPr lang="en-US" dirty="0" smtClean="0"/>
              <a:t>Wilder weather</a:t>
            </a:r>
          </a:p>
          <a:p>
            <a:r>
              <a:rPr lang="en-US" dirty="0" smtClean="0"/>
              <a:t>Change to rain/snow pattern</a:t>
            </a:r>
          </a:p>
          <a:p>
            <a:r>
              <a:rPr lang="en-US" dirty="0" smtClean="0"/>
              <a:t>Less snowpack</a:t>
            </a:r>
          </a:p>
        </p:txBody>
      </p:sp>
      <p:sp>
        <p:nvSpPr>
          <p:cNvPr id="4" name="Content Placeholder 3"/>
          <p:cNvSpPr>
            <a:spLocks noGrp="1"/>
          </p:cNvSpPr>
          <p:nvPr>
            <p:ph sz="half" idx="2"/>
          </p:nvPr>
        </p:nvSpPr>
        <p:spPr/>
        <p:txBody>
          <a:bodyPr>
            <a:normAutofit/>
          </a:bodyPr>
          <a:lstStyle/>
          <a:p>
            <a:r>
              <a:rPr lang="en-US" dirty="0"/>
              <a:t>Shrinking sea ice</a:t>
            </a:r>
          </a:p>
          <a:p>
            <a:r>
              <a:rPr lang="en-US" dirty="0" smtClean="0"/>
              <a:t>Melting glaciers</a:t>
            </a:r>
          </a:p>
          <a:p>
            <a:r>
              <a:rPr lang="en-US" dirty="0" smtClean="0"/>
              <a:t>Thawing permafrost</a:t>
            </a:r>
          </a:p>
          <a:p>
            <a:r>
              <a:rPr lang="en-US" dirty="0" smtClean="0"/>
              <a:t>Increased ocean acidity</a:t>
            </a:r>
          </a:p>
          <a:p>
            <a:r>
              <a:rPr lang="en-US" dirty="0" smtClean="0"/>
              <a:t>Warmer oceans</a:t>
            </a:r>
          </a:p>
          <a:p>
            <a:r>
              <a:rPr lang="en-US" dirty="0" smtClean="0"/>
              <a:t>Rising sea levels</a:t>
            </a:r>
            <a:endParaRPr lang="en-US" dirty="0"/>
          </a:p>
        </p:txBody>
      </p:sp>
      <p:sp>
        <p:nvSpPr>
          <p:cNvPr id="6" name="Slide Number Placeholder 5"/>
          <p:cNvSpPr>
            <a:spLocks noGrp="1"/>
          </p:cNvSpPr>
          <p:nvPr>
            <p:ph type="sldNum" sz="quarter" idx="4"/>
          </p:nvPr>
        </p:nvSpPr>
        <p:spPr/>
        <p:txBody>
          <a:bodyPr/>
          <a:lstStyle/>
          <a:p>
            <a:fld id="{4FAB73BC-B049-4115-A692-8D63A059BFB8}" type="slidenum">
              <a:rPr lang="en-US" smtClean="0"/>
              <a:pPr/>
              <a:t>31</a:t>
            </a:fld>
            <a:r>
              <a:rPr lang="en-US" smtClean="0"/>
              <a:t> / 104</a:t>
            </a:r>
            <a:endParaRPr lang="en-US" dirty="0"/>
          </a:p>
        </p:txBody>
      </p:sp>
    </p:spTree>
    <p:extLst>
      <p:ext uri="{BB962C8B-B14F-4D97-AF65-F5344CB8AC3E}">
        <p14:creationId xmlns:p14="http://schemas.microsoft.com/office/powerpoint/2010/main" val="9036926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5762" y="33337"/>
            <a:ext cx="11420475" cy="6791325"/>
          </a:xfrm>
          <a:prstGeom prst="rect">
            <a:avLst/>
          </a:prstGeom>
        </p:spPr>
      </p:pic>
      <p:sp>
        <p:nvSpPr>
          <p:cNvPr id="4" name="Slide Number Placeholder 3"/>
          <p:cNvSpPr>
            <a:spLocks noGrp="1"/>
          </p:cNvSpPr>
          <p:nvPr>
            <p:ph type="sldNum" sz="quarter" idx="4"/>
          </p:nvPr>
        </p:nvSpPr>
        <p:spPr/>
        <p:txBody>
          <a:bodyPr/>
          <a:lstStyle/>
          <a:p>
            <a:fld id="{4FAB73BC-B049-4115-A692-8D63A059BFB8}" type="slidenum">
              <a:rPr lang="en-US" smtClean="0"/>
              <a:pPr/>
              <a:t>32</a:t>
            </a:fld>
            <a:r>
              <a:rPr lang="en-US" smtClean="0"/>
              <a:t> / 104</a:t>
            </a:r>
            <a:endParaRPr lang="en-US" dirty="0"/>
          </a:p>
        </p:txBody>
      </p:sp>
    </p:spTree>
    <p:extLst>
      <p:ext uri="{BB962C8B-B14F-4D97-AF65-F5344CB8AC3E}">
        <p14:creationId xmlns:p14="http://schemas.microsoft.com/office/powerpoint/2010/main" val="27342114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a:t>
            </a:r>
            <a:r>
              <a:rPr lang="en-US" dirty="0" smtClean="0"/>
              <a:t>risk:</a:t>
            </a:r>
            <a:br>
              <a:rPr lang="en-US" dirty="0" smtClean="0"/>
            </a:br>
            <a:r>
              <a:rPr lang="en-US" dirty="0" smtClean="0"/>
              <a:t>Possible impacts of global warming</a:t>
            </a:r>
            <a:endParaRPr lang="en-US" dirty="0"/>
          </a:p>
        </p:txBody>
      </p:sp>
      <p:sp>
        <p:nvSpPr>
          <p:cNvPr id="3" name="Content Placeholder 2"/>
          <p:cNvSpPr>
            <a:spLocks noGrp="1"/>
          </p:cNvSpPr>
          <p:nvPr>
            <p:ph idx="1"/>
          </p:nvPr>
        </p:nvSpPr>
        <p:spPr>
          <a:xfrm>
            <a:off x="1097279" y="1845734"/>
            <a:ext cx="10833463" cy="4023360"/>
          </a:xfrm>
        </p:spPr>
        <p:txBody>
          <a:bodyPr>
            <a:normAutofit/>
          </a:bodyPr>
          <a:lstStyle/>
          <a:p>
            <a:r>
              <a:rPr lang="en-US" dirty="0" smtClean="0"/>
              <a:t>Health</a:t>
            </a:r>
          </a:p>
          <a:p>
            <a:pPr lvl="1">
              <a:buFont typeface="Arial" panose="020B0604020202020204" pitchFamily="34" charset="0"/>
              <a:buChar char="•"/>
            </a:pPr>
            <a:r>
              <a:rPr lang="en-US" dirty="0" smtClean="0"/>
              <a:t>Increased global temperatures means more heatwaves</a:t>
            </a:r>
          </a:p>
          <a:p>
            <a:pPr lvl="1">
              <a:buFont typeface="Arial" panose="020B0604020202020204" pitchFamily="34" charset="0"/>
              <a:buChar char="•"/>
            </a:pPr>
            <a:r>
              <a:rPr lang="en-US" dirty="0" smtClean="0"/>
              <a:t>It also means an increase in water and vector-born illnesses</a:t>
            </a:r>
          </a:p>
          <a:p>
            <a:pPr lvl="1">
              <a:buFont typeface="Arial" panose="020B0604020202020204" pitchFamily="34" charset="0"/>
              <a:buChar char="•"/>
            </a:pPr>
            <a:r>
              <a:rPr lang="en-US" dirty="0" smtClean="0"/>
              <a:t>Will also lead to an increase in pollution, pollen, and ozone.</a:t>
            </a:r>
          </a:p>
          <a:p>
            <a:pPr lvl="1">
              <a:buFont typeface="Arial" panose="020B0604020202020204" pitchFamily="34" charset="0"/>
              <a:buChar char="•"/>
            </a:pPr>
            <a:endParaRPr lang="en-US" dirty="0"/>
          </a:p>
          <a:p>
            <a:pPr marL="0" indent="0">
              <a:buNone/>
            </a:pPr>
            <a:r>
              <a:rPr lang="en-US" dirty="0"/>
              <a:t>In 2013, malaria caused an estimated 584 000 </a:t>
            </a:r>
            <a:r>
              <a:rPr lang="en-US" dirty="0" smtClean="0"/>
              <a:t>deaths, mostly </a:t>
            </a:r>
            <a:r>
              <a:rPr lang="en-US" dirty="0"/>
              <a:t>among African children.</a:t>
            </a:r>
            <a:endParaRPr lang="en-US" dirty="0" smtClean="0"/>
          </a:p>
        </p:txBody>
      </p:sp>
      <p:sp>
        <p:nvSpPr>
          <p:cNvPr id="5" name="Slide Number Placeholder 4"/>
          <p:cNvSpPr>
            <a:spLocks noGrp="1"/>
          </p:cNvSpPr>
          <p:nvPr>
            <p:ph type="sldNum" sz="quarter" idx="4"/>
          </p:nvPr>
        </p:nvSpPr>
        <p:spPr/>
        <p:txBody>
          <a:bodyPr/>
          <a:lstStyle/>
          <a:p>
            <a:fld id="{4FAB73BC-B049-4115-A692-8D63A059BFB8}" type="slidenum">
              <a:rPr lang="en-US" smtClean="0"/>
              <a:pPr/>
              <a:t>33</a:t>
            </a:fld>
            <a:r>
              <a:rPr lang="en-US" smtClean="0"/>
              <a:t> / 104</a:t>
            </a:r>
            <a:endParaRPr lang="en-US" dirty="0"/>
          </a:p>
        </p:txBody>
      </p:sp>
    </p:spTree>
    <p:extLst>
      <p:ext uri="{BB962C8B-B14F-4D97-AF65-F5344CB8AC3E}">
        <p14:creationId xmlns:p14="http://schemas.microsoft.com/office/powerpoint/2010/main" val="22271847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54382" y="0"/>
            <a:ext cx="9289394" cy="6858000"/>
          </a:xfrm>
          <a:prstGeom prst="rect">
            <a:avLst/>
          </a:prstGeom>
        </p:spPr>
      </p:pic>
      <p:sp>
        <p:nvSpPr>
          <p:cNvPr id="4" name="Slide Number Placeholder 3"/>
          <p:cNvSpPr>
            <a:spLocks noGrp="1"/>
          </p:cNvSpPr>
          <p:nvPr>
            <p:ph type="sldNum" sz="quarter" idx="4"/>
          </p:nvPr>
        </p:nvSpPr>
        <p:spPr/>
        <p:txBody>
          <a:bodyPr/>
          <a:lstStyle/>
          <a:p>
            <a:fld id="{4FAB73BC-B049-4115-A692-8D63A059BFB8}" type="slidenum">
              <a:rPr lang="en-US" smtClean="0"/>
              <a:pPr/>
              <a:t>34</a:t>
            </a:fld>
            <a:r>
              <a:rPr lang="en-US" smtClean="0"/>
              <a:t> / 104</a:t>
            </a:r>
            <a:endParaRPr lang="en-US" dirty="0"/>
          </a:p>
        </p:txBody>
      </p:sp>
    </p:spTree>
    <p:extLst>
      <p:ext uri="{BB962C8B-B14F-4D97-AF65-F5344CB8AC3E}">
        <p14:creationId xmlns:p14="http://schemas.microsoft.com/office/powerpoint/2010/main" val="8566834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idx="1"/>
          </p:nvPr>
        </p:nvSpPr>
        <p:spPr/>
      </p:sp>
      <p:pic>
        <p:nvPicPr>
          <p:cNvPr id="2050" name="Picture 2" descr="Lyme disease al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 y="0"/>
            <a:ext cx="12188952" cy="639448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0" y="6172200"/>
            <a:ext cx="12188952" cy="685800"/>
          </a:xfrm>
          <a:solidFill>
            <a:schemeClr val="accent2"/>
          </a:solidFill>
        </p:spPr>
        <p:txBody>
          <a:bodyPr>
            <a:normAutofit/>
          </a:bodyPr>
          <a:lstStyle/>
          <a:p>
            <a:pPr algn="ctr"/>
            <a:r>
              <a:rPr lang="en-US" sz="2400" b="0" dirty="0"/>
              <a:t>Warmer temperatures are contributing to the range expansion and severity of tick-borne Lyme disease.</a:t>
            </a:r>
          </a:p>
        </p:txBody>
      </p:sp>
      <p:sp>
        <p:nvSpPr>
          <p:cNvPr id="6" name="Slide Number Placeholder 5"/>
          <p:cNvSpPr>
            <a:spLocks noGrp="1"/>
          </p:cNvSpPr>
          <p:nvPr>
            <p:ph type="sldNum" sz="quarter" idx="4"/>
          </p:nvPr>
        </p:nvSpPr>
        <p:spPr/>
        <p:txBody>
          <a:bodyPr/>
          <a:lstStyle/>
          <a:p>
            <a:fld id="{4FAB73BC-B049-4115-A692-8D63A059BFB8}" type="slidenum">
              <a:rPr lang="en-US" smtClean="0"/>
              <a:pPr/>
              <a:t>35</a:t>
            </a:fld>
            <a:r>
              <a:rPr lang="en-US" smtClean="0"/>
              <a:t> / 104</a:t>
            </a:r>
            <a:endParaRPr lang="en-US" dirty="0"/>
          </a:p>
        </p:txBody>
      </p:sp>
    </p:spTree>
    <p:extLst>
      <p:ext uri="{BB962C8B-B14F-4D97-AF65-F5344CB8AC3E}">
        <p14:creationId xmlns:p14="http://schemas.microsoft.com/office/powerpoint/2010/main" val="29247545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idx="1"/>
          </p:nvPr>
        </p:nvSpPr>
        <p:spPr/>
      </p:sp>
      <p:pic>
        <p:nvPicPr>
          <p:cNvPr id="3074" name="Picture 2" descr=" And lookout: Infectious diseases could get wo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 y="0"/>
            <a:ext cx="12188952" cy="639448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0" y="6172200"/>
            <a:ext cx="12188952" cy="685800"/>
          </a:xfrm>
          <a:solidFill>
            <a:schemeClr val="accent2"/>
          </a:solidFill>
        </p:spPr>
        <p:txBody>
          <a:bodyPr>
            <a:normAutofit/>
          </a:bodyPr>
          <a:lstStyle/>
          <a:p>
            <a:pPr algn="ctr"/>
            <a:r>
              <a:rPr lang="en-US" sz="2400" b="0" dirty="0"/>
              <a:t>In </a:t>
            </a:r>
            <a:r>
              <a:rPr lang="en-US" sz="2400" b="0" dirty="0" smtClean="0"/>
              <a:t>Bangladesh, </a:t>
            </a:r>
            <a:r>
              <a:rPr lang="en-US" sz="2400" b="0" dirty="0"/>
              <a:t>a rise in water temperature has been observed to increase the risk of a cholera outbreak by two to five times. </a:t>
            </a:r>
          </a:p>
        </p:txBody>
      </p:sp>
      <p:sp>
        <p:nvSpPr>
          <p:cNvPr id="5" name="Slide Number Placeholder 4"/>
          <p:cNvSpPr>
            <a:spLocks noGrp="1"/>
          </p:cNvSpPr>
          <p:nvPr>
            <p:ph type="sldNum" sz="quarter" idx="4"/>
          </p:nvPr>
        </p:nvSpPr>
        <p:spPr/>
        <p:txBody>
          <a:bodyPr/>
          <a:lstStyle/>
          <a:p>
            <a:fld id="{4FAB73BC-B049-4115-A692-8D63A059BFB8}" type="slidenum">
              <a:rPr lang="en-US" smtClean="0"/>
              <a:pPr/>
              <a:t>36</a:t>
            </a:fld>
            <a:r>
              <a:rPr lang="en-US" smtClean="0"/>
              <a:t> / 104</a:t>
            </a:r>
            <a:endParaRPr lang="en-US" dirty="0"/>
          </a:p>
        </p:txBody>
      </p:sp>
    </p:spTree>
    <p:extLst>
      <p:ext uri="{BB962C8B-B14F-4D97-AF65-F5344CB8AC3E}">
        <p14:creationId xmlns:p14="http://schemas.microsoft.com/office/powerpoint/2010/main" val="29878917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a:t>
            </a:r>
            <a:r>
              <a:rPr lang="en-US" dirty="0" smtClean="0"/>
              <a:t>risk:</a:t>
            </a:r>
            <a:br>
              <a:rPr lang="en-US" dirty="0" smtClean="0"/>
            </a:br>
            <a:r>
              <a:rPr lang="en-US" dirty="0" smtClean="0"/>
              <a:t>Possible impacts of global warming</a:t>
            </a:r>
            <a:endParaRPr lang="en-US" dirty="0"/>
          </a:p>
        </p:txBody>
      </p:sp>
      <p:sp>
        <p:nvSpPr>
          <p:cNvPr id="3" name="Content Placeholder 2"/>
          <p:cNvSpPr>
            <a:spLocks noGrp="1"/>
          </p:cNvSpPr>
          <p:nvPr>
            <p:ph idx="1"/>
          </p:nvPr>
        </p:nvSpPr>
        <p:spPr>
          <a:xfrm>
            <a:off x="1097279" y="1845734"/>
            <a:ext cx="10833463" cy="4023360"/>
          </a:xfrm>
        </p:spPr>
        <p:txBody>
          <a:bodyPr>
            <a:normAutofit/>
          </a:bodyPr>
          <a:lstStyle/>
          <a:p>
            <a:r>
              <a:rPr lang="en-US" dirty="0" smtClean="0"/>
              <a:t>Agriculture</a:t>
            </a:r>
          </a:p>
          <a:p>
            <a:pPr lvl="1">
              <a:buFont typeface="Arial" panose="020B0604020202020204" pitchFamily="34" charset="0"/>
              <a:buChar char="•"/>
            </a:pPr>
            <a:r>
              <a:rPr lang="en-US" dirty="0" smtClean="0"/>
              <a:t>Plants need specific conditions to grow</a:t>
            </a:r>
          </a:p>
          <a:p>
            <a:pPr lvl="1">
              <a:buFont typeface="Arial" panose="020B0604020202020204" pitchFamily="34" charset="0"/>
              <a:buChar char="•"/>
            </a:pPr>
            <a:r>
              <a:rPr lang="en-US" dirty="0" smtClean="0"/>
              <a:t>Crops now grown in certain areas may not be able to with higher temperatures</a:t>
            </a:r>
          </a:p>
          <a:p>
            <a:pPr lvl="1">
              <a:buFont typeface="Arial" panose="020B0604020202020204" pitchFamily="34" charset="0"/>
              <a:buChar char="•"/>
            </a:pPr>
            <a:r>
              <a:rPr lang="en-US" dirty="0" smtClean="0"/>
              <a:t>Areas that were too cold may now be suitable for crops</a:t>
            </a:r>
          </a:p>
          <a:p>
            <a:pPr lvl="1">
              <a:buFont typeface="Arial" panose="020B0604020202020204" pitchFamily="34" charset="0"/>
              <a:buChar char="•"/>
            </a:pPr>
            <a:endParaRPr lang="en-US" dirty="0"/>
          </a:p>
          <a:p>
            <a:pPr marL="0" indent="0">
              <a:buNone/>
            </a:pPr>
            <a:r>
              <a:rPr lang="en-US" dirty="0" smtClean="0"/>
              <a:t>Shift in crop-growing regions will result in lack of income/jobs in some areas, and an increase in income/jobs in others.</a:t>
            </a:r>
          </a:p>
        </p:txBody>
      </p:sp>
      <p:sp>
        <p:nvSpPr>
          <p:cNvPr id="5" name="Slide Number Placeholder 4"/>
          <p:cNvSpPr>
            <a:spLocks noGrp="1"/>
          </p:cNvSpPr>
          <p:nvPr>
            <p:ph type="sldNum" sz="quarter" idx="4"/>
          </p:nvPr>
        </p:nvSpPr>
        <p:spPr/>
        <p:txBody>
          <a:bodyPr/>
          <a:lstStyle/>
          <a:p>
            <a:fld id="{4FAB73BC-B049-4115-A692-8D63A059BFB8}" type="slidenum">
              <a:rPr lang="en-US" smtClean="0"/>
              <a:pPr/>
              <a:t>37</a:t>
            </a:fld>
            <a:r>
              <a:rPr lang="en-US" smtClean="0"/>
              <a:t> / 104</a:t>
            </a:r>
            <a:endParaRPr lang="en-US" dirty="0"/>
          </a:p>
        </p:txBody>
      </p:sp>
    </p:spTree>
    <p:extLst>
      <p:ext uri="{BB962C8B-B14F-4D97-AF65-F5344CB8AC3E}">
        <p14:creationId xmlns:p14="http://schemas.microsoft.com/office/powerpoint/2010/main" val="32139578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a:t>
            </a:r>
            <a:r>
              <a:rPr lang="en-US" dirty="0" smtClean="0"/>
              <a:t>risk:</a:t>
            </a:r>
            <a:br>
              <a:rPr lang="en-US" dirty="0" smtClean="0"/>
            </a:br>
            <a:r>
              <a:rPr lang="en-US" dirty="0" smtClean="0"/>
              <a:t>Possible impacts of global warming</a:t>
            </a:r>
            <a:endParaRPr lang="en-US" dirty="0"/>
          </a:p>
        </p:txBody>
      </p:sp>
      <p:sp>
        <p:nvSpPr>
          <p:cNvPr id="3" name="Content Placeholder 2"/>
          <p:cNvSpPr>
            <a:spLocks noGrp="1"/>
          </p:cNvSpPr>
          <p:nvPr>
            <p:ph idx="1"/>
          </p:nvPr>
        </p:nvSpPr>
        <p:spPr>
          <a:xfrm>
            <a:off x="1097279" y="1845734"/>
            <a:ext cx="10833463" cy="4023360"/>
          </a:xfrm>
        </p:spPr>
        <p:txBody>
          <a:bodyPr>
            <a:normAutofit/>
          </a:bodyPr>
          <a:lstStyle/>
          <a:p>
            <a:r>
              <a:rPr lang="en-US" dirty="0" smtClean="0"/>
              <a:t>Agriculture</a:t>
            </a:r>
          </a:p>
          <a:p>
            <a:pPr lvl="1">
              <a:buFont typeface="Arial" panose="020B0604020202020204" pitchFamily="34" charset="0"/>
              <a:buChar char="•"/>
            </a:pPr>
            <a:r>
              <a:rPr lang="en-US" dirty="0" smtClean="0"/>
              <a:t>Crops currently affected:</a:t>
            </a:r>
          </a:p>
          <a:p>
            <a:pPr lvl="2">
              <a:buFont typeface="Arial" panose="020B0604020202020204" pitchFamily="34" charset="0"/>
              <a:buChar char="•"/>
            </a:pPr>
            <a:r>
              <a:rPr lang="en-US" sz="2400" dirty="0" smtClean="0"/>
              <a:t>Coffee</a:t>
            </a:r>
          </a:p>
          <a:p>
            <a:pPr lvl="2">
              <a:buFont typeface="Arial" panose="020B0604020202020204" pitchFamily="34" charset="0"/>
              <a:buChar char="•"/>
            </a:pPr>
            <a:r>
              <a:rPr lang="en-US" sz="2400" dirty="0" smtClean="0"/>
              <a:t>Chocolate</a:t>
            </a:r>
          </a:p>
          <a:p>
            <a:pPr lvl="2">
              <a:buFont typeface="Arial" panose="020B0604020202020204" pitchFamily="34" charset="0"/>
              <a:buChar char="•"/>
            </a:pPr>
            <a:r>
              <a:rPr lang="en-US" sz="2400" dirty="0" smtClean="0"/>
              <a:t>Grapes</a:t>
            </a:r>
          </a:p>
          <a:p>
            <a:pPr lvl="2">
              <a:buFont typeface="Arial" panose="020B0604020202020204" pitchFamily="34" charset="0"/>
              <a:buChar char="•"/>
            </a:pPr>
            <a:r>
              <a:rPr lang="en-US" sz="2400" dirty="0" smtClean="0"/>
              <a:t>Wheat, rice, and other cereal crops</a:t>
            </a:r>
            <a:endParaRPr lang="en-US" dirty="0" smtClean="0"/>
          </a:p>
        </p:txBody>
      </p:sp>
      <p:sp>
        <p:nvSpPr>
          <p:cNvPr id="5" name="Slide Number Placeholder 4"/>
          <p:cNvSpPr>
            <a:spLocks noGrp="1"/>
          </p:cNvSpPr>
          <p:nvPr>
            <p:ph type="sldNum" sz="quarter" idx="4"/>
          </p:nvPr>
        </p:nvSpPr>
        <p:spPr/>
        <p:txBody>
          <a:bodyPr/>
          <a:lstStyle/>
          <a:p>
            <a:fld id="{4FAB73BC-B049-4115-A692-8D63A059BFB8}" type="slidenum">
              <a:rPr lang="en-US" smtClean="0"/>
              <a:pPr/>
              <a:t>38</a:t>
            </a:fld>
            <a:r>
              <a:rPr lang="en-US" smtClean="0"/>
              <a:t> / 104</a:t>
            </a:r>
            <a:endParaRPr lang="en-US" dirty="0"/>
          </a:p>
        </p:txBody>
      </p:sp>
    </p:spTree>
    <p:extLst>
      <p:ext uri="{BB962C8B-B14F-4D97-AF65-F5344CB8AC3E}">
        <p14:creationId xmlns:p14="http://schemas.microsoft.com/office/powerpoint/2010/main" val="29533564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51419" y="1922"/>
            <a:ext cx="6710138" cy="6309360"/>
          </a:xfrm>
          <a:prstGeom prst="rect">
            <a:avLst/>
          </a:prstGeom>
        </p:spPr>
      </p:pic>
      <p:sp>
        <p:nvSpPr>
          <p:cNvPr id="3" name="Rectangle 2"/>
          <p:cNvSpPr/>
          <p:nvPr/>
        </p:nvSpPr>
        <p:spPr>
          <a:xfrm>
            <a:off x="6458857" y="5733143"/>
            <a:ext cx="1872343" cy="406400"/>
          </a:xfrm>
          <a:prstGeom prst="rect">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4"/>
          </p:nvPr>
        </p:nvSpPr>
        <p:spPr/>
        <p:txBody>
          <a:bodyPr/>
          <a:lstStyle/>
          <a:p>
            <a:fld id="{4FAB73BC-B049-4115-A692-8D63A059BFB8}" type="slidenum">
              <a:rPr lang="en-US" smtClean="0"/>
              <a:pPr/>
              <a:t>39</a:t>
            </a:fld>
            <a:r>
              <a:rPr lang="en-US" smtClean="0"/>
              <a:t> / 104</a:t>
            </a:r>
            <a:endParaRPr lang="en-US" dirty="0"/>
          </a:p>
        </p:txBody>
      </p:sp>
    </p:spTree>
    <p:extLst>
      <p:ext uri="{BB962C8B-B14F-4D97-AF65-F5344CB8AC3E}">
        <p14:creationId xmlns:p14="http://schemas.microsoft.com/office/powerpoint/2010/main" val="32135277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Assessing the risk</a:t>
            </a:r>
          </a:p>
        </p:txBody>
      </p:sp>
      <p:sp>
        <p:nvSpPr>
          <p:cNvPr id="37891" name="Rectangle 3"/>
          <p:cNvSpPr>
            <a:spLocks noGrp="1" noChangeArrowheads="1"/>
          </p:cNvSpPr>
          <p:nvPr>
            <p:ph type="body" idx="1"/>
          </p:nvPr>
        </p:nvSpPr>
        <p:spPr/>
        <p:txBody>
          <a:bodyPr/>
          <a:lstStyle/>
          <a:p>
            <a:r>
              <a:rPr lang="en-US" dirty="0" smtClean="0"/>
              <a:t>Incoming solar radiation </a:t>
            </a:r>
          </a:p>
          <a:p>
            <a:pPr lvl="1"/>
            <a:r>
              <a:rPr lang="en-US" dirty="0" smtClean="0"/>
              <a:t>Reflection – </a:t>
            </a:r>
            <a:r>
              <a:rPr lang="en-US" dirty="0" err="1" smtClean="0"/>
              <a:t>albedo</a:t>
            </a:r>
            <a:r>
              <a:rPr lang="en-US" dirty="0" smtClean="0"/>
              <a:t> </a:t>
            </a:r>
            <a:br>
              <a:rPr lang="en-US" dirty="0" smtClean="0"/>
            </a:br>
            <a:r>
              <a:rPr lang="en-US" dirty="0" smtClean="0"/>
              <a:t>(percent reflected)</a:t>
            </a:r>
          </a:p>
          <a:p>
            <a:pPr lvl="1"/>
            <a:r>
              <a:rPr lang="en-US" dirty="0" smtClean="0"/>
              <a:t>Scattering</a:t>
            </a:r>
          </a:p>
          <a:p>
            <a:pPr lvl="1"/>
            <a:r>
              <a:rPr lang="en-US" dirty="0" smtClean="0"/>
              <a:t>Absorption  </a:t>
            </a:r>
          </a:p>
          <a:p>
            <a:pPr lvl="1"/>
            <a:r>
              <a:rPr lang="en-US" dirty="0" smtClean="0"/>
              <a:t>Most visible radiation </a:t>
            </a:r>
            <a:br>
              <a:rPr lang="en-US" dirty="0" smtClean="0"/>
            </a:br>
            <a:r>
              <a:rPr lang="en-US" dirty="0" smtClean="0"/>
              <a:t>reaches the surface </a:t>
            </a:r>
            <a:endParaRPr lang="en-US" dirty="0"/>
          </a:p>
        </p:txBody>
      </p:sp>
      <p:pic>
        <p:nvPicPr>
          <p:cNvPr id="37892" name="Picture 4" descr="FG15_17"/>
          <p:cNvPicPr>
            <a:picLocks noChangeAspect="1" noChangeArrowheads="1"/>
          </p:cNvPicPr>
          <p:nvPr/>
        </p:nvPicPr>
        <p:blipFill>
          <a:blip r:embed="rId3" cstate="print"/>
          <a:srcRect/>
          <a:stretch>
            <a:fillRect/>
          </a:stretch>
        </p:blipFill>
        <p:spPr bwMode="auto">
          <a:xfrm>
            <a:off x="5857461" y="1782456"/>
            <a:ext cx="5298219" cy="4492642"/>
          </a:xfrm>
          <a:prstGeom prst="rect">
            <a:avLst/>
          </a:prstGeom>
          <a:noFill/>
        </p:spPr>
      </p:pic>
      <p:sp>
        <p:nvSpPr>
          <p:cNvPr id="3" name="Slide Number Placeholder 2"/>
          <p:cNvSpPr>
            <a:spLocks noGrp="1"/>
          </p:cNvSpPr>
          <p:nvPr>
            <p:ph type="sldNum" sz="quarter" idx="4"/>
          </p:nvPr>
        </p:nvSpPr>
        <p:spPr/>
        <p:txBody>
          <a:bodyPr/>
          <a:lstStyle/>
          <a:p>
            <a:fld id="{4FAB73BC-B049-4115-A692-8D63A059BFB8}" type="slidenum">
              <a:rPr lang="en-US" smtClean="0"/>
              <a:pPr/>
              <a:t>4</a:t>
            </a:fld>
            <a:r>
              <a:rPr lang="en-US" smtClean="0"/>
              <a:t> / 104</a:t>
            </a:r>
            <a:endParaRPr lang="en-US" dirty="0"/>
          </a:p>
        </p:txBody>
      </p:sp>
    </p:spTree>
    <p:extLst>
      <p:ext uri="{BB962C8B-B14F-4D97-AF65-F5344CB8AC3E}">
        <p14:creationId xmlns:p14="http://schemas.microsoft.com/office/powerpoint/2010/main" val="219004661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a:t>
            </a:r>
            <a:r>
              <a:rPr lang="en-US" dirty="0" smtClean="0"/>
              <a:t>risk:</a:t>
            </a:r>
            <a:br>
              <a:rPr lang="en-US" dirty="0" smtClean="0"/>
            </a:br>
            <a:r>
              <a:rPr lang="en-US" dirty="0" smtClean="0"/>
              <a:t>Possible impacts of global warming</a:t>
            </a:r>
            <a:endParaRPr lang="en-US" dirty="0"/>
          </a:p>
        </p:txBody>
      </p:sp>
      <p:sp>
        <p:nvSpPr>
          <p:cNvPr id="3" name="Content Placeholder 2"/>
          <p:cNvSpPr>
            <a:spLocks noGrp="1"/>
          </p:cNvSpPr>
          <p:nvPr>
            <p:ph idx="1"/>
          </p:nvPr>
        </p:nvSpPr>
        <p:spPr>
          <a:xfrm>
            <a:off x="1097279" y="1845734"/>
            <a:ext cx="10833463" cy="4023360"/>
          </a:xfrm>
        </p:spPr>
        <p:txBody>
          <a:bodyPr>
            <a:normAutofit/>
          </a:bodyPr>
          <a:lstStyle/>
          <a:p>
            <a:r>
              <a:rPr lang="en-US" dirty="0"/>
              <a:t>Energy</a:t>
            </a:r>
            <a:endParaRPr lang="en-US" dirty="0" smtClean="0"/>
          </a:p>
          <a:p>
            <a:pPr lvl="1">
              <a:buFont typeface="Arial" panose="020B0604020202020204" pitchFamily="34" charset="0"/>
              <a:buChar char="•"/>
            </a:pPr>
            <a:r>
              <a:rPr lang="en-US" dirty="0" smtClean="0"/>
              <a:t>Temperature increases will result in the increased need for air conditioning</a:t>
            </a:r>
          </a:p>
          <a:p>
            <a:pPr lvl="1">
              <a:buFont typeface="Arial" panose="020B0604020202020204" pitchFamily="34" charset="0"/>
              <a:buChar char="•"/>
            </a:pPr>
            <a:r>
              <a:rPr lang="en-US" dirty="0" smtClean="0"/>
              <a:t>Changes to rain/snow patterns may cause some areas to dry up, and others to have too much water.</a:t>
            </a:r>
          </a:p>
          <a:p>
            <a:pPr lvl="1">
              <a:buFont typeface="Arial" panose="020B0604020202020204" pitchFamily="34" charset="0"/>
              <a:buChar char="•"/>
            </a:pPr>
            <a:endParaRPr lang="en-US" dirty="0" smtClean="0"/>
          </a:p>
          <a:p>
            <a:pPr marL="0">
              <a:buNone/>
            </a:pPr>
            <a:r>
              <a:rPr lang="en-US" dirty="0" smtClean="0"/>
              <a:t>Areas dependent on hydroelectric power will need another source if rivers dry up.</a:t>
            </a:r>
          </a:p>
        </p:txBody>
      </p:sp>
      <p:sp>
        <p:nvSpPr>
          <p:cNvPr id="5" name="Slide Number Placeholder 4"/>
          <p:cNvSpPr>
            <a:spLocks noGrp="1"/>
          </p:cNvSpPr>
          <p:nvPr>
            <p:ph type="sldNum" sz="quarter" idx="4"/>
          </p:nvPr>
        </p:nvSpPr>
        <p:spPr/>
        <p:txBody>
          <a:bodyPr/>
          <a:lstStyle/>
          <a:p>
            <a:fld id="{4FAB73BC-B049-4115-A692-8D63A059BFB8}" type="slidenum">
              <a:rPr lang="en-US" smtClean="0"/>
              <a:pPr/>
              <a:t>40</a:t>
            </a:fld>
            <a:r>
              <a:rPr lang="en-US" smtClean="0"/>
              <a:t> / 104</a:t>
            </a:r>
            <a:endParaRPr lang="en-US" dirty="0"/>
          </a:p>
        </p:txBody>
      </p:sp>
    </p:spTree>
    <p:extLst>
      <p:ext uri="{BB962C8B-B14F-4D97-AF65-F5344CB8AC3E}">
        <p14:creationId xmlns:p14="http://schemas.microsoft.com/office/powerpoint/2010/main" val="11604503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a:t>
            </a:r>
            <a:r>
              <a:rPr lang="en-US" dirty="0" smtClean="0"/>
              <a:t>risk:</a:t>
            </a:r>
            <a:br>
              <a:rPr lang="en-US" dirty="0" smtClean="0"/>
            </a:br>
            <a:r>
              <a:rPr lang="en-US" dirty="0" smtClean="0"/>
              <a:t>Possible impacts of global warming</a:t>
            </a:r>
            <a:endParaRPr lang="en-US" dirty="0"/>
          </a:p>
        </p:txBody>
      </p:sp>
      <p:sp>
        <p:nvSpPr>
          <p:cNvPr id="3" name="Content Placeholder 2"/>
          <p:cNvSpPr>
            <a:spLocks noGrp="1"/>
          </p:cNvSpPr>
          <p:nvPr>
            <p:ph idx="1"/>
          </p:nvPr>
        </p:nvSpPr>
        <p:spPr>
          <a:xfrm>
            <a:off x="1097279" y="1845734"/>
            <a:ext cx="10833463" cy="4023360"/>
          </a:xfrm>
        </p:spPr>
        <p:txBody>
          <a:bodyPr>
            <a:normAutofit/>
          </a:bodyPr>
          <a:lstStyle/>
          <a:p>
            <a:r>
              <a:rPr lang="en-US" dirty="0"/>
              <a:t>Water Supplies</a:t>
            </a:r>
            <a:endParaRPr lang="en-US" dirty="0" smtClean="0"/>
          </a:p>
          <a:p>
            <a:pPr lvl="1">
              <a:buFont typeface="Arial" panose="020B0604020202020204" pitchFamily="34" charset="0"/>
              <a:buChar char="•"/>
            </a:pPr>
            <a:r>
              <a:rPr lang="en-US" dirty="0" smtClean="0"/>
              <a:t>Temperature increases, droughts and changes to rain/snow patterns may cause some areas to dry up.</a:t>
            </a:r>
          </a:p>
          <a:p>
            <a:pPr lvl="1">
              <a:buFont typeface="Arial" panose="020B0604020202020204" pitchFamily="34" charset="0"/>
              <a:buChar char="•"/>
            </a:pPr>
            <a:r>
              <a:rPr lang="en-US" dirty="0" smtClean="0"/>
              <a:t>Reduced snow and ice packs will also restrict the amount of water in rivers &amp; streams</a:t>
            </a:r>
          </a:p>
          <a:p>
            <a:pPr marL="0">
              <a:buNone/>
            </a:pPr>
            <a:r>
              <a:rPr lang="en-US" dirty="0" smtClean="0"/>
              <a:t>Lack of water will </a:t>
            </a:r>
            <a:r>
              <a:rPr lang="en-US" dirty="0"/>
              <a:t>lead to conflicts as areas fight to have water resources under their control</a:t>
            </a:r>
            <a:r>
              <a:rPr lang="en-US" dirty="0" smtClean="0"/>
              <a:t>.</a:t>
            </a:r>
          </a:p>
          <a:p>
            <a:pPr marL="0">
              <a:buNone/>
            </a:pPr>
            <a:r>
              <a:rPr lang="en-US" dirty="0" smtClean="0"/>
              <a:t>Water conservation measures may not be enough.</a:t>
            </a:r>
          </a:p>
        </p:txBody>
      </p:sp>
      <p:sp>
        <p:nvSpPr>
          <p:cNvPr id="5" name="Slide Number Placeholder 4"/>
          <p:cNvSpPr>
            <a:spLocks noGrp="1"/>
          </p:cNvSpPr>
          <p:nvPr>
            <p:ph type="sldNum" sz="quarter" idx="4"/>
          </p:nvPr>
        </p:nvSpPr>
        <p:spPr/>
        <p:txBody>
          <a:bodyPr/>
          <a:lstStyle/>
          <a:p>
            <a:fld id="{4FAB73BC-B049-4115-A692-8D63A059BFB8}" type="slidenum">
              <a:rPr lang="en-US" smtClean="0"/>
              <a:pPr/>
              <a:t>41</a:t>
            </a:fld>
            <a:r>
              <a:rPr lang="en-US" smtClean="0"/>
              <a:t> / 104</a:t>
            </a:r>
            <a:endParaRPr lang="en-US" dirty="0"/>
          </a:p>
        </p:txBody>
      </p:sp>
    </p:spTree>
    <p:extLst>
      <p:ext uri="{BB962C8B-B14F-4D97-AF65-F5344CB8AC3E}">
        <p14:creationId xmlns:p14="http://schemas.microsoft.com/office/powerpoint/2010/main" val="11374075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 y="551543"/>
            <a:ext cx="12188952" cy="5719291"/>
          </a:xfrm>
          <a:prstGeom prst="rect">
            <a:avLst/>
          </a:prstGeom>
        </p:spPr>
      </p:pic>
      <p:sp>
        <p:nvSpPr>
          <p:cNvPr id="4" name="Slide Number Placeholder 3"/>
          <p:cNvSpPr>
            <a:spLocks noGrp="1"/>
          </p:cNvSpPr>
          <p:nvPr>
            <p:ph type="sldNum" sz="quarter" idx="4"/>
          </p:nvPr>
        </p:nvSpPr>
        <p:spPr/>
        <p:txBody>
          <a:bodyPr/>
          <a:lstStyle/>
          <a:p>
            <a:fld id="{4FAB73BC-B049-4115-A692-8D63A059BFB8}" type="slidenum">
              <a:rPr lang="en-US" smtClean="0"/>
              <a:pPr/>
              <a:t>42</a:t>
            </a:fld>
            <a:r>
              <a:rPr lang="en-US" smtClean="0"/>
              <a:t> / 104</a:t>
            </a:r>
            <a:endParaRPr lang="en-US" dirty="0"/>
          </a:p>
        </p:txBody>
      </p:sp>
    </p:spTree>
    <p:extLst>
      <p:ext uri="{BB962C8B-B14F-4D97-AF65-F5344CB8AC3E}">
        <p14:creationId xmlns:p14="http://schemas.microsoft.com/office/powerpoint/2010/main" val="2185050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001" r="6881" b="4110"/>
          <a:stretch/>
        </p:blipFill>
        <p:spPr>
          <a:xfrm>
            <a:off x="0" y="494449"/>
            <a:ext cx="12188952" cy="5796899"/>
          </a:xfrm>
          <a:prstGeom prst="rect">
            <a:avLst/>
          </a:prstGeom>
        </p:spPr>
      </p:pic>
      <p:sp>
        <p:nvSpPr>
          <p:cNvPr id="4" name="Slide Number Placeholder 3"/>
          <p:cNvSpPr>
            <a:spLocks noGrp="1"/>
          </p:cNvSpPr>
          <p:nvPr>
            <p:ph type="sldNum" sz="quarter" idx="4"/>
          </p:nvPr>
        </p:nvSpPr>
        <p:spPr/>
        <p:txBody>
          <a:bodyPr/>
          <a:lstStyle/>
          <a:p>
            <a:fld id="{4FAB73BC-B049-4115-A692-8D63A059BFB8}" type="slidenum">
              <a:rPr lang="en-US" smtClean="0"/>
              <a:pPr/>
              <a:t>43</a:t>
            </a:fld>
            <a:r>
              <a:rPr lang="en-US" smtClean="0"/>
              <a:t> / 104</a:t>
            </a:r>
            <a:endParaRPr lang="en-US" dirty="0"/>
          </a:p>
        </p:txBody>
      </p:sp>
    </p:spTree>
    <p:extLst>
      <p:ext uri="{BB962C8B-B14F-4D97-AF65-F5344CB8AC3E}">
        <p14:creationId xmlns:p14="http://schemas.microsoft.com/office/powerpoint/2010/main" val="38578122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landsat reservoir imag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1"/>
            <a:ext cx="12188952" cy="676326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4FAB73BC-B049-4115-A692-8D63A059BFB8}" type="slidenum">
              <a:rPr lang="en-US" smtClean="0"/>
              <a:pPr/>
              <a:t>44</a:t>
            </a:fld>
            <a:r>
              <a:rPr lang="en-US" smtClean="0"/>
              <a:t> / 104</a:t>
            </a:r>
            <a:endParaRPr lang="en-US" dirty="0"/>
          </a:p>
        </p:txBody>
      </p:sp>
    </p:spTree>
    <p:extLst>
      <p:ext uri="{BB962C8B-B14F-4D97-AF65-F5344CB8AC3E}">
        <p14:creationId xmlns:p14="http://schemas.microsoft.com/office/powerpoint/2010/main" val="40723890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91440"/>
            <a:ext cx="3657600" cy="2286000"/>
          </a:xfrm>
        </p:spPr>
        <p:txBody>
          <a:bodyPr anchor="ctr" anchorCtr="0">
            <a:normAutofit fontScale="90000"/>
          </a:bodyPr>
          <a:lstStyle/>
          <a:p>
            <a:r>
              <a:rPr lang="en-US" dirty="0"/>
              <a:t>Shrinking Lake Mead, Nevada-Arizona border</a:t>
            </a:r>
          </a:p>
        </p:txBody>
      </p:sp>
      <p:sp>
        <p:nvSpPr>
          <p:cNvPr id="4" name="Text Placeholder 3"/>
          <p:cNvSpPr>
            <a:spLocks noGrp="1"/>
          </p:cNvSpPr>
          <p:nvPr>
            <p:ph type="body" sz="half" idx="2"/>
          </p:nvPr>
        </p:nvSpPr>
        <p:spPr>
          <a:xfrm>
            <a:off x="182880" y="2377440"/>
            <a:ext cx="3657600" cy="3379124"/>
          </a:xfrm>
        </p:spPr>
        <p:txBody>
          <a:bodyPr>
            <a:noAutofit/>
          </a:bodyPr>
          <a:lstStyle/>
          <a:p>
            <a:r>
              <a:rPr lang="en-US" sz="2400" b="0" dirty="0"/>
              <a:t>Persistent drought has dropped Lake Mead’s water level to its lowest since the reservoir lake was created in the 1930s. The water’s elevation, measured near Hoover Dam, declined by about 120 feet (37 meters) between the time of the 2000 image and that of the 2015 image and is down by some 142 feet (43 meters) from full capacity.</a:t>
            </a:r>
          </a:p>
        </p:txBody>
      </p:sp>
      <p:pic>
        <p:nvPicPr>
          <p:cNvPr id="11" name="Picture 10"/>
          <p:cNvPicPr>
            <a:picLocks noChangeAspect="1"/>
          </p:cNvPicPr>
          <p:nvPr/>
        </p:nvPicPr>
        <p:blipFill>
          <a:blip r:embed="rId3"/>
          <a:stretch>
            <a:fillRect/>
          </a:stretch>
        </p:blipFill>
        <p:spPr>
          <a:xfrm>
            <a:off x="4737583" y="0"/>
            <a:ext cx="6858000" cy="6858000"/>
          </a:xfrm>
          <a:prstGeom prst="rect">
            <a:avLst/>
          </a:prstGeom>
        </p:spPr>
      </p:pic>
      <p:pic>
        <p:nvPicPr>
          <p:cNvPr id="12" name="Picture 11"/>
          <p:cNvPicPr>
            <a:picLocks noChangeAspect="1"/>
          </p:cNvPicPr>
          <p:nvPr/>
        </p:nvPicPr>
        <p:blipFill>
          <a:blip r:embed="rId4"/>
          <a:stretch>
            <a:fillRect/>
          </a:stretch>
        </p:blipFill>
        <p:spPr>
          <a:xfrm>
            <a:off x="4751106" y="0"/>
            <a:ext cx="6858000" cy="6858000"/>
          </a:xfrm>
          <a:prstGeom prst="rect">
            <a:avLst/>
          </a:prstGeom>
        </p:spPr>
      </p:pic>
      <p:sp>
        <p:nvSpPr>
          <p:cNvPr id="14" name="Slide Number Placeholder 13"/>
          <p:cNvSpPr>
            <a:spLocks noGrp="1"/>
          </p:cNvSpPr>
          <p:nvPr>
            <p:ph type="sldNum" sz="quarter" idx="4"/>
          </p:nvPr>
        </p:nvSpPr>
        <p:spPr/>
        <p:txBody>
          <a:bodyPr/>
          <a:lstStyle/>
          <a:p>
            <a:fld id="{4FAB73BC-B049-4115-A692-8D63A059BFB8}" type="slidenum">
              <a:rPr lang="en-US" smtClean="0"/>
              <a:pPr/>
              <a:t>45</a:t>
            </a:fld>
            <a:r>
              <a:rPr lang="en-US" smtClean="0"/>
              <a:t> / 104</a:t>
            </a:r>
            <a:endParaRPr lang="en-US" dirty="0"/>
          </a:p>
        </p:txBody>
      </p:sp>
    </p:spTree>
    <p:extLst>
      <p:ext uri="{BB962C8B-B14F-4D97-AF65-F5344CB8AC3E}">
        <p14:creationId xmlns:p14="http://schemas.microsoft.com/office/powerpoint/2010/main" val="37265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7209" y="0"/>
            <a:ext cx="7926606" cy="6338744"/>
          </a:xfrm>
          <a:prstGeom prst="rect">
            <a:avLst/>
          </a:prstGeom>
        </p:spPr>
      </p:pic>
      <p:sp>
        <p:nvSpPr>
          <p:cNvPr id="4" name="Slide Number Placeholder 3"/>
          <p:cNvSpPr>
            <a:spLocks noGrp="1"/>
          </p:cNvSpPr>
          <p:nvPr>
            <p:ph type="sldNum" sz="quarter" idx="4"/>
          </p:nvPr>
        </p:nvSpPr>
        <p:spPr/>
        <p:txBody>
          <a:bodyPr/>
          <a:lstStyle/>
          <a:p>
            <a:fld id="{4FAB73BC-B049-4115-A692-8D63A059BFB8}" type="slidenum">
              <a:rPr lang="en-US" smtClean="0"/>
              <a:pPr/>
              <a:t>46</a:t>
            </a:fld>
            <a:r>
              <a:rPr lang="en-US" smtClean="0"/>
              <a:t> / 104</a:t>
            </a:r>
            <a:endParaRPr lang="en-US" dirty="0"/>
          </a:p>
        </p:txBody>
      </p:sp>
    </p:spTree>
    <p:extLst>
      <p:ext uri="{BB962C8B-B14F-4D97-AF65-F5344CB8AC3E}">
        <p14:creationId xmlns:p14="http://schemas.microsoft.com/office/powerpoint/2010/main" val="29605758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6457" y="0"/>
            <a:ext cx="5957976" cy="6400800"/>
          </a:xfrm>
          <a:prstGeom prst="rect">
            <a:avLst/>
          </a:prstGeom>
        </p:spPr>
      </p:pic>
      <p:pic>
        <p:nvPicPr>
          <p:cNvPr id="3" name="Picture 2"/>
          <p:cNvPicPr>
            <a:picLocks noChangeAspect="1"/>
          </p:cNvPicPr>
          <p:nvPr/>
        </p:nvPicPr>
        <p:blipFill>
          <a:blip r:embed="rId4"/>
          <a:stretch>
            <a:fillRect/>
          </a:stretch>
        </p:blipFill>
        <p:spPr>
          <a:xfrm>
            <a:off x="7243128" y="1371183"/>
            <a:ext cx="3569513" cy="3658433"/>
          </a:xfrm>
          <a:prstGeom prst="rect">
            <a:avLst/>
          </a:prstGeom>
        </p:spPr>
      </p:pic>
      <p:sp>
        <p:nvSpPr>
          <p:cNvPr id="5" name="Slide Number Placeholder 4"/>
          <p:cNvSpPr>
            <a:spLocks noGrp="1"/>
          </p:cNvSpPr>
          <p:nvPr>
            <p:ph type="sldNum" sz="quarter" idx="4"/>
          </p:nvPr>
        </p:nvSpPr>
        <p:spPr/>
        <p:txBody>
          <a:bodyPr/>
          <a:lstStyle/>
          <a:p>
            <a:fld id="{4FAB73BC-B049-4115-A692-8D63A059BFB8}" type="slidenum">
              <a:rPr lang="en-US" smtClean="0"/>
              <a:pPr/>
              <a:t>47</a:t>
            </a:fld>
            <a:r>
              <a:rPr lang="en-US" smtClean="0"/>
              <a:t> / 104</a:t>
            </a:r>
            <a:endParaRPr lang="en-US" dirty="0"/>
          </a:p>
        </p:txBody>
      </p:sp>
    </p:spTree>
    <p:extLst>
      <p:ext uri="{BB962C8B-B14F-4D97-AF65-F5344CB8AC3E}">
        <p14:creationId xmlns:p14="http://schemas.microsoft.com/office/powerpoint/2010/main" val="4971362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649207" y="174171"/>
            <a:ext cx="8005763" cy="5694924"/>
          </a:xfrm>
          <a:solidFill>
            <a:schemeClr val="bg1"/>
          </a:solidFill>
        </p:spPr>
        <p:txBody>
          <a:bodyPr/>
          <a:lstStyle/>
          <a:p>
            <a:pPr marL="231775" indent="-231775">
              <a:buFont typeface="Arial" panose="020B0604020202020204" pitchFamily="34" charset="0"/>
              <a:buChar char="•"/>
            </a:pPr>
            <a:endParaRPr lang="en-US" dirty="0" smtClean="0"/>
          </a:p>
          <a:p>
            <a:pPr marL="682625" indent="-231775">
              <a:buFont typeface="Arial" panose="020B0604020202020204" pitchFamily="34" charset="0"/>
              <a:buChar char="•"/>
            </a:pPr>
            <a:r>
              <a:rPr lang="en-US" dirty="0" smtClean="0"/>
              <a:t>Every </a:t>
            </a:r>
            <a:r>
              <a:rPr lang="en-US" dirty="0"/>
              <a:t>minute a child dies of a water-related disease </a:t>
            </a:r>
            <a:endParaRPr lang="en-US" dirty="0" smtClean="0"/>
          </a:p>
          <a:p>
            <a:pPr marL="682625" indent="-231775">
              <a:buFont typeface="Arial" panose="020B0604020202020204" pitchFamily="34" charset="0"/>
              <a:buChar char="•"/>
            </a:pPr>
            <a:r>
              <a:rPr lang="en-US" dirty="0" smtClean="0"/>
              <a:t>Women </a:t>
            </a:r>
            <a:r>
              <a:rPr lang="en-US" dirty="0"/>
              <a:t>and children spend 140 million hours a day collecting </a:t>
            </a:r>
            <a:r>
              <a:rPr lang="en-US" dirty="0" smtClean="0"/>
              <a:t>water</a:t>
            </a:r>
          </a:p>
          <a:p>
            <a:pPr marL="682625" indent="-231775">
              <a:buFont typeface="Arial" panose="020B0604020202020204" pitchFamily="34" charset="0"/>
              <a:buChar char="•"/>
            </a:pPr>
            <a:r>
              <a:rPr lang="en-US" dirty="0"/>
              <a:t>1 in </a:t>
            </a:r>
            <a:r>
              <a:rPr lang="en-US" dirty="0" smtClean="0"/>
              <a:t>9 </a:t>
            </a:r>
            <a:r>
              <a:rPr lang="en-US" dirty="0"/>
              <a:t>people lack access to safe water </a:t>
            </a:r>
            <a:endParaRPr lang="en-US" dirty="0" smtClean="0"/>
          </a:p>
          <a:p>
            <a:pPr marL="682625" indent="-231775">
              <a:buFont typeface="Arial" panose="020B0604020202020204" pitchFamily="34" charset="0"/>
              <a:buChar char="•"/>
            </a:pPr>
            <a:r>
              <a:rPr lang="en-US" dirty="0"/>
              <a:t>More people have a mobile phone than a </a:t>
            </a:r>
            <a:r>
              <a:rPr lang="en-US" dirty="0" smtClean="0"/>
              <a:t>toilet</a:t>
            </a:r>
          </a:p>
          <a:p>
            <a:pPr marL="682625" indent="-231775">
              <a:buFont typeface="Arial" panose="020B0604020202020204" pitchFamily="34" charset="0"/>
              <a:buChar char="•"/>
            </a:pPr>
            <a:r>
              <a:rPr lang="en-US" dirty="0"/>
              <a:t>For every $1 spent on water and sanitation there is a $4 economic return </a:t>
            </a:r>
          </a:p>
        </p:txBody>
      </p:sp>
      <p:pic>
        <p:nvPicPr>
          <p:cNvPr id="14338" name="Picture 2" descr="http://static.water.org.s3.amazonaws.com/public/01_water_201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0"/>
            <a:ext cx="3649208" cy="6246586"/>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4"/>
          </p:nvPr>
        </p:nvSpPr>
        <p:spPr/>
        <p:txBody>
          <a:bodyPr/>
          <a:lstStyle/>
          <a:p>
            <a:fld id="{4FAB73BC-B049-4115-A692-8D63A059BFB8}" type="slidenum">
              <a:rPr lang="en-US" smtClean="0"/>
              <a:pPr/>
              <a:t>48</a:t>
            </a:fld>
            <a:r>
              <a:rPr lang="en-US" smtClean="0"/>
              <a:t> / 104</a:t>
            </a:r>
            <a:endParaRPr lang="en-US" dirty="0"/>
          </a:p>
        </p:txBody>
      </p:sp>
    </p:spTree>
    <p:extLst>
      <p:ext uri="{BB962C8B-B14F-4D97-AF65-F5344CB8AC3E}">
        <p14:creationId xmlns:p14="http://schemas.microsoft.com/office/powerpoint/2010/main" val="18433561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a:t>
            </a:r>
            <a:r>
              <a:rPr lang="en-US" dirty="0" smtClean="0"/>
              <a:t>risk:</a:t>
            </a:r>
            <a:br>
              <a:rPr lang="en-US" dirty="0" smtClean="0"/>
            </a:br>
            <a:r>
              <a:rPr lang="en-US" dirty="0" smtClean="0"/>
              <a:t>Possible impacts of global warming</a:t>
            </a:r>
            <a:endParaRPr lang="en-US" dirty="0"/>
          </a:p>
        </p:txBody>
      </p:sp>
      <p:sp>
        <p:nvSpPr>
          <p:cNvPr id="3" name="Content Placeholder 2"/>
          <p:cNvSpPr>
            <a:spLocks noGrp="1"/>
          </p:cNvSpPr>
          <p:nvPr>
            <p:ph idx="1"/>
          </p:nvPr>
        </p:nvSpPr>
        <p:spPr>
          <a:xfrm>
            <a:off x="1097279" y="1845734"/>
            <a:ext cx="10833463" cy="4023360"/>
          </a:xfrm>
        </p:spPr>
        <p:txBody>
          <a:bodyPr>
            <a:normAutofit/>
          </a:bodyPr>
          <a:lstStyle/>
          <a:p>
            <a:r>
              <a:rPr lang="en-US" dirty="0"/>
              <a:t>Plants, Animals, and </a:t>
            </a:r>
            <a:r>
              <a:rPr lang="en-US" dirty="0" smtClean="0"/>
              <a:t>Ecosystems</a:t>
            </a:r>
          </a:p>
          <a:p>
            <a:pPr lvl="1"/>
            <a:r>
              <a:rPr lang="en-US" dirty="0" smtClean="0"/>
              <a:t>Plants and animals need specific climatic conditions to live.</a:t>
            </a:r>
          </a:p>
          <a:p>
            <a:pPr lvl="1"/>
            <a:r>
              <a:rPr lang="en-US" dirty="0" smtClean="0"/>
              <a:t>Both will shift towards the poles to meet these needs.</a:t>
            </a:r>
          </a:p>
          <a:p>
            <a:pPr lvl="1"/>
            <a:r>
              <a:rPr lang="en-US" dirty="0" smtClean="0"/>
              <a:t>Some habitats will be gone, others will cover a wider area.</a:t>
            </a:r>
          </a:p>
          <a:p>
            <a:pPr lvl="1"/>
            <a:endParaRPr lang="en-US" dirty="0" smtClean="0"/>
          </a:p>
          <a:p>
            <a:pPr marL="0">
              <a:buNone/>
            </a:pPr>
            <a:r>
              <a:rPr lang="en-US" dirty="0" smtClean="0"/>
              <a:t>Some plants are blooming before the pollinating insects arrive, reducing the amount of fruit created and starving out some insect species.</a:t>
            </a:r>
          </a:p>
        </p:txBody>
      </p:sp>
      <p:sp>
        <p:nvSpPr>
          <p:cNvPr id="5" name="Slide Number Placeholder 4"/>
          <p:cNvSpPr>
            <a:spLocks noGrp="1"/>
          </p:cNvSpPr>
          <p:nvPr>
            <p:ph type="sldNum" sz="quarter" idx="4"/>
          </p:nvPr>
        </p:nvSpPr>
        <p:spPr/>
        <p:txBody>
          <a:bodyPr/>
          <a:lstStyle/>
          <a:p>
            <a:fld id="{4FAB73BC-B049-4115-A692-8D63A059BFB8}" type="slidenum">
              <a:rPr lang="en-US" smtClean="0"/>
              <a:pPr/>
              <a:t>49</a:t>
            </a:fld>
            <a:r>
              <a:rPr lang="en-US" smtClean="0"/>
              <a:t> / 104</a:t>
            </a:r>
            <a:endParaRPr lang="en-US" dirty="0"/>
          </a:p>
        </p:txBody>
      </p:sp>
    </p:spTree>
    <p:extLst>
      <p:ext uri="{BB962C8B-B14F-4D97-AF65-F5344CB8AC3E}">
        <p14:creationId xmlns:p14="http://schemas.microsoft.com/office/powerpoint/2010/main" val="25110990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a:t>Assessing the risk</a:t>
            </a:r>
          </a:p>
        </p:txBody>
      </p:sp>
      <p:sp>
        <p:nvSpPr>
          <p:cNvPr id="38915" name="Rectangle 3"/>
          <p:cNvSpPr>
            <a:spLocks noGrp="1" noChangeArrowheads="1"/>
          </p:cNvSpPr>
          <p:nvPr>
            <p:ph type="body" idx="1"/>
          </p:nvPr>
        </p:nvSpPr>
        <p:spPr/>
        <p:txBody>
          <a:bodyPr/>
          <a:lstStyle/>
          <a:p>
            <a:r>
              <a:rPr lang="en-US" dirty="0" smtClean="0"/>
              <a:t>Outgoing Radiation </a:t>
            </a:r>
          </a:p>
          <a:p>
            <a:pPr lvl="1"/>
            <a:r>
              <a:rPr lang="en-US" dirty="0" smtClean="0"/>
              <a:t>Earth re-radiates radiation (terrestrial radiation) at the longer wavelengths </a:t>
            </a:r>
          </a:p>
          <a:p>
            <a:pPr lvl="1"/>
            <a:r>
              <a:rPr lang="en-US" dirty="0" smtClean="0"/>
              <a:t>Terrestrial radiation is absorbed by </a:t>
            </a:r>
          </a:p>
          <a:p>
            <a:pPr lvl="2"/>
            <a:r>
              <a:rPr lang="en-US" dirty="0" smtClean="0"/>
              <a:t>Carbon dioxide and </a:t>
            </a:r>
          </a:p>
          <a:p>
            <a:pPr lvl="2"/>
            <a:r>
              <a:rPr lang="en-US" dirty="0" smtClean="0"/>
              <a:t>Water vapor in the atmosphere </a:t>
            </a:r>
          </a:p>
          <a:p>
            <a:pPr lvl="2"/>
            <a:r>
              <a:rPr lang="en-US" dirty="0" smtClean="0"/>
              <a:t>Lower atmosphere is heated from Earth's surface </a:t>
            </a:r>
          </a:p>
          <a:p>
            <a:pPr lvl="1"/>
            <a:r>
              <a:rPr lang="en-US" dirty="0" smtClean="0"/>
              <a:t>The </a:t>
            </a:r>
            <a:r>
              <a:rPr lang="en-US" b="1" dirty="0" smtClean="0">
                <a:solidFill>
                  <a:srgbClr val="63A537"/>
                </a:solidFill>
              </a:rPr>
              <a:t>greenhouse effect </a:t>
            </a:r>
            <a:endParaRPr lang="en-US" b="1" dirty="0">
              <a:solidFill>
                <a:srgbClr val="63A537"/>
              </a:solidFill>
            </a:endParaRPr>
          </a:p>
        </p:txBody>
      </p:sp>
      <p:sp>
        <p:nvSpPr>
          <p:cNvPr id="3" name="Slide Number Placeholder 2"/>
          <p:cNvSpPr>
            <a:spLocks noGrp="1"/>
          </p:cNvSpPr>
          <p:nvPr>
            <p:ph type="sldNum" sz="quarter" idx="4"/>
          </p:nvPr>
        </p:nvSpPr>
        <p:spPr/>
        <p:txBody>
          <a:bodyPr/>
          <a:lstStyle/>
          <a:p>
            <a:fld id="{4FAB73BC-B049-4115-A692-8D63A059BFB8}" type="slidenum">
              <a:rPr lang="en-US" smtClean="0"/>
              <a:pPr/>
              <a:t>5</a:t>
            </a:fld>
            <a:r>
              <a:rPr lang="en-US" smtClean="0"/>
              <a:t> / 104</a:t>
            </a:r>
            <a:endParaRPr lang="en-US" dirty="0"/>
          </a:p>
        </p:txBody>
      </p:sp>
    </p:spTree>
    <p:extLst>
      <p:ext uri="{BB962C8B-B14F-4D97-AF65-F5344CB8AC3E}">
        <p14:creationId xmlns:p14="http://schemas.microsoft.com/office/powerpoint/2010/main" val="33218795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nada looking more like Ame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144"/>
            <a:ext cx="12188952" cy="639448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0" y="6172200"/>
            <a:ext cx="12188952" cy="685800"/>
          </a:xfrm>
          <a:solidFill>
            <a:schemeClr val="accent2"/>
          </a:solidFill>
        </p:spPr>
        <p:txBody>
          <a:bodyPr>
            <a:normAutofit/>
          </a:bodyPr>
          <a:lstStyle/>
          <a:p>
            <a:pPr algn="ctr"/>
            <a:r>
              <a:rPr lang="en-US" sz="2400" b="0" dirty="0"/>
              <a:t>Lush vegetation growth typically associated with the United States is now becoming more common in Canada</a:t>
            </a:r>
          </a:p>
        </p:txBody>
      </p:sp>
      <p:sp>
        <p:nvSpPr>
          <p:cNvPr id="6" name="Slide Number Placeholder 5"/>
          <p:cNvSpPr>
            <a:spLocks noGrp="1"/>
          </p:cNvSpPr>
          <p:nvPr>
            <p:ph type="sldNum" sz="quarter" idx="4"/>
          </p:nvPr>
        </p:nvSpPr>
        <p:spPr/>
        <p:txBody>
          <a:bodyPr/>
          <a:lstStyle/>
          <a:p>
            <a:fld id="{4FAB73BC-B049-4115-A692-8D63A059BFB8}" type="slidenum">
              <a:rPr lang="en-US" smtClean="0"/>
              <a:pPr/>
              <a:t>50</a:t>
            </a:fld>
            <a:r>
              <a:rPr lang="en-US" smtClean="0"/>
              <a:t> / 104</a:t>
            </a:r>
            <a:endParaRPr lang="en-US" dirty="0"/>
          </a:p>
        </p:txBody>
      </p:sp>
    </p:spTree>
    <p:extLst>
      <p:ext uri="{BB962C8B-B14F-4D97-AF65-F5344CB8AC3E}">
        <p14:creationId xmlns:p14="http://schemas.microsoft.com/office/powerpoint/2010/main" val="27289032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a:t>
            </a:r>
            <a:r>
              <a:rPr lang="en-US" dirty="0" smtClean="0"/>
              <a:t>risk:</a:t>
            </a:r>
            <a:br>
              <a:rPr lang="en-US" dirty="0" smtClean="0"/>
            </a:br>
            <a:r>
              <a:rPr lang="en-US" dirty="0" smtClean="0"/>
              <a:t>Possible impacts of global warming</a:t>
            </a:r>
            <a:endParaRPr lang="en-US" dirty="0"/>
          </a:p>
        </p:txBody>
      </p:sp>
      <p:sp>
        <p:nvSpPr>
          <p:cNvPr id="3" name="Content Placeholder 2"/>
          <p:cNvSpPr>
            <a:spLocks noGrp="1"/>
          </p:cNvSpPr>
          <p:nvPr>
            <p:ph idx="1"/>
          </p:nvPr>
        </p:nvSpPr>
        <p:spPr>
          <a:xfrm>
            <a:off x="1097279" y="1845734"/>
            <a:ext cx="10833463" cy="4023360"/>
          </a:xfrm>
        </p:spPr>
        <p:txBody>
          <a:bodyPr>
            <a:normAutofit/>
          </a:bodyPr>
          <a:lstStyle/>
          <a:p>
            <a:r>
              <a:rPr lang="en-US" dirty="0" smtClean="0"/>
              <a:t>Forests</a:t>
            </a:r>
          </a:p>
          <a:p>
            <a:pPr lvl="1"/>
            <a:r>
              <a:rPr lang="en-US" dirty="0" smtClean="0"/>
              <a:t>Trees and other species living in forests will slowly move toward the poles.</a:t>
            </a:r>
          </a:p>
          <a:p>
            <a:pPr lvl="1"/>
            <a:r>
              <a:rPr lang="en-US" dirty="0" smtClean="0"/>
              <a:t>Lack of water &amp; increased temperatures dry out the forest, making it vulnerable to pests.</a:t>
            </a:r>
          </a:p>
          <a:p>
            <a:pPr lvl="1"/>
            <a:endParaRPr lang="en-US" dirty="0" smtClean="0"/>
          </a:p>
          <a:p>
            <a:pPr marL="0">
              <a:buNone/>
            </a:pPr>
            <a:r>
              <a:rPr lang="en-US" dirty="0" smtClean="0"/>
              <a:t>The drying out of the forests will lead to an increased amount of wildfires.</a:t>
            </a:r>
          </a:p>
        </p:txBody>
      </p:sp>
      <p:sp>
        <p:nvSpPr>
          <p:cNvPr id="5" name="Slide Number Placeholder 4"/>
          <p:cNvSpPr>
            <a:spLocks noGrp="1"/>
          </p:cNvSpPr>
          <p:nvPr>
            <p:ph type="sldNum" sz="quarter" idx="4"/>
          </p:nvPr>
        </p:nvSpPr>
        <p:spPr/>
        <p:txBody>
          <a:bodyPr/>
          <a:lstStyle/>
          <a:p>
            <a:fld id="{4FAB73BC-B049-4115-A692-8D63A059BFB8}" type="slidenum">
              <a:rPr lang="en-US" smtClean="0"/>
              <a:pPr/>
              <a:t>51</a:t>
            </a:fld>
            <a:r>
              <a:rPr lang="en-US" smtClean="0"/>
              <a:t> / 104</a:t>
            </a:r>
            <a:endParaRPr lang="en-US" dirty="0"/>
          </a:p>
        </p:txBody>
      </p:sp>
    </p:spTree>
    <p:extLst>
      <p:ext uri="{BB962C8B-B14F-4D97-AF65-F5344CB8AC3E}">
        <p14:creationId xmlns:p14="http://schemas.microsoft.com/office/powerpoint/2010/main" val="294462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 y="1"/>
            <a:ext cx="12188952" cy="6175717"/>
          </a:xfrm>
          <a:prstGeom prst="rect">
            <a:avLst/>
          </a:prstGeom>
        </p:spPr>
      </p:pic>
      <p:sp>
        <p:nvSpPr>
          <p:cNvPr id="5" name="Text Placeholder 4"/>
          <p:cNvSpPr>
            <a:spLocks noGrp="1"/>
          </p:cNvSpPr>
          <p:nvPr>
            <p:ph type="body" sz="half" idx="2"/>
          </p:nvPr>
        </p:nvSpPr>
        <p:spPr>
          <a:xfrm>
            <a:off x="0" y="6175718"/>
            <a:ext cx="12188952" cy="682282"/>
          </a:xfrm>
        </p:spPr>
        <p:txBody>
          <a:bodyPr>
            <a:noAutofit/>
          </a:bodyPr>
          <a:lstStyle/>
          <a:p>
            <a:pPr algn="ctr"/>
            <a:r>
              <a:rPr lang="en-US" sz="2400" b="0" dirty="0"/>
              <a:t>Since 1996, bark beetles have decimated an area roughly the size of Washington State. One reason: Recent winters haven't been cold enough to kill off the beetles.</a:t>
            </a:r>
          </a:p>
        </p:txBody>
      </p:sp>
      <p:sp>
        <p:nvSpPr>
          <p:cNvPr id="8" name="Slide Number Placeholder 7"/>
          <p:cNvSpPr>
            <a:spLocks noGrp="1"/>
          </p:cNvSpPr>
          <p:nvPr>
            <p:ph type="sldNum" sz="quarter" idx="4"/>
          </p:nvPr>
        </p:nvSpPr>
        <p:spPr/>
        <p:txBody>
          <a:bodyPr/>
          <a:lstStyle/>
          <a:p>
            <a:fld id="{4FAB73BC-B049-4115-A692-8D63A059BFB8}" type="slidenum">
              <a:rPr lang="en-US" smtClean="0"/>
              <a:pPr/>
              <a:t>52</a:t>
            </a:fld>
            <a:r>
              <a:rPr lang="en-US" smtClean="0"/>
              <a:t> / 104</a:t>
            </a:r>
            <a:endParaRPr lang="en-US" dirty="0"/>
          </a:p>
        </p:txBody>
      </p:sp>
    </p:spTree>
    <p:extLst>
      <p:ext uri="{BB962C8B-B14F-4D97-AF65-F5344CB8AC3E}">
        <p14:creationId xmlns:p14="http://schemas.microsoft.com/office/powerpoint/2010/main" val="20639169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867" y="199572"/>
            <a:ext cx="8697191" cy="5486400"/>
          </a:xfrm>
          <a:prstGeom prst="rect">
            <a:avLst/>
          </a:prstGeom>
        </p:spPr>
      </p:pic>
      <p:sp>
        <p:nvSpPr>
          <p:cNvPr id="4" name="Slide Number Placeholder 3"/>
          <p:cNvSpPr>
            <a:spLocks noGrp="1"/>
          </p:cNvSpPr>
          <p:nvPr>
            <p:ph type="sldNum" sz="quarter" idx="4"/>
          </p:nvPr>
        </p:nvSpPr>
        <p:spPr/>
        <p:txBody>
          <a:bodyPr/>
          <a:lstStyle/>
          <a:p>
            <a:fld id="{4FAB73BC-B049-4115-A692-8D63A059BFB8}" type="slidenum">
              <a:rPr lang="en-US" smtClean="0"/>
              <a:pPr/>
              <a:t>53</a:t>
            </a:fld>
            <a:r>
              <a:rPr lang="en-US" smtClean="0"/>
              <a:t> / 104</a:t>
            </a:r>
            <a:endParaRPr lang="en-US" dirty="0"/>
          </a:p>
        </p:txBody>
      </p:sp>
    </p:spTree>
    <p:extLst>
      <p:ext uri="{BB962C8B-B14F-4D97-AF65-F5344CB8AC3E}">
        <p14:creationId xmlns:p14="http://schemas.microsoft.com/office/powerpoint/2010/main" val="9410105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a:t>
            </a:r>
            <a:r>
              <a:rPr lang="en-US" dirty="0" smtClean="0"/>
              <a:t>risk:</a:t>
            </a:r>
            <a:br>
              <a:rPr lang="en-US" dirty="0" smtClean="0"/>
            </a:br>
            <a:r>
              <a:rPr lang="en-US" dirty="0" smtClean="0"/>
              <a:t>Possible impacts of global warming</a:t>
            </a:r>
            <a:endParaRPr lang="en-US" dirty="0"/>
          </a:p>
        </p:txBody>
      </p:sp>
      <p:sp>
        <p:nvSpPr>
          <p:cNvPr id="3" name="Content Placeholder 2"/>
          <p:cNvSpPr>
            <a:spLocks noGrp="1"/>
          </p:cNvSpPr>
          <p:nvPr>
            <p:ph idx="1"/>
          </p:nvPr>
        </p:nvSpPr>
        <p:spPr>
          <a:xfrm>
            <a:off x="1097279" y="1845734"/>
            <a:ext cx="10833463" cy="4023360"/>
          </a:xfrm>
        </p:spPr>
        <p:txBody>
          <a:bodyPr>
            <a:normAutofit/>
          </a:bodyPr>
          <a:lstStyle/>
          <a:p>
            <a:r>
              <a:rPr lang="en-US" dirty="0" smtClean="0"/>
              <a:t>Coastal regions</a:t>
            </a:r>
          </a:p>
          <a:p>
            <a:pPr lvl="1"/>
            <a:r>
              <a:rPr lang="en-US" dirty="0" smtClean="0"/>
              <a:t>Rising sea levels inundate these low-lying areas.</a:t>
            </a:r>
          </a:p>
          <a:p>
            <a:pPr lvl="1"/>
            <a:r>
              <a:rPr lang="en-US" dirty="0" smtClean="0"/>
              <a:t>Increased storms will cause erosion to the coastline.</a:t>
            </a:r>
          </a:p>
          <a:p>
            <a:pPr lvl="1"/>
            <a:r>
              <a:rPr lang="en-US" dirty="0" smtClean="0"/>
              <a:t>Lack of water in streams will reduce the amount of sediment reaching the beaches, which will increase the amount of coastal erosion.</a:t>
            </a:r>
          </a:p>
          <a:p>
            <a:pPr lvl="1"/>
            <a:r>
              <a:rPr lang="en-US" dirty="0" smtClean="0"/>
              <a:t>Disruption and degradation of wetland areas.</a:t>
            </a:r>
          </a:p>
          <a:p>
            <a:pPr marL="0">
              <a:buNone/>
            </a:pPr>
            <a:r>
              <a:rPr lang="en-US" dirty="0"/>
              <a:t>In 2010, 123.3 million people, or 39 percent of the nation’s population lived in counties directly on the shoreline.</a:t>
            </a:r>
          </a:p>
        </p:txBody>
      </p:sp>
      <p:sp>
        <p:nvSpPr>
          <p:cNvPr id="5" name="Slide Number Placeholder 4"/>
          <p:cNvSpPr>
            <a:spLocks noGrp="1"/>
          </p:cNvSpPr>
          <p:nvPr>
            <p:ph type="sldNum" sz="quarter" idx="4"/>
          </p:nvPr>
        </p:nvSpPr>
        <p:spPr/>
        <p:txBody>
          <a:bodyPr/>
          <a:lstStyle/>
          <a:p>
            <a:fld id="{4FAB73BC-B049-4115-A692-8D63A059BFB8}" type="slidenum">
              <a:rPr lang="en-US" smtClean="0"/>
              <a:pPr/>
              <a:t>54</a:t>
            </a:fld>
            <a:r>
              <a:rPr lang="en-US" smtClean="0"/>
              <a:t> / 104</a:t>
            </a:r>
            <a:endParaRPr lang="en-US" dirty="0"/>
          </a:p>
        </p:txBody>
      </p:sp>
    </p:spTree>
    <p:extLst>
      <p:ext uri="{BB962C8B-B14F-4D97-AF65-F5344CB8AC3E}">
        <p14:creationId xmlns:p14="http://schemas.microsoft.com/office/powerpoint/2010/main" val="31462168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0112" y="261258"/>
            <a:ext cx="8038154" cy="6309360"/>
          </a:xfrm>
          <a:prstGeom prst="rect">
            <a:avLst/>
          </a:prstGeom>
        </p:spPr>
      </p:pic>
      <p:sp>
        <p:nvSpPr>
          <p:cNvPr id="9" name="Title 8"/>
          <p:cNvSpPr>
            <a:spLocks noGrp="1"/>
          </p:cNvSpPr>
          <p:nvPr>
            <p:ph type="title"/>
          </p:nvPr>
        </p:nvSpPr>
        <p:spPr/>
        <p:txBody>
          <a:bodyPr>
            <a:noAutofit/>
          </a:bodyPr>
          <a:lstStyle/>
          <a:p>
            <a:r>
              <a:rPr lang="en-US" dirty="0" smtClean="0"/>
              <a:t>Progressive Sea Level Rise In The LA Basin</a:t>
            </a:r>
            <a:endParaRPr lang="en-US" dirty="0"/>
          </a:p>
        </p:txBody>
      </p:sp>
      <p:sp>
        <p:nvSpPr>
          <p:cNvPr id="3" name="Slide Number Placeholder 2"/>
          <p:cNvSpPr>
            <a:spLocks noGrp="1"/>
          </p:cNvSpPr>
          <p:nvPr>
            <p:ph type="sldNum" sz="quarter" idx="4"/>
          </p:nvPr>
        </p:nvSpPr>
        <p:spPr/>
        <p:txBody>
          <a:bodyPr/>
          <a:lstStyle/>
          <a:p>
            <a:fld id="{4FAB73BC-B049-4115-A692-8D63A059BFB8}" type="slidenum">
              <a:rPr lang="en-US" smtClean="0"/>
              <a:pPr/>
              <a:t>55</a:t>
            </a:fld>
            <a:r>
              <a:rPr lang="en-US" smtClean="0"/>
              <a:t> / 104</a:t>
            </a:r>
            <a:endParaRPr lang="en-US" dirty="0"/>
          </a:p>
        </p:txBody>
      </p:sp>
    </p:spTree>
    <p:extLst>
      <p:ext uri="{BB962C8B-B14F-4D97-AF65-F5344CB8AC3E}">
        <p14:creationId xmlns:p14="http://schemas.microsoft.com/office/powerpoint/2010/main" val="13153454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patialities.com/wp-content/uploads/2015/03/BayOfLA215ft_201503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088" y="265176"/>
            <a:ext cx="8037576" cy="60305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dirty="0"/>
              <a:t>Progressive Sea Level Rise In The LA Basin</a:t>
            </a:r>
          </a:p>
        </p:txBody>
      </p:sp>
      <p:sp>
        <p:nvSpPr>
          <p:cNvPr id="4" name="Slide Number Placeholder 3"/>
          <p:cNvSpPr>
            <a:spLocks noGrp="1"/>
          </p:cNvSpPr>
          <p:nvPr>
            <p:ph type="sldNum" sz="quarter" idx="4"/>
          </p:nvPr>
        </p:nvSpPr>
        <p:spPr/>
        <p:txBody>
          <a:bodyPr/>
          <a:lstStyle/>
          <a:p>
            <a:fld id="{4FAB73BC-B049-4115-A692-8D63A059BFB8}" type="slidenum">
              <a:rPr lang="en-US" smtClean="0"/>
              <a:pPr/>
              <a:t>56</a:t>
            </a:fld>
            <a:r>
              <a:rPr lang="en-US" smtClean="0"/>
              <a:t> / 104</a:t>
            </a:r>
            <a:endParaRPr lang="en-US" dirty="0"/>
          </a:p>
        </p:txBody>
      </p:sp>
    </p:spTree>
    <p:extLst>
      <p:ext uri="{BB962C8B-B14F-4D97-AF65-F5344CB8AC3E}">
        <p14:creationId xmlns:p14="http://schemas.microsoft.com/office/powerpoint/2010/main" val="19329992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iki.colby.edu/download/attachments/109805651/coastal-population-and-shoreline-degrad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53" y="1923134"/>
            <a:ext cx="11887200" cy="42603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mtClean="0"/>
              <a:t>Assessing the risk:</a:t>
            </a:r>
            <a:br>
              <a:rPr lang="en-US" smtClean="0"/>
            </a:br>
            <a:r>
              <a:rPr lang="en-US" smtClean="0"/>
              <a:t>Possible impacts of global warming</a:t>
            </a:r>
            <a:endParaRPr lang="en-US" dirty="0"/>
          </a:p>
        </p:txBody>
      </p:sp>
      <p:sp>
        <p:nvSpPr>
          <p:cNvPr id="4" name="TextBox 3"/>
          <p:cNvSpPr txBox="1"/>
          <p:nvPr/>
        </p:nvSpPr>
        <p:spPr>
          <a:xfrm>
            <a:off x="0" y="6488668"/>
            <a:ext cx="8560549" cy="338554"/>
          </a:xfrm>
          <a:prstGeom prst="rect">
            <a:avLst/>
          </a:prstGeom>
          <a:noFill/>
        </p:spPr>
        <p:txBody>
          <a:bodyPr wrap="none" rtlCol="0">
            <a:spAutoFit/>
          </a:bodyPr>
          <a:lstStyle/>
          <a:p>
            <a:r>
              <a:rPr lang="en-US" sz="1600" dirty="0" smtClean="0">
                <a:solidFill>
                  <a:schemeClr val="bg1"/>
                </a:solidFill>
                <a:latin typeface="+mj-lt"/>
              </a:rPr>
              <a:t>Source: </a:t>
            </a:r>
            <a:r>
              <a:rPr lang="en-US" sz="1600" dirty="0">
                <a:solidFill>
                  <a:schemeClr val="bg1"/>
                </a:solidFill>
                <a:hlinkClick r:id="rId4"/>
              </a:rPr>
              <a:t>http://</a:t>
            </a:r>
            <a:r>
              <a:rPr lang="en-US" sz="1600" dirty="0" smtClean="0">
                <a:solidFill>
                  <a:schemeClr val="bg1"/>
                </a:solidFill>
                <a:hlinkClick r:id="rId4"/>
              </a:rPr>
              <a:t>www.grida.no/graphicslib/detail/coastal-population-and-shoreline-degradation_16b9</a:t>
            </a:r>
            <a:r>
              <a:rPr lang="en-US" sz="1600" dirty="0">
                <a:solidFill>
                  <a:schemeClr val="bg1"/>
                </a:solidFill>
              </a:rPr>
              <a:t> </a:t>
            </a:r>
            <a:r>
              <a:rPr lang="en-US" sz="1600" dirty="0" smtClean="0">
                <a:solidFill>
                  <a:schemeClr val="bg1"/>
                </a:solidFill>
              </a:rPr>
              <a:t> </a:t>
            </a:r>
            <a:endParaRPr lang="en-US" sz="1600" dirty="0">
              <a:solidFill>
                <a:schemeClr val="bg1"/>
              </a:solidFill>
            </a:endParaRPr>
          </a:p>
        </p:txBody>
      </p:sp>
      <p:sp>
        <p:nvSpPr>
          <p:cNvPr id="5" name="Slide Number Placeholder 4"/>
          <p:cNvSpPr>
            <a:spLocks noGrp="1"/>
          </p:cNvSpPr>
          <p:nvPr>
            <p:ph type="sldNum" sz="quarter" idx="4"/>
          </p:nvPr>
        </p:nvSpPr>
        <p:spPr/>
        <p:txBody>
          <a:bodyPr/>
          <a:lstStyle/>
          <a:p>
            <a:fld id="{4FAB73BC-B049-4115-A692-8D63A059BFB8}" type="slidenum">
              <a:rPr lang="en-US" smtClean="0"/>
              <a:pPr/>
              <a:t>57</a:t>
            </a:fld>
            <a:r>
              <a:rPr lang="en-US" smtClean="0"/>
              <a:t> / 104</a:t>
            </a:r>
            <a:endParaRPr lang="en-US" dirty="0"/>
          </a:p>
        </p:txBody>
      </p:sp>
    </p:spTree>
    <p:extLst>
      <p:ext uri="{BB962C8B-B14F-4D97-AF65-F5344CB8AC3E}">
        <p14:creationId xmlns:p14="http://schemas.microsoft.com/office/powerpoint/2010/main" val="1095289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descr="http://thebritishgeographer.weebly.com/uploads/1/1/8/1/11812015/3342797_orig.png"/>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tretch>
            <a:fillRect/>
          </a:stretch>
        </p:blipFill>
        <p:spPr bwMode="auto">
          <a:xfrm>
            <a:off x="2728682" y="0"/>
            <a:ext cx="679575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4FAB73BC-B049-4115-A692-8D63A059BFB8}" type="slidenum">
              <a:rPr lang="en-US" smtClean="0"/>
              <a:pPr/>
              <a:t>58</a:t>
            </a:fld>
            <a:r>
              <a:rPr lang="en-US" smtClean="0"/>
              <a:t> / 104</a:t>
            </a:r>
            <a:endParaRPr lang="en-US" dirty="0"/>
          </a:p>
        </p:txBody>
      </p:sp>
    </p:spTree>
    <p:extLst>
      <p:ext uri="{BB962C8B-B14F-4D97-AF65-F5344CB8AC3E}">
        <p14:creationId xmlns:p14="http://schemas.microsoft.com/office/powerpoint/2010/main" val="29363416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the risk</a:t>
            </a:r>
            <a:endParaRPr lang="en-US" dirty="0"/>
          </a:p>
        </p:txBody>
      </p:sp>
      <p:sp>
        <p:nvSpPr>
          <p:cNvPr id="3" name="Content Placeholder 2"/>
          <p:cNvSpPr>
            <a:spLocks noGrp="1"/>
          </p:cNvSpPr>
          <p:nvPr>
            <p:ph type="body" idx="1"/>
          </p:nvPr>
        </p:nvSpPr>
        <p:spPr/>
        <p:txBody>
          <a:bodyPr>
            <a:normAutofit/>
          </a:bodyPr>
          <a:lstStyle/>
          <a:p>
            <a:r>
              <a:rPr lang="en-US" sz="2800" dirty="0" smtClean="0"/>
              <a:t>What, if anything, can be done to prevent this disaster from occurring?</a:t>
            </a:r>
          </a:p>
          <a:p>
            <a:endParaRPr lang="en-US" sz="2800" dirty="0"/>
          </a:p>
        </p:txBody>
      </p:sp>
      <p:sp>
        <p:nvSpPr>
          <p:cNvPr id="5" name="Slide Number Placeholder 4"/>
          <p:cNvSpPr>
            <a:spLocks noGrp="1"/>
          </p:cNvSpPr>
          <p:nvPr>
            <p:ph type="sldNum" sz="quarter" idx="4"/>
          </p:nvPr>
        </p:nvSpPr>
        <p:spPr/>
        <p:txBody>
          <a:bodyPr/>
          <a:lstStyle/>
          <a:p>
            <a:fld id="{4FAB73BC-B049-4115-A692-8D63A059BFB8}" type="slidenum">
              <a:rPr lang="en-US" smtClean="0"/>
              <a:pPr/>
              <a:t>59</a:t>
            </a:fld>
            <a:r>
              <a:rPr lang="en-US" smtClean="0"/>
              <a:t> / 104</a:t>
            </a:r>
            <a:endParaRPr lang="en-US" dirty="0"/>
          </a:p>
        </p:txBody>
      </p:sp>
    </p:spTree>
    <p:extLst>
      <p:ext uri="{BB962C8B-B14F-4D97-AF65-F5344CB8AC3E}">
        <p14:creationId xmlns:p14="http://schemas.microsoft.com/office/powerpoint/2010/main" val="4085962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p:cNvSpPr>
            <a:spLocks noGrp="1" noChangeArrowheads="1"/>
          </p:cNvSpPr>
          <p:nvPr>
            <p:ph type="title"/>
          </p:nvPr>
        </p:nvSpPr>
        <p:spPr/>
        <p:txBody>
          <a:bodyPr/>
          <a:lstStyle/>
          <a:p>
            <a:pPr>
              <a:defRPr/>
            </a:pPr>
            <a:r>
              <a:rPr lang="en-US" dirty="0"/>
              <a:t>Assessing the risk:  </a:t>
            </a:r>
            <a:br>
              <a:rPr lang="en-US" dirty="0"/>
            </a:br>
            <a:r>
              <a:rPr lang="en-US" dirty="0"/>
              <a:t>Causes of Global Climate Change</a:t>
            </a:r>
            <a:endParaRPr lang="en-US" dirty="0" smtClean="0"/>
          </a:p>
        </p:txBody>
      </p:sp>
      <p:sp>
        <p:nvSpPr>
          <p:cNvPr id="73734" name="Rectangle 6"/>
          <p:cNvSpPr>
            <a:spLocks noGrp="1" noChangeArrowheads="1"/>
          </p:cNvSpPr>
          <p:nvPr>
            <p:ph type="body" idx="1"/>
          </p:nvPr>
        </p:nvSpPr>
        <p:spPr/>
        <p:txBody>
          <a:bodyPr/>
          <a:lstStyle/>
          <a:p>
            <a:pPr eaLnBrk="1" hangingPunct="1">
              <a:defRPr/>
            </a:pPr>
            <a:r>
              <a:rPr lang="en-US" b="1" dirty="0" smtClean="0">
                <a:solidFill>
                  <a:schemeClr val="accent2"/>
                </a:solidFill>
              </a:rPr>
              <a:t>Milankovitch cycles</a:t>
            </a:r>
          </a:p>
          <a:p>
            <a:pPr eaLnBrk="1" hangingPunct="1">
              <a:defRPr/>
            </a:pPr>
            <a:endParaRPr lang="en-US" b="1" dirty="0" smtClean="0">
              <a:solidFill>
                <a:schemeClr val="accent2"/>
              </a:solidFill>
            </a:endParaRPr>
          </a:p>
          <a:p>
            <a:pPr lvl="1" eaLnBrk="1" hangingPunct="1">
              <a:defRPr/>
            </a:pPr>
            <a:r>
              <a:rPr lang="en-US" b="1" dirty="0"/>
              <a:t>Eccentricity</a:t>
            </a:r>
            <a:r>
              <a:rPr lang="en-US" dirty="0"/>
              <a:t> – 100,000 to 400,000 year periods</a:t>
            </a:r>
          </a:p>
          <a:p>
            <a:pPr lvl="1" eaLnBrk="1" hangingPunct="1">
              <a:defRPr/>
            </a:pPr>
            <a:endParaRPr lang="en-US" b="1" dirty="0" smtClean="0"/>
          </a:p>
          <a:p>
            <a:pPr lvl="1" eaLnBrk="1" hangingPunct="1">
              <a:defRPr/>
            </a:pPr>
            <a:r>
              <a:rPr lang="en-US" b="1" dirty="0" smtClean="0"/>
              <a:t>Obliquity</a:t>
            </a:r>
            <a:r>
              <a:rPr lang="en-US" dirty="0" smtClean="0"/>
              <a:t> – every 41,000 years</a:t>
            </a:r>
          </a:p>
          <a:p>
            <a:pPr lvl="1" eaLnBrk="1" hangingPunct="1">
              <a:defRPr/>
            </a:pPr>
            <a:endParaRPr lang="en-US" b="1" dirty="0" smtClean="0"/>
          </a:p>
          <a:p>
            <a:pPr lvl="1" eaLnBrk="1" hangingPunct="1">
              <a:defRPr/>
            </a:pPr>
            <a:r>
              <a:rPr lang="en-US" b="1" dirty="0" smtClean="0"/>
              <a:t>Processional </a:t>
            </a:r>
            <a:r>
              <a:rPr lang="en-US" b="1" dirty="0"/>
              <a:t>of equinoxes</a:t>
            </a:r>
            <a:r>
              <a:rPr lang="en-US" dirty="0"/>
              <a:t> – every 23,000 years</a:t>
            </a:r>
          </a:p>
          <a:p>
            <a:pPr lvl="1" eaLnBrk="1" hangingPunct="1">
              <a:defRPr/>
            </a:pPr>
            <a:endParaRPr lang="en-US" dirty="0" smtClean="0"/>
          </a:p>
        </p:txBody>
      </p:sp>
      <p:sp>
        <p:nvSpPr>
          <p:cNvPr id="3" name="Slide Number Placeholder 2"/>
          <p:cNvSpPr>
            <a:spLocks noGrp="1"/>
          </p:cNvSpPr>
          <p:nvPr>
            <p:ph type="sldNum" sz="quarter" idx="4"/>
          </p:nvPr>
        </p:nvSpPr>
        <p:spPr/>
        <p:txBody>
          <a:bodyPr/>
          <a:lstStyle/>
          <a:p>
            <a:fld id="{4FAB73BC-B049-4115-A692-8D63A059BFB8}" type="slidenum">
              <a:rPr lang="en-US" smtClean="0"/>
              <a:pPr/>
              <a:t>6</a:t>
            </a:fld>
            <a:r>
              <a:rPr lang="en-US" smtClean="0"/>
              <a:t> / 104</a:t>
            </a:r>
            <a:endParaRPr lang="en-US" dirty="0"/>
          </a:p>
        </p:txBody>
      </p:sp>
    </p:spTree>
    <p:extLst>
      <p:ext uri="{BB962C8B-B14F-4D97-AF65-F5344CB8AC3E}">
        <p14:creationId xmlns:p14="http://schemas.microsoft.com/office/powerpoint/2010/main" val="7076729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if anything, can be done to prevent this disaster from occurring</a:t>
            </a:r>
            <a:r>
              <a:rPr lang="en-US" dirty="0" smtClean="0"/>
              <a:t>?</a:t>
            </a:r>
            <a:endParaRPr lang="en-US" dirty="0"/>
          </a:p>
        </p:txBody>
      </p:sp>
      <p:sp>
        <p:nvSpPr>
          <p:cNvPr id="3" name="Content Placeholder 2"/>
          <p:cNvSpPr>
            <a:spLocks noGrp="1"/>
          </p:cNvSpPr>
          <p:nvPr>
            <p:ph idx="1"/>
          </p:nvPr>
        </p:nvSpPr>
        <p:spPr/>
        <p:txBody>
          <a:bodyPr/>
          <a:lstStyle/>
          <a:p>
            <a:r>
              <a:rPr lang="en-US" dirty="0" smtClean="0"/>
              <a:t>Honestly?  Not much</a:t>
            </a:r>
          </a:p>
          <a:p>
            <a:endParaRPr lang="en-US" dirty="0"/>
          </a:p>
          <a:p>
            <a:r>
              <a:rPr lang="en-US" dirty="0" smtClean="0"/>
              <a:t>Our planet is in an interglacial period, and is naturally warming up.</a:t>
            </a:r>
          </a:p>
          <a:p>
            <a:endParaRPr lang="en-US" dirty="0" smtClean="0"/>
          </a:p>
          <a:p>
            <a:r>
              <a:rPr lang="en-US" dirty="0" smtClean="0"/>
              <a:t>Human dependency on fossil fuels and unsustainable lifestyles is making the problem worse.</a:t>
            </a:r>
            <a:endParaRPr lang="en-US" dirty="0"/>
          </a:p>
        </p:txBody>
      </p:sp>
      <p:sp>
        <p:nvSpPr>
          <p:cNvPr id="5" name="Slide Number Placeholder 4"/>
          <p:cNvSpPr>
            <a:spLocks noGrp="1"/>
          </p:cNvSpPr>
          <p:nvPr>
            <p:ph type="sldNum" sz="quarter" idx="4"/>
          </p:nvPr>
        </p:nvSpPr>
        <p:spPr/>
        <p:txBody>
          <a:bodyPr/>
          <a:lstStyle/>
          <a:p>
            <a:fld id="{4FAB73BC-B049-4115-A692-8D63A059BFB8}" type="slidenum">
              <a:rPr lang="en-US" smtClean="0"/>
              <a:pPr/>
              <a:t>60</a:t>
            </a:fld>
            <a:r>
              <a:rPr lang="en-US" smtClean="0"/>
              <a:t> / 104</a:t>
            </a:r>
            <a:endParaRPr lang="en-US" dirty="0"/>
          </a:p>
        </p:txBody>
      </p:sp>
    </p:spTree>
    <p:extLst>
      <p:ext uri="{BB962C8B-B14F-4D97-AF65-F5344CB8AC3E}">
        <p14:creationId xmlns:p14="http://schemas.microsoft.com/office/powerpoint/2010/main" val="36180160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the risk</a:t>
            </a:r>
            <a:endParaRPr lang="en-US" dirty="0"/>
          </a:p>
        </p:txBody>
      </p:sp>
      <p:sp>
        <p:nvSpPr>
          <p:cNvPr id="3" name="Content Placeholder 2"/>
          <p:cNvSpPr>
            <a:spLocks noGrp="1"/>
          </p:cNvSpPr>
          <p:nvPr>
            <p:ph type="body" idx="1"/>
          </p:nvPr>
        </p:nvSpPr>
        <p:spPr/>
        <p:txBody>
          <a:bodyPr>
            <a:normAutofit/>
          </a:bodyPr>
          <a:lstStyle/>
          <a:p>
            <a:r>
              <a:rPr lang="en-US" sz="2800" dirty="0" smtClean="0"/>
              <a:t>What can be done to reduce the damages caused by this disaster?</a:t>
            </a:r>
          </a:p>
          <a:p>
            <a:endParaRPr lang="en-US" sz="2800" dirty="0" smtClean="0"/>
          </a:p>
          <a:p>
            <a:endParaRPr lang="en-US" sz="2800" dirty="0"/>
          </a:p>
        </p:txBody>
      </p:sp>
      <p:sp>
        <p:nvSpPr>
          <p:cNvPr id="5" name="Slide Number Placeholder 4"/>
          <p:cNvSpPr>
            <a:spLocks noGrp="1"/>
          </p:cNvSpPr>
          <p:nvPr>
            <p:ph type="sldNum" sz="quarter" idx="4"/>
          </p:nvPr>
        </p:nvSpPr>
        <p:spPr/>
        <p:txBody>
          <a:bodyPr/>
          <a:lstStyle/>
          <a:p>
            <a:fld id="{4FAB73BC-B049-4115-A692-8D63A059BFB8}" type="slidenum">
              <a:rPr lang="en-US" smtClean="0"/>
              <a:pPr/>
              <a:t>61</a:t>
            </a:fld>
            <a:r>
              <a:rPr lang="en-US" smtClean="0"/>
              <a:t> / 104</a:t>
            </a:r>
            <a:endParaRPr lang="en-US" dirty="0"/>
          </a:p>
        </p:txBody>
      </p:sp>
    </p:spTree>
    <p:extLst>
      <p:ext uri="{BB962C8B-B14F-4D97-AF65-F5344CB8AC3E}">
        <p14:creationId xmlns:p14="http://schemas.microsoft.com/office/powerpoint/2010/main" val="3373017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can be done to reduce the damages caused by this disaster</a:t>
            </a:r>
            <a:r>
              <a:rPr lang="en-US" dirty="0" smtClean="0"/>
              <a:t>?</a:t>
            </a:r>
            <a:endParaRPr lang="en-US" dirty="0"/>
          </a:p>
        </p:txBody>
      </p:sp>
      <p:sp>
        <p:nvSpPr>
          <p:cNvPr id="3" name="Content Placeholder 2"/>
          <p:cNvSpPr>
            <a:spLocks noGrp="1"/>
          </p:cNvSpPr>
          <p:nvPr>
            <p:ph idx="1"/>
          </p:nvPr>
        </p:nvSpPr>
        <p:spPr/>
        <p:txBody>
          <a:bodyPr/>
          <a:lstStyle/>
          <a:p>
            <a:r>
              <a:rPr lang="en-US" dirty="0" smtClean="0"/>
              <a:t>Health</a:t>
            </a:r>
          </a:p>
          <a:p>
            <a:pPr lvl="1"/>
            <a:r>
              <a:rPr lang="en-US" dirty="0" smtClean="0"/>
              <a:t>Have a plan for long-term heat waves</a:t>
            </a:r>
          </a:p>
          <a:p>
            <a:pPr lvl="1"/>
            <a:r>
              <a:rPr lang="en-US" dirty="0" smtClean="0"/>
              <a:t>Increased temperatures will lead to increased pollution and ozone levels</a:t>
            </a:r>
          </a:p>
          <a:p>
            <a:pPr lvl="1"/>
            <a:r>
              <a:rPr lang="en-US" dirty="0" smtClean="0"/>
              <a:t>Vector control to reduce the risk of malaria, etc.</a:t>
            </a:r>
          </a:p>
          <a:p>
            <a:pPr lvl="1"/>
            <a:r>
              <a:rPr lang="en-US" dirty="0" smtClean="0"/>
              <a:t>Increase access to:</a:t>
            </a:r>
          </a:p>
          <a:p>
            <a:pPr lvl="2"/>
            <a:r>
              <a:rPr lang="en-US" sz="2400" dirty="0" smtClean="0"/>
              <a:t>Clean water</a:t>
            </a:r>
          </a:p>
          <a:p>
            <a:pPr lvl="2"/>
            <a:r>
              <a:rPr lang="en-US" sz="2400" dirty="0" smtClean="0"/>
              <a:t>Sanitation</a:t>
            </a:r>
          </a:p>
          <a:p>
            <a:pPr lvl="2"/>
            <a:r>
              <a:rPr lang="en-US" sz="2400" dirty="0" smtClean="0"/>
              <a:t>Health care</a:t>
            </a:r>
          </a:p>
          <a:p>
            <a:pPr lvl="1"/>
            <a:endParaRPr lang="en-US" sz="3200" dirty="0" smtClean="0"/>
          </a:p>
        </p:txBody>
      </p:sp>
      <p:sp>
        <p:nvSpPr>
          <p:cNvPr id="5" name="Slide Number Placeholder 4"/>
          <p:cNvSpPr>
            <a:spLocks noGrp="1"/>
          </p:cNvSpPr>
          <p:nvPr>
            <p:ph type="sldNum" sz="quarter" idx="4"/>
          </p:nvPr>
        </p:nvSpPr>
        <p:spPr/>
        <p:txBody>
          <a:bodyPr/>
          <a:lstStyle/>
          <a:p>
            <a:fld id="{4FAB73BC-B049-4115-A692-8D63A059BFB8}" type="slidenum">
              <a:rPr lang="en-US" smtClean="0"/>
              <a:pPr/>
              <a:t>62</a:t>
            </a:fld>
            <a:r>
              <a:rPr lang="en-US" smtClean="0"/>
              <a:t> / 104</a:t>
            </a:r>
            <a:endParaRPr lang="en-US" dirty="0"/>
          </a:p>
        </p:txBody>
      </p:sp>
    </p:spTree>
    <p:extLst>
      <p:ext uri="{BB962C8B-B14F-4D97-AF65-F5344CB8AC3E}">
        <p14:creationId xmlns:p14="http://schemas.microsoft.com/office/powerpoint/2010/main" val="26393812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90116" y="0"/>
            <a:ext cx="8399704" cy="6309360"/>
          </a:xfrm>
          <a:prstGeom prst="rect">
            <a:avLst/>
          </a:prstGeom>
        </p:spPr>
      </p:pic>
      <p:sp>
        <p:nvSpPr>
          <p:cNvPr id="4" name="Slide Number Placeholder 3"/>
          <p:cNvSpPr>
            <a:spLocks noGrp="1"/>
          </p:cNvSpPr>
          <p:nvPr>
            <p:ph type="sldNum" sz="quarter" idx="4"/>
          </p:nvPr>
        </p:nvSpPr>
        <p:spPr/>
        <p:txBody>
          <a:bodyPr/>
          <a:lstStyle/>
          <a:p>
            <a:fld id="{4FAB73BC-B049-4115-A692-8D63A059BFB8}" type="slidenum">
              <a:rPr lang="en-US" smtClean="0"/>
              <a:pPr/>
              <a:t>63</a:t>
            </a:fld>
            <a:r>
              <a:rPr lang="en-US" smtClean="0"/>
              <a:t> / 104</a:t>
            </a:r>
            <a:endParaRPr lang="en-US" dirty="0"/>
          </a:p>
        </p:txBody>
      </p:sp>
    </p:spTree>
    <p:extLst>
      <p:ext uri="{BB962C8B-B14F-4D97-AF65-F5344CB8AC3E}">
        <p14:creationId xmlns:p14="http://schemas.microsoft.com/office/powerpoint/2010/main" val="39789440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be done to reduce the damages caused by this disaster?</a:t>
            </a:r>
          </a:p>
        </p:txBody>
      </p:sp>
      <p:sp>
        <p:nvSpPr>
          <p:cNvPr id="3" name="Content Placeholder 2"/>
          <p:cNvSpPr>
            <a:spLocks noGrp="1"/>
          </p:cNvSpPr>
          <p:nvPr>
            <p:ph idx="1"/>
          </p:nvPr>
        </p:nvSpPr>
        <p:spPr/>
        <p:txBody>
          <a:bodyPr/>
          <a:lstStyle/>
          <a:p>
            <a:r>
              <a:rPr lang="en-US" dirty="0" smtClean="0"/>
              <a:t>Agriculture</a:t>
            </a:r>
          </a:p>
          <a:p>
            <a:pPr lvl="1"/>
            <a:r>
              <a:rPr lang="en-US" dirty="0" smtClean="0"/>
              <a:t>Cultivar </a:t>
            </a:r>
            <a:r>
              <a:rPr lang="en-US" dirty="0"/>
              <a:t>adjustment </a:t>
            </a:r>
            <a:endParaRPr lang="en-US" dirty="0" smtClean="0"/>
          </a:p>
          <a:p>
            <a:pPr lvl="1"/>
            <a:r>
              <a:rPr lang="en-US" dirty="0" smtClean="0"/>
              <a:t>Planting </a:t>
            </a:r>
            <a:r>
              <a:rPr lang="en-US" dirty="0"/>
              <a:t>date adjustment</a:t>
            </a:r>
          </a:p>
          <a:p>
            <a:pPr lvl="1"/>
            <a:r>
              <a:rPr lang="en-US" dirty="0" smtClean="0"/>
              <a:t>Combined </a:t>
            </a:r>
            <a:r>
              <a:rPr lang="en-US" dirty="0"/>
              <a:t>planting date and cultivar adjustment</a:t>
            </a:r>
          </a:p>
          <a:p>
            <a:pPr lvl="1"/>
            <a:r>
              <a:rPr lang="en-US" dirty="0" smtClean="0"/>
              <a:t>Irrigation </a:t>
            </a:r>
            <a:r>
              <a:rPr lang="en-US" dirty="0"/>
              <a:t>optimization</a:t>
            </a:r>
          </a:p>
          <a:p>
            <a:pPr lvl="1"/>
            <a:r>
              <a:rPr lang="en-US" dirty="0" smtClean="0"/>
              <a:t>Fertilizer </a:t>
            </a:r>
            <a:r>
              <a:rPr lang="en-US" dirty="0"/>
              <a:t>optimization</a:t>
            </a:r>
          </a:p>
        </p:txBody>
      </p:sp>
      <p:sp>
        <p:nvSpPr>
          <p:cNvPr id="5" name="Slide Number Placeholder 4"/>
          <p:cNvSpPr>
            <a:spLocks noGrp="1"/>
          </p:cNvSpPr>
          <p:nvPr>
            <p:ph type="sldNum" sz="quarter" idx="4"/>
          </p:nvPr>
        </p:nvSpPr>
        <p:spPr/>
        <p:txBody>
          <a:bodyPr/>
          <a:lstStyle/>
          <a:p>
            <a:fld id="{4FAB73BC-B049-4115-A692-8D63A059BFB8}" type="slidenum">
              <a:rPr lang="en-US" smtClean="0"/>
              <a:pPr/>
              <a:t>64</a:t>
            </a:fld>
            <a:r>
              <a:rPr lang="en-US" smtClean="0"/>
              <a:t> / 104</a:t>
            </a:r>
            <a:endParaRPr lang="en-US" dirty="0"/>
          </a:p>
        </p:txBody>
      </p:sp>
    </p:spTree>
    <p:extLst>
      <p:ext uri="{BB962C8B-B14F-4D97-AF65-F5344CB8AC3E}">
        <p14:creationId xmlns:p14="http://schemas.microsoft.com/office/powerpoint/2010/main" val="6706028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78" y="0"/>
            <a:ext cx="10058400" cy="6776185"/>
          </a:xfrm>
          <a:prstGeom prst="rect">
            <a:avLst/>
          </a:prstGeom>
        </p:spPr>
      </p:pic>
      <p:pic>
        <p:nvPicPr>
          <p:cNvPr id="26636" name="Picture 12" descr="ind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2954" y="282407"/>
            <a:ext cx="8001000" cy="5800725"/>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p:cNvSpPr>
            <a:spLocks noGrp="1"/>
          </p:cNvSpPr>
          <p:nvPr>
            <p:ph type="title"/>
          </p:nvPr>
        </p:nvSpPr>
        <p:spPr/>
        <p:txBody>
          <a:bodyPr/>
          <a:lstStyle/>
          <a:p>
            <a:r>
              <a:rPr lang="en-US" b="1" dirty="0"/>
              <a:t>The Global Water Footprint of Key Crops</a:t>
            </a:r>
            <a:br>
              <a:rPr lang="en-US" b="1" dirty="0"/>
            </a:br>
            <a:endParaRPr lang="en-US" dirty="0"/>
          </a:p>
        </p:txBody>
      </p:sp>
      <p:sp>
        <p:nvSpPr>
          <p:cNvPr id="16" name="Slide Number Placeholder 15"/>
          <p:cNvSpPr>
            <a:spLocks noGrp="1"/>
          </p:cNvSpPr>
          <p:nvPr>
            <p:ph type="sldNum" sz="quarter" idx="4"/>
          </p:nvPr>
        </p:nvSpPr>
        <p:spPr/>
        <p:txBody>
          <a:bodyPr/>
          <a:lstStyle/>
          <a:p>
            <a:fld id="{4FAB73BC-B049-4115-A692-8D63A059BFB8}" type="slidenum">
              <a:rPr lang="en-US" smtClean="0"/>
              <a:pPr/>
              <a:t>65</a:t>
            </a:fld>
            <a:r>
              <a:rPr lang="en-US" smtClean="0"/>
              <a:t> / 104</a:t>
            </a:r>
            <a:endParaRPr lang="en-US" dirty="0"/>
          </a:p>
        </p:txBody>
      </p:sp>
    </p:spTree>
    <p:extLst>
      <p:ext uri="{BB962C8B-B14F-4D97-AF65-F5344CB8AC3E}">
        <p14:creationId xmlns:p14="http://schemas.microsoft.com/office/powerpoint/2010/main" val="29639861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78" y="0"/>
            <a:ext cx="10058400" cy="6776185"/>
          </a:xfrm>
          <a:prstGeom prst="rect">
            <a:avLst/>
          </a:prstGeom>
        </p:spPr>
      </p:pic>
      <p:pic>
        <p:nvPicPr>
          <p:cNvPr id="29698" name="Picture 2" descr="mi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8204" y="310243"/>
            <a:ext cx="8001000" cy="580072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b="1" dirty="0"/>
              <a:t>The Global Water Footprint of Key Crops</a:t>
            </a:r>
            <a:br>
              <a:rPr lang="en-US" b="1" dirty="0"/>
            </a:br>
            <a:endParaRPr lang="en-US" dirty="0"/>
          </a:p>
        </p:txBody>
      </p:sp>
      <p:sp>
        <p:nvSpPr>
          <p:cNvPr id="6" name="Slide Number Placeholder 5"/>
          <p:cNvSpPr>
            <a:spLocks noGrp="1"/>
          </p:cNvSpPr>
          <p:nvPr>
            <p:ph type="sldNum" sz="quarter" idx="4"/>
          </p:nvPr>
        </p:nvSpPr>
        <p:spPr/>
        <p:txBody>
          <a:bodyPr/>
          <a:lstStyle/>
          <a:p>
            <a:fld id="{4FAB73BC-B049-4115-A692-8D63A059BFB8}" type="slidenum">
              <a:rPr lang="en-US" smtClean="0"/>
              <a:pPr/>
              <a:t>66</a:t>
            </a:fld>
            <a:r>
              <a:rPr lang="en-US" smtClean="0"/>
              <a:t> / 104</a:t>
            </a:r>
            <a:endParaRPr lang="en-US" dirty="0"/>
          </a:p>
        </p:txBody>
      </p:sp>
    </p:spTree>
    <p:extLst>
      <p:ext uri="{BB962C8B-B14F-4D97-AF65-F5344CB8AC3E}">
        <p14:creationId xmlns:p14="http://schemas.microsoft.com/office/powerpoint/2010/main" val="10188644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78" y="0"/>
            <a:ext cx="10058400" cy="6776185"/>
          </a:xfrm>
          <a:prstGeom prst="rect">
            <a:avLst/>
          </a:prstGeom>
        </p:spPr>
      </p:pic>
      <p:pic>
        <p:nvPicPr>
          <p:cNvPr id="28674" name="Picture 2" descr="nel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675" y="217941"/>
            <a:ext cx="8001000" cy="5800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t>The Global Water Footprint of Key Crops</a:t>
            </a:r>
            <a:br>
              <a:rPr lang="en-US" b="1" dirty="0"/>
            </a:br>
            <a:endParaRPr lang="en-US" dirty="0"/>
          </a:p>
        </p:txBody>
      </p:sp>
      <p:sp>
        <p:nvSpPr>
          <p:cNvPr id="4" name="Slide Number Placeholder 3"/>
          <p:cNvSpPr>
            <a:spLocks noGrp="1"/>
          </p:cNvSpPr>
          <p:nvPr>
            <p:ph type="sldNum" sz="quarter" idx="4"/>
          </p:nvPr>
        </p:nvSpPr>
        <p:spPr/>
        <p:txBody>
          <a:bodyPr/>
          <a:lstStyle/>
          <a:p>
            <a:fld id="{4FAB73BC-B049-4115-A692-8D63A059BFB8}" type="slidenum">
              <a:rPr lang="en-US" smtClean="0"/>
              <a:pPr/>
              <a:t>67</a:t>
            </a:fld>
            <a:r>
              <a:rPr lang="en-US" smtClean="0"/>
              <a:t> / 104</a:t>
            </a:r>
            <a:endParaRPr lang="en-US" dirty="0"/>
          </a:p>
        </p:txBody>
      </p:sp>
    </p:spTree>
    <p:extLst>
      <p:ext uri="{BB962C8B-B14F-4D97-AF65-F5344CB8AC3E}">
        <p14:creationId xmlns:p14="http://schemas.microsoft.com/office/powerpoint/2010/main" val="20985996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78" y="0"/>
            <a:ext cx="10058400" cy="6776185"/>
          </a:xfrm>
          <a:prstGeom prst="rect">
            <a:avLst/>
          </a:prstGeom>
        </p:spPr>
      </p:pic>
      <p:pic>
        <p:nvPicPr>
          <p:cNvPr id="26628" name="Picture 4" descr="para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849" y="532492"/>
            <a:ext cx="8001000" cy="5800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t>The Global Water Footprint of Key Crops</a:t>
            </a:r>
            <a:br>
              <a:rPr lang="en-US" b="1" dirty="0"/>
            </a:br>
            <a:endParaRPr lang="en-US" dirty="0"/>
          </a:p>
        </p:txBody>
      </p:sp>
      <p:sp>
        <p:nvSpPr>
          <p:cNvPr id="5" name="Slide Number Placeholder 4"/>
          <p:cNvSpPr>
            <a:spLocks noGrp="1"/>
          </p:cNvSpPr>
          <p:nvPr>
            <p:ph type="sldNum" sz="quarter" idx="4"/>
          </p:nvPr>
        </p:nvSpPr>
        <p:spPr/>
        <p:txBody>
          <a:bodyPr/>
          <a:lstStyle/>
          <a:p>
            <a:fld id="{4FAB73BC-B049-4115-A692-8D63A059BFB8}" type="slidenum">
              <a:rPr lang="en-US" smtClean="0"/>
              <a:pPr/>
              <a:t>68</a:t>
            </a:fld>
            <a:r>
              <a:rPr lang="en-US" smtClean="0"/>
              <a:t> / 104</a:t>
            </a:r>
            <a:endParaRPr lang="en-US" dirty="0"/>
          </a:p>
        </p:txBody>
      </p:sp>
    </p:spTree>
    <p:extLst>
      <p:ext uri="{BB962C8B-B14F-4D97-AF65-F5344CB8AC3E}">
        <p14:creationId xmlns:p14="http://schemas.microsoft.com/office/powerpoint/2010/main" val="14817463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78" y="0"/>
            <a:ext cx="10058400" cy="6776185"/>
          </a:xfrm>
          <a:prstGeom prst="rect">
            <a:avLst/>
          </a:prstGeom>
        </p:spPr>
      </p:pic>
      <p:pic>
        <p:nvPicPr>
          <p:cNvPr id="30722" name="Picture 2" descr="sanjoaqu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5632" y="264886"/>
            <a:ext cx="8001000" cy="5800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t>The Global Water Footprint of Key Crops</a:t>
            </a:r>
            <a:br>
              <a:rPr lang="en-US" b="1" dirty="0"/>
            </a:br>
            <a:endParaRPr lang="en-US" dirty="0"/>
          </a:p>
        </p:txBody>
      </p:sp>
      <p:sp>
        <p:nvSpPr>
          <p:cNvPr id="4" name="Slide Number Placeholder 3"/>
          <p:cNvSpPr>
            <a:spLocks noGrp="1"/>
          </p:cNvSpPr>
          <p:nvPr>
            <p:ph type="sldNum" sz="quarter" idx="4"/>
          </p:nvPr>
        </p:nvSpPr>
        <p:spPr/>
        <p:txBody>
          <a:bodyPr/>
          <a:lstStyle/>
          <a:p>
            <a:fld id="{4FAB73BC-B049-4115-A692-8D63A059BFB8}" type="slidenum">
              <a:rPr lang="en-US" smtClean="0"/>
              <a:pPr/>
              <a:t>69</a:t>
            </a:fld>
            <a:r>
              <a:rPr lang="en-US" smtClean="0"/>
              <a:t> / 104</a:t>
            </a:r>
            <a:endParaRPr lang="en-US" dirty="0"/>
          </a:p>
        </p:txBody>
      </p:sp>
    </p:spTree>
    <p:extLst>
      <p:ext uri="{BB962C8B-B14F-4D97-AF65-F5344CB8AC3E}">
        <p14:creationId xmlns:p14="http://schemas.microsoft.com/office/powerpoint/2010/main" val="42229370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descr="http://www.indiana.edu/%7Egeol105/images/gaia_chapter_4/eccentric.JPG"/>
          <p:cNvPicPr>
            <a:picLocks noChangeAspect="1" noChangeArrowheads="1"/>
          </p:cNvPicPr>
          <p:nvPr/>
        </p:nvPicPr>
        <p:blipFill>
          <a:blip r:embed="rId3">
            <a:extLst>
              <a:ext uri="{28A0092B-C50C-407E-A947-70E740481C1C}">
                <a14:useLocalDpi xmlns:a14="http://schemas.microsoft.com/office/drawing/2010/main" val="0"/>
              </a:ext>
            </a:extLst>
          </a:blip>
          <a:srcRect t="3098" b="27042"/>
          <a:stretch>
            <a:fillRect/>
          </a:stretch>
        </p:blipFill>
        <p:spPr bwMode="auto">
          <a:xfrm>
            <a:off x="6126479" y="2442084"/>
            <a:ext cx="6014983" cy="304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a:t>Assessing the risk:  </a:t>
            </a:r>
            <a:br>
              <a:rPr lang="en-US" dirty="0"/>
            </a:br>
            <a:r>
              <a:rPr lang="en-US" dirty="0"/>
              <a:t>Causes of Global Climate Change</a:t>
            </a:r>
            <a:endParaRPr lang="en-US" dirty="0" smtClean="0"/>
          </a:p>
        </p:txBody>
      </p:sp>
      <p:sp>
        <p:nvSpPr>
          <p:cNvPr id="3" name="Content Placeholder 2"/>
          <p:cNvSpPr>
            <a:spLocks noGrp="1"/>
          </p:cNvSpPr>
          <p:nvPr>
            <p:ph idx="1"/>
          </p:nvPr>
        </p:nvSpPr>
        <p:spPr>
          <a:xfrm>
            <a:off x="1097280" y="1845734"/>
            <a:ext cx="4958963" cy="4023360"/>
          </a:xfrm>
        </p:spPr>
        <p:txBody>
          <a:bodyPr/>
          <a:lstStyle/>
          <a:p>
            <a:pPr marL="0" indent="0">
              <a:buNone/>
              <a:defRPr/>
            </a:pPr>
            <a:r>
              <a:rPr lang="en-US" b="1" dirty="0" smtClean="0">
                <a:solidFill>
                  <a:schemeClr val="accent2"/>
                </a:solidFill>
              </a:rPr>
              <a:t>Eccentricity</a:t>
            </a:r>
          </a:p>
          <a:p>
            <a:pPr marL="225425" indent="-225425">
              <a:buFont typeface="Arial" panose="020B0604020202020204" pitchFamily="34" charset="0"/>
              <a:buChar char="•"/>
              <a:defRPr/>
            </a:pPr>
            <a:r>
              <a:rPr lang="en-US" dirty="0" smtClean="0"/>
              <a:t>Shape of Earth’s orbit changes from circular to elliptical over 100,000 years.</a:t>
            </a:r>
          </a:p>
          <a:p>
            <a:pPr lvl="1">
              <a:buFont typeface="Arial" panose="020B0604020202020204" pitchFamily="34" charset="0"/>
              <a:buChar char="•"/>
              <a:defRPr/>
            </a:pPr>
            <a:r>
              <a:rPr lang="en-US" dirty="0" smtClean="0"/>
              <a:t>More circular:  stable climate</a:t>
            </a:r>
          </a:p>
          <a:p>
            <a:pPr lvl="1">
              <a:buFont typeface="Arial" panose="020B0604020202020204" pitchFamily="34" charset="0"/>
              <a:buChar char="•"/>
              <a:defRPr/>
            </a:pPr>
            <a:r>
              <a:rPr lang="en-US" dirty="0" smtClean="0"/>
              <a:t>More elliptical:  strong climate variations</a:t>
            </a:r>
          </a:p>
          <a:p>
            <a:pPr lvl="1">
              <a:defRPr/>
            </a:pPr>
            <a:endParaRPr lang="en-US" dirty="0"/>
          </a:p>
        </p:txBody>
      </p:sp>
      <p:sp>
        <p:nvSpPr>
          <p:cNvPr id="5" name="Slide Number Placeholder 4"/>
          <p:cNvSpPr>
            <a:spLocks noGrp="1"/>
          </p:cNvSpPr>
          <p:nvPr>
            <p:ph type="sldNum" sz="quarter" idx="4"/>
          </p:nvPr>
        </p:nvSpPr>
        <p:spPr/>
        <p:txBody>
          <a:bodyPr/>
          <a:lstStyle/>
          <a:p>
            <a:fld id="{4FAB73BC-B049-4115-A692-8D63A059BFB8}" type="slidenum">
              <a:rPr lang="en-US" smtClean="0"/>
              <a:pPr/>
              <a:t>7</a:t>
            </a:fld>
            <a:r>
              <a:rPr lang="en-US" smtClean="0"/>
              <a:t> / 104</a:t>
            </a:r>
            <a:endParaRPr lang="en-US" dirty="0"/>
          </a:p>
        </p:txBody>
      </p:sp>
    </p:spTree>
    <p:extLst>
      <p:ext uri="{BB962C8B-B14F-4D97-AF65-F5344CB8AC3E}">
        <p14:creationId xmlns:p14="http://schemas.microsoft.com/office/powerpoint/2010/main" val="15094682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078" y="0"/>
            <a:ext cx="10058400" cy="6776185"/>
          </a:xfrm>
          <a:prstGeom prst="rect">
            <a:avLst/>
          </a:prstGeom>
        </p:spPr>
      </p:pic>
      <p:pic>
        <p:nvPicPr>
          <p:cNvPr id="31746" name="Picture 2" descr="vol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8532" y="400232"/>
            <a:ext cx="8001000" cy="58007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t>The Global Water Footprint of Key Crops</a:t>
            </a:r>
            <a:br>
              <a:rPr lang="en-US" b="1" dirty="0"/>
            </a:br>
            <a:endParaRPr lang="en-US" dirty="0"/>
          </a:p>
        </p:txBody>
      </p:sp>
      <p:sp>
        <p:nvSpPr>
          <p:cNvPr id="4" name="Slide Number Placeholder 3"/>
          <p:cNvSpPr>
            <a:spLocks noGrp="1"/>
          </p:cNvSpPr>
          <p:nvPr>
            <p:ph type="sldNum" sz="quarter" idx="4"/>
          </p:nvPr>
        </p:nvSpPr>
        <p:spPr/>
        <p:txBody>
          <a:bodyPr/>
          <a:lstStyle/>
          <a:p>
            <a:fld id="{4FAB73BC-B049-4115-A692-8D63A059BFB8}" type="slidenum">
              <a:rPr lang="en-US" smtClean="0"/>
              <a:pPr/>
              <a:t>70</a:t>
            </a:fld>
            <a:r>
              <a:rPr lang="en-US" smtClean="0"/>
              <a:t> / 104</a:t>
            </a:r>
            <a:endParaRPr lang="en-US" dirty="0"/>
          </a:p>
        </p:txBody>
      </p:sp>
    </p:spTree>
    <p:extLst>
      <p:ext uri="{BB962C8B-B14F-4D97-AF65-F5344CB8AC3E}">
        <p14:creationId xmlns:p14="http://schemas.microsoft.com/office/powerpoint/2010/main" val="20258752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be done to reduce the damages caused by this disaster?</a:t>
            </a:r>
          </a:p>
        </p:txBody>
      </p:sp>
      <p:sp>
        <p:nvSpPr>
          <p:cNvPr id="3" name="Content Placeholder 2"/>
          <p:cNvSpPr>
            <a:spLocks noGrp="1"/>
          </p:cNvSpPr>
          <p:nvPr>
            <p:ph idx="1"/>
          </p:nvPr>
        </p:nvSpPr>
        <p:spPr/>
        <p:txBody>
          <a:bodyPr/>
          <a:lstStyle/>
          <a:p>
            <a:r>
              <a:rPr lang="en-US" dirty="0" smtClean="0"/>
              <a:t>Energy</a:t>
            </a:r>
          </a:p>
          <a:p>
            <a:pPr lvl="1"/>
            <a:r>
              <a:rPr lang="en-US" dirty="0" smtClean="0"/>
              <a:t>Eliminate dependency on hydroelectric power and fossil fuels</a:t>
            </a:r>
          </a:p>
          <a:p>
            <a:pPr lvl="1"/>
            <a:r>
              <a:rPr lang="en-US" dirty="0" smtClean="0"/>
              <a:t>Reduce, reuse, recycle</a:t>
            </a:r>
          </a:p>
          <a:p>
            <a:pPr lvl="1"/>
            <a:r>
              <a:rPr lang="en-US" dirty="0" smtClean="0"/>
              <a:t>Focus on renewable energy source</a:t>
            </a:r>
          </a:p>
          <a:p>
            <a:pPr lvl="1"/>
            <a:r>
              <a:rPr lang="en-US" dirty="0" smtClean="0"/>
              <a:t>Use resources wisely</a:t>
            </a:r>
            <a:endParaRPr lang="en-US" dirty="0"/>
          </a:p>
        </p:txBody>
      </p:sp>
      <p:sp>
        <p:nvSpPr>
          <p:cNvPr id="5" name="Slide Number Placeholder 4"/>
          <p:cNvSpPr>
            <a:spLocks noGrp="1"/>
          </p:cNvSpPr>
          <p:nvPr>
            <p:ph type="sldNum" sz="quarter" idx="4"/>
          </p:nvPr>
        </p:nvSpPr>
        <p:spPr/>
        <p:txBody>
          <a:bodyPr/>
          <a:lstStyle/>
          <a:p>
            <a:fld id="{4FAB73BC-B049-4115-A692-8D63A059BFB8}" type="slidenum">
              <a:rPr lang="en-US" smtClean="0"/>
              <a:pPr/>
              <a:t>71</a:t>
            </a:fld>
            <a:r>
              <a:rPr lang="en-US" smtClean="0"/>
              <a:t> / 104</a:t>
            </a:r>
            <a:endParaRPr lang="en-US" dirty="0"/>
          </a:p>
        </p:txBody>
      </p:sp>
    </p:spTree>
    <p:extLst>
      <p:ext uri="{BB962C8B-B14F-4D97-AF65-F5344CB8AC3E}">
        <p14:creationId xmlns:p14="http://schemas.microsoft.com/office/powerpoint/2010/main" val="3750993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amudi Kenya Talks About The Rise Of Green Buildings And Household Applia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952" cy="660234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4FAB73BC-B049-4115-A692-8D63A059BFB8}" type="slidenum">
              <a:rPr lang="en-US" smtClean="0"/>
              <a:pPr/>
              <a:t>72</a:t>
            </a:fld>
            <a:r>
              <a:rPr lang="en-US" smtClean="0"/>
              <a:t> / 104</a:t>
            </a:r>
            <a:endParaRPr lang="en-US" dirty="0"/>
          </a:p>
        </p:txBody>
      </p:sp>
    </p:spTree>
    <p:extLst>
      <p:ext uri="{BB962C8B-B14F-4D97-AF65-F5344CB8AC3E}">
        <p14:creationId xmlns:p14="http://schemas.microsoft.com/office/powerpoint/2010/main" val="5421981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Lamudi Kenya Talks About The Rise Of Green Buildings And Household Applia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68" y="0"/>
            <a:ext cx="1015024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4FAB73BC-B049-4115-A692-8D63A059BFB8}" type="slidenum">
              <a:rPr lang="en-US" smtClean="0"/>
              <a:pPr/>
              <a:t>73</a:t>
            </a:fld>
            <a:r>
              <a:rPr lang="en-US" smtClean="0"/>
              <a:t> / 104</a:t>
            </a:r>
            <a:endParaRPr lang="en-US" dirty="0"/>
          </a:p>
        </p:txBody>
      </p:sp>
    </p:spTree>
    <p:extLst>
      <p:ext uri="{BB962C8B-B14F-4D97-AF65-F5344CB8AC3E}">
        <p14:creationId xmlns:p14="http://schemas.microsoft.com/office/powerpoint/2010/main" val="38562237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Urban green infrastructure_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773" y="87084"/>
            <a:ext cx="9635515" cy="621792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4FAB73BC-B049-4115-A692-8D63A059BFB8}" type="slidenum">
              <a:rPr lang="en-US" smtClean="0"/>
              <a:pPr/>
              <a:t>74</a:t>
            </a:fld>
            <a:r>
              <a:rPr lang="en-US" smtClean="0"/>
              <a:t> / 104</a:t>
            </a:r>
            <a:endParaRPr lang="en-US" dirty="0"/>
          </a:p>
        </p:txBody>
      </p:sp>
    </p:spTree>
    <p:extLst>
      <p:ext uri="{BB962C8B-B14F-4D97-AF65-F5344CB8AC3E}">
        <p14:creationId xmlns:p14="http://schemas.microsoft.com/office/powerpoint/2010/main" val="6948618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8046720" cy="1371600"/>
          </a:xfrm>
        </p:spPr>
        <p:txBody>
          <a:bodyPr anchor="t" anchorCtr="0"/>
          <a:lstStyle/>
          <a:p>
            <a:pPr algn="ctr"/>
            <a:r>
              <a:rPr lang="en-US" b="1" dirty="0">
                <a:solidFill>
                  <a:srgbClr val="63A537"/>
                </a:solidFill>
              </a:rPr>
              <a:t>The Crystal, London, UK</a:t>
            </a:r>
          </a:p>
        </p:txBody>
      </p:sp>
      <p:sp>
        <p:nvSpPr>
          <p:cNvPr id="4" name="Text Placeholder 3"/>
          <p:cNvSpPr>
            <a:spLocks noGrp="1"/>
          </p:cNvSpPr>
          <p:nvPr>
            <p:ph type="body" sz="half" idx="2"/>
          </p:nvPr>
        </p:nvSpPr>
        <p:spPr>
          <a:xfrm>
            <a:off x="182880" y="275771"/>
            <a:ext cx="3657600" cy="6400800"/>
          </a:xfrm>
        </p:spPr>
        <p:txBody>
          <a:bodyPr>
            <a:noAutofit/>
          </a:bodyPr>
          <a:lstStyle/>
          <a:p>
            <a:pPr marL="342900" indent="-342900">
              <a:buFont typeface="Arial" panose="020B0604020202020204" pitchFamily="34" charset="0"/>
              <a:buChar char="•"/>
            </a:pPr>
            <a:r>
              <a:rPr lang="en-US" sz="2400" b="0" dirty="0" smtClean="0"/>
              <a:t>Electricity generated by photovoltaic </a:t>
            </a:r>
            <a:r>
              <a:rPr lang="en-US" sz="2400" b="0" dirty="0"/>
              <a:t>solar </a:t>
            </a:r>
          </a:p>
          <a:p>
            <a:pPr marL="342900" indent="-342900">
              <a:buFont typeface="Arial" panose="020B0604020202020204" pitchFamily="34" charset="0"/>
              <a:buChar char="•"/>
            </a:pPr>
            <a:r>
              <a:rPr lang="en-US" sz="2400" b="0" dirty="0" smtClean="0"/>
              <a:t>Lighting is a combination </a:t>
            </a:r>
            <a:r>
              <a:rPr lang="en-US" sz="2400" b="0" dirty="0"/>
              <a:t>of LED and fluorescent </a:t>
            </a:r>
            <a:r>
              <a:rPr lang="en-US" sz="2400" b="0" dirty="0" smtClean="0"/>
              <a:t>lights and daylight.</a:t>
            </a:r>
            <a:endParaRPr lang="en-US" sz="2400" b="0" dirty="0"/>
          </a:p>
          <a:p>
            <a:pPr marL="342900" indent="-342900">
              <a:buFont typeface="Arial" panose="020B0604020202020204" pitchFamily="34" charset="0"/>
              <a:buChar char="•"/>
            </a:pPr>
            <a:r>
              <a:rPr lang="en-US" sz="2400" b="0" dirty="0" smtClean="0"/>
              <a:t>The </a:t>
            </a:r>
            <a:r>
              <a:rPr lang="en-US" sz="2400" b="0" dirty="0"/>
              <a:t>building's roof collects rainwater, while sewage is treated, recycled and re-used onsite. </a:t>
            </a:r>
          </a:p>
        </p:txBody>
      </p:sp>
      <p:pic>
        <p:nvPicPr>
          <p:cNvPr id="7170" name="Picture 2" descr="Libera_PR_20130430_75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164" y="1498600"/>
            <a:ext cx="7955280" cy="530352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4"/>
          </p:nvPr>
        </p:nvSpPr>
        <p:spPr/>
        <p:txBody>
          <a:bodyPr/>
          <a:lstStyle/>
          <a:p>
            <a:fld id="{4FAB73BC-B049-4115-A692-8D63A059BFB8}" type="slidenum">
              <a:rPr lang="en-US" smtClean="0"/>
              <a:pPr/>
              <a:t>75</a:t>
            </a:fld>
            <a:r>
              <a:rPr lang="en-US" smtClean="0"/>
              <a:t> / 104</a:t>
            </a:r>
            <a:endParaRPr lang="en-US" dirty="0"/>
          </a:p>
        </p:txBody>
      </p:sp>
    </p:spTree>
    <p:extLst>
      <p:ext uri="{BB962C8B-B14F-4D97-AF65-F5344CB8AC3E}">
        <p14:creationId xmlns:p14="http://schemas.microsoft.com/office/powerpoint/2010/main" val="9249706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8046720" cy="1371600"/>
          </a:xfrm>
        </p:spPr>
        <p:txBody>
          <a:bodyPr anchor="t" anchorCtr="0">
            <a:noAutofit/>
          </a:bodyPr>
          <a:lstStyle/>
          <a:p>
            <a:pPr algn="ctr"/>
            <a:r>
              <a:rPr lang="fr-FR" b="1" dirty="0">
                <a:solidFill>
                  <a:schemeClr val="accent1">
                    <a:lumMod val="75000"/>
                  </a:schemeClr>
                </a:solidFill>
              </a:rPr>
              <a:t>Vancouver Convention Centre West, Vancouver</a:t>
            </a:r>
            <a:endParaRPr lang="en-US" b="1" dirty="0">
              <a:solidFill>
                <a:schemeClr val="accent1">
                  <a:lumMod val="75000"/>
                </a:schemeClr>
              </a:solidFill>
            </a:endParaRPr>
          </a:p>
        </p:txBody>
      </p:sp>
      <p:sp>
        <p:nvSpPr>
          <p:cNvPr id="4" name="Text Placeholder 3"/>
          <p:cNvSpPr>
            <a:spLocks noGrp="1"/>
          </p:cNvSpPr>
          <p:nvPr>
            <p:ph type="body" sz="half" idx="2"/>
          </p:nvPr>
        </p:nvSpPr>
        <p:spPr>
          <a:xfrm>
            <a:off x="182880" y="274320"/>
            <a:ext cx="3657600" cy="6400800"/>
          </a:xfrm>
        </p:spPr>
        <p:txBody>
          <a:bodyPr>
            <a:noAutofit/>
          </a:bodyPr>
          <a:lstStyle/>
          <a:p>
            <a:pPr marL="342900" indent="-342900">
              <a:buFont typeface="Arial" panose="020B0604020202020204" pitchFamily="34" charset="0"/>
              <a:buChar char="•"/>
            </a:pPr>
            <a:r>
              <a:rPr lang="en-US" sz="2400" b="0" dirty="0" smtClean="0"/>
              <a:t>A  </a:t>
            </a:r>
            <a:r>
              <a:rPr lang="en-US" sz="2400" b="0" dirty="0"/>
              <a:t>6-acre </a:t>
            </a:r>
            <a:r>
              <a:rPr lang="en-US" sz="2400" b="0" dirty="0" smtClean="0"/>
              <a:t>living </a:t>
            </a:r>
            <a:r>
              <a:rPr lang="en-US" sz="2400" b="0" dirty="0"/>
              <a:t>roof hosts 400,000 indigenous </a:t>
            </a:r>
            <a:r>
              <a:rPr lang="en-US" sz="2400" b="0" dirty="0" smtClean="0"/>
              <a:t>plants</a:t>
            </a:r>
          </a:p>
          <a:p>
            <a:pPr marL="342900" indent="-342900">
              <a:buFont typeface="Arial" panose="020B0604020202020204" pitchFamily="34" charset="0"/>
              <a:buChar char="•"/>
            </a:pPr>
            <a:r>
              <a:rPr lang="en-US" sz="2400" b="0" dirty="0" smtClean="0"/>
              <a:t>CO</a:t>
            </a:r>
            <a:r>
              <a:rPr lang="en-US" sz="2400" b="0" baseline="-25000" dirty="0" smtClean="0"/>
              <a:t>2</a:t>
            </a:r>
            <a:r>
              <a:rPr lang="en-US" sz="2400" b="0" dirty="0"/>
              <a:t>, VOC and humidity </a:t>
            </a:r>
            <a:r>
              <a:rPr lang="en-US" sz="2400" b="0" dirty="0" smtClean="0"/>
              <a:t>sensors</a:t>
            </a:r>
          </a:p>
          <a:p>
            <a:pPr marL="342900" indent="-342900">
              <a:buFont typeface="Arial" panose="020B0604020202020204" pitchFamily="34" charset="0"/>
              <a:buChar char="•"/>
            </a:pPr>
            <a:r>
              <a:rPr lang="en-US" sz="2400" b="0" dirty="0" smtClean="0"/>
              <a:t>Heating </a:t>
            </a:r>
            <a:r>
              <a:rPr lang="en-US" sz="2400" b="0" dirty="0"/>
              <a:t>and cooling are provided by seawater heat pumps powered by hydroelectricity.</a:t>
            </a:r>
          </a:p>
        </p:txBody>
      </p:sp>
      <p:pic>
        <p:nvPicPr>
          <p:cNvPr id="8194" name="Picture 2" descr="American Institute of Architects' Top 10 Green Build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9314" y="1537783"/>
            <a:ext cx="8020915" cy="530352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4"/>
          </p:nvPr>
        </p:nvSpPr>
        <p:spPr/>
        <p:txBody>
          <a:bodyPr/>
          <a:lstStyle/>
          <a:p>
            <a:fld id="{4FAB73BC-B049-4115-A692-8D63A059BFB8}" type="slidenum">
              <a:rPr lang="en-US" smtClean="0"/>
              <a:pPr/>
              <a:t>76</a:t>
            </a:fld>
            <a:r>
              <a:rPr lang="en-US" smtClean="0"/>
              <a:t> / 104</a:t>
            </a:r>
            <a:endParaRPr lang="en-US" dirty="0"/>
          </a:p>
        </p:txBody>
      </p:sp>
    </p:spTree>
    <p:extLst>
      <p:ext uri="{BB962C8B-B14F-4D97-AF65-F5344CB8AC3E}">
        <p14:creationId xmlns:p14="http://schemas.microsoft.com/office/powerpoint/2010/main" val="4690759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8046720" cy="1371600"/>
          </a:xfrm>
        </p:spPr>
        <p:txBody>
          <a:bodyPr anchor="t" anchorCtr="0">
            <a:noAutofit/>
          </a:bodyPr>
          <a:lstStyle/>
          <a:p>
            <a:pPr algn="ctr"/>
            <a:r>
              <a:rPr lang="en-US" b="1" dirty="0">
                <a:solidFill>
                  <a:schemeClr val="accent1">
                    <a:lumMod val="75000"/>
                  </a:schemeClr>
                </a:solidFill>
              </a:rPr>
              <a:t>Kiowa County Schools, Greensburg, </a:t>
            </a:r>
            <a:r>
              <a:rPr lang="en-US" b="1" dirty="0" smtClean="0">
                <a:solidFill>
                  <a:schemeClr val="accent1">
                    <a:lumMod val="75000"/>
                  </a:schemeClr>
                </a:solidFill>
              </a:rPr>
              <a:t>KA</a:t>
            </a:r>
            <a:endParaRPr lang="en-US" b="1" dirty="0">
              <a:solidFill>
                <a:schemeClr val="accent1">
                  <a:lumMod val="75000"/>
                </a:schemeClr>
              </a:solidFill>
            </a:endParaRPr>
          </a:p>
        </p:txBody>
      </p:sp>
      <p:sp>
        <p:nvSpPr>
          <p:cNvPr id="4" name="Text Placeholder 3"/>
          <p:cNvSpPr>
            <a:spLocks noGrp="1"/>
          </p:cNvSpPr>
          <p:nvPr>
            <p:ph type="body" sz="half" idx="2"/>
          </p:nvPr>
        </p:nvSpPr>
        <p:spPr>
          <a:xfrm>
            <a:off x="182879" y="274320"/>
            <a:ext cx="3657600" cy="6400800"/>
          </a:xfrm>
        </p:spPr>
        <p:txBody>
          <a:bodyPr>
            <a:noAutofit/>
          </a:bodyPr>
          <a:lstStyle/>
          <a:p>
            <a:pPr marL="342900" indent="-342900">
              <a:buFont typeface="Arial" panose="020B0604020202020204" pitchFamily="34" charset="0"/>
              <a:buChar char="•"/>
            </a:pPr>
            <a:r>
              <a:rPr lang="en-US" sz="2400" b="0" dirty="0" smtClean="0"/>
              <a:t>Design optimizes </a:t>
            </a:r>
            <a:r>
              <a:rPr lang="en-US" sz="2400" b="0" dirty="0"/>
              <a:t>day lighting </a:t>
            </a:r>
            <a:r>
              <a:rPr lang="en-US" sz="2400" b="0" dirty="0" smtClean="0"/>
              <a:t>&amp; natural ventilation</a:t>
            </a:r>
          </a:p>
          <a:p>
            <a:pPr marL="342900" indent="-342900">
              <a:buFont typeface="Arial" panose="020B0604020202020204" pitchFamily="34" charset="0"/>
              <a:buChar char="•"/>
            </a:pPr>
            <a:r>
              <a:rPr lang="en-US" sz="2400" b="0" dirty="0" smtClean="0"/>
              <a:t>Reducing </a:t>
            </a:r>
            <a:r>
              <a:rPr lang="en-US" sz="2400" b="0" dirty="0"/>
              <a:t>the urban-heat-island effect through open area allocation and diverse landscaping. </a:t>
            </a:r>
            <a:endParaRPr lang="en-US" sz="2400" b="0" dirty="0" smtClean="0"/>
          </a:p>
          <a:p>
            <a:pPr marL="342900" indent="-342900">
              <a:buFont typeface="Arial" panose="020B0604020202020204" pitchFamily="34" charset="0"/>
              <a:buChar char="•"/>
            </a:pPr>
            <a:r>
              <a:rPr lang="en-US" sz="2400" b="0" dirty="0" smtClean="0"/>
              <a:t>A </a:t>
            </a:r>
            <a:r>
              <a:rPr lang="en-US" sz="2400" b="0" dirty="0"/>
              <a:t>50-kilowatt wind turbine outside the school provides a portion of the building's energy needs, with </a:t>
            </a:r>
            <a:r>
              <a:rPr lang="en-US" sz="2400" b="0" dirty="0" smtClean="0"/>
              <a:t>the </a:t>
            </a:r>
            <a:r>
              <a:rPr lang="en-US" sz="2400" b="0" dirty="0"/>
              <a:t>rest coming from a wind farm located outside the town</a:t>
            </a:r>
          </a:p>
        </p:txBody>
      </p:sp>
      <p:pic>
        <p:nvPicPr>
          <p:cNvPr id="11266" name="Picture 2" descr="Green Build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898" y="1499314"/>
            <a:ext cx="8020915" cy="530352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4"/>
          </p:nvPr>
        </p:nvSpPr>
        <p:spPr/>
        <p:txBody>
          <a:bodyPr/>
          <a:lstStyle/>
          <a:p>
            <a:fld id="{4FAB73BC-B049-4115-A692-8D63A059BFB8}" type="slidenum">
              <a:rPr lang="en-US" smtClean="0"/>
              <a:pPr/>
              <a:t>77</a:t>
            </a:fld>
            <a:r>
              <a:rPr lang="en-US" smtClean="0"/>
              <a:t> / 104</a:t>
            </a:r>
            <a:endParaRPr lang="en-US" dirty="0"/>
          </a:p>
        </p:txBody>
      </p:sp>
    </p:spTree>
    <p:extLst>
      <p:ext uri="{BB962C8B-B14F-4D97-AF65-F5344CB8AC3E}">
        <p14:creationId xmlns:p14="http://schemas.microsoft.com/office/powerpoint/2010/main" val="37181457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8046720" cy="1371600"/>
          </a:xfrm>
        </p:spPr>
        <p:txBody>
          <a:bodyPr anchor="t" anchorCtr="0">
            <a:noAutofit/>
          </a:bodyPr>
          <a:lstStyle/>
          <a:p>
            <a:pPr algn="ctr"/>
            <a:r>
              <a:rPr lang="fr-FR" b="1" dirty="0" smtClean="0">
                <a:solidFill>
                  <a:schemeClr val="accent1">
                    <a:lumMod val="75000"/>
                  </a:schemeClr>
                </a:solidFill>
              </a:rPr>
              <a:t>Milano Santa Monica, Milano Italy</a:t>
            </a:r>
            <a:endParaRPr lang="en-US" b="1" dirty="0">
              <a:solidFill>
                <a:schemeClr val="accent1">
                  <a:lumMod val="75000"/>
                </a:schemeClr>
              </a:solidFill>
            </a:endParaRPr>
          </a:p>
        </p:txBody>
      </p:sp>
      <p:sp>
        <p:nvSpPr>
          <p:cNvPr id="4" name="Text Placeholder 3"/>
          <p:cNvSpPr>
            <a:spLocks noGrp="1"/>
          </p:cNvSpPr>
          <p:nvPr>
            <p:ph type="body" sz="half" idx="2"/>
          </p:nvPr>
        </p:nvSpPr>
        <p:spPr>
          <a:xfrm>
            <a:off x="182879" y="274320"/>
            <a:ext cx="3657600" cy="6400800"/>
          </a:xfrm>
        </p:spPr>
        <p:txBody>
          <a:bodyPr>
            <a:noAutofit/>
          </a:bodyPr>
          <a:lstStyle/>
          <a:p>
            <a:pPr marL="342900" indent="-342900">
              <a:buFont typeface="Arial" panose="020B0604020202020204" pitchFamily="34" charset="0"/>
              <a:buChar char="•"/>
            </a:pPr>
            <a:r>
              <a:rPr lang="en-US" sz="2400" b="0" dirty="0" smtClean="0"/>
              <a:t>Includes an apartment complex, schools</a:t>
            </a:r>
            <a:r>
              <a:rPr lang="en-US" sz="2400" b="0" dirty="0"/>
              <a:t>, sporting facilities, and a shopping </a:t>
            </a:r>
            <a:r>
              <a:rPr lang="en-US" sz="2400" b="0" dirty="0" smtClean="0"/>
              <a:t>center.</a:t>
            </a:r>
            <a:endParaRPr lang="en-US" sz="2400" b="0" dirty="0"/>
          </a:p>
          <a:p>
            <a:pPr marL="342900" indent="-342900">
              <a:buFont typeface="Arial" panose="020B0604020202020204" pitchFamily="34" charset="0"/>
              <a:buChar char="•"/>
            </a:pPr>
            <a:r>
              <a:rPr lang="en-US" sz="2400" b="0" dirty="0" smtClean="0"/>
              <a:t>Photovoltaic panels shade sun-facing windows &amp; generate energy</a:t>
            </a:r>
          </a:p>
          <a:p>
            <a:pPr marL="342900" indent="-342900">
              <a:buFont typeface="Arial" panose="020B0604020202020204" pitchFamily="34" charset="0"/>
              <a:buChar char="•"/>
            </a:pPr>
            <a:r>
              <a:rPr lang="en-US" sz="2400" b="0" dirty="0" smtClean="0"/>
              <a:t>Solar water heaters help to further increase efficiency.</a:t>
            </a:r>
          </a:p>
          <a:p>
            <a:pPr marL="342900" indent="-342900">
              <a:buFont typeface="Arial" panose="020B0604020202020204" pitchFamily="34" charset="0"/>
              <a:buChar char="•"/>
            </a:pPr>
            <a:r>
              <a:rPr lang="en-US" sz="2400" b="0" dirty="0" smtClean="0"/>
              <a:t>Vegetation on the outside helps to insulate the interiors while providing fresh air.</a:t>
            </a:r>
          </a:p>
          <a:p>
            <a:endParaRPr lang="en-US" sz="2400" b="0" dirty="0"/>
          </a:p>
          <a:p>
            <a:endParaRPr lang="en-US" sz="2400" b="0" dirty="0"/>
          </a:p>
        </p:txBody>
      </p:sp>
      <p:pic>
        <p:nvPicPr>
          <p:cNvPr id="9218" name="Picture 2" descr="milano santa monica, sustainable architecture, green building, polis engineering, studio nicoletti, marzorati architecture studio, solar power, sustainable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0040" y="1248227"/>
            <a:ext cx="7739792" cy="557784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4"/>
          </p:nvPr>
        </p:nvSpPr>
        <p:spPr/>
        <p:txBody>
          <a:bodyPr/>
          <a:lstStyle/>
          <a:p>
            <a:fld id="{4FAB73BC-B049-4115-A692-8D63A059BFB8}" type="slidenum">
              <a:rPr lang="en-US" smtClean="0"/>
              <a:pPr/>
              <a:t>78</a:t>
            </a:fld>
            <a:r>
              <a:rPr lang="en-US" smtClean="0"/>
              <a:t> / 104</a:t>
            </a:r>
            <a:endParaRPr lang="en-US" dirty="0"/>
          </a:p>
        </p:txBody>
      </p:sp>
    </p:spTree>
    <p:extLst>
      <p:ext uri="{BB962C8B-B14F-4D97-AF65-F5344CB8AC3E}">
        <p14:creationId xmlns:p14="http://schemas.microsoft.com/office/powerpoint/2010/main" val="24911209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8046720" cy="1371600"/>
          </a:xfrm>
        </p:spPr>
        <p:txBody>
          <a:bodyPr anchor="t" anchorCtr="0">
            <a:noAutofit/>
          </a:bodyPr>
          <a:lstStyle/>
          <a:p>
            <a:pPr algn="ctr"/>
            <a:r>
              <a:rPr lang="fr-FR" b="1" dirty="0" smtClean="0">
                <a:solidFill>
                  <a:schemeClr val="accent1">
                    <a:lumMod val="75000"/>
                  </a:schemeClr>
                </a:solidFill>
              </a:rPr>
              <a:t>Solar Airport, Kuwait</a:t>
            </a:r>
            <a:endParaRPr lang="en-US" b="1" dirty="0">
              <a:solidFill>
                <a:schemeClr val="accent1">
                  <a:lumMod val="75000"/>
                </a:schemeClr>
              </a:solidFill>
            </a:endParaRPr>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a:xfrm>
            <a:off x="182879" y="274320"/>
            <a:ext cx="3657600" cy="6400800"/>
          </a:xfrm>
        </p:spPr>
        <p:txBody>
          <a:bodyPr>
            <a:noAutofit/>
          </a:bodyPr>
          <a:lstStyle/>
          <a:p>
            <a:r>
              <a:rPr lang="en-US" sz="2400" b="0" dirty="0"/>
              <a:t>Foster &amp; Partners </a:t>
            </a:r>
            <a:r>
              <a:rPr lang="en-US" sz="2400" b="0" dirty="0" smtClean="0"/>
              <a:t> . . . [has] </a:t>
            </a:r>
            <a:r>
              <a:rPr lang="en-US" sz="2400" b="0" dirty="0"/>
              <a:t>unveiled plans to build a massive solar-powered international airport in Kuwait. Although that country doesn't have its own green building standard, the firm is shooting to bring this crazy-shaped project in line with LEED Gold </a:t>
            </a:r>
            <a:r>
              <a:rPr lang="en-US" sz="2400" b="0" dirty="0" smtClean="0"/>
              <a:t>standards</a:t>
            </a:r>
            <a:endParaRPr lang="en-US" sz="2400" b="0" dirty="0"/>
          </a:p>
        </p:txBody>
      </p:sp>
      <p:pic>
        <p:nvPicPr>
          <p:cNvPr id="10242" name="Picture 2" descr="http://assets.inhabitat.com/wp-content/blogs.dir/1/files/2011/11/foster-and-partners-kuwait-airport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412" y="1499316"/>
            <a:ext cx="7977196" cy="530352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4"/>
          </p:nvPr>
        </p:nvSpPr>
        <p:spPr/>
        <p:txBody>
          <a:bodyPr/>
          <a:lstStyle/>
          <a:p>
            <a:fld id="{4FAB73BC-B049-4115-A692-8D63A059BFB8}" type="slidenum">
              <a:rPr lang="en-US" smtClean="0"/>
              <a:pPr/>
              <a:t>79</a:t>
            </a:fld>
            <a:r>
              <a:rPr lang="en-US" smtClean="0"/>
              <a:t> / 104</a:t>
            </a:r>
            <a:endParaRPr lang="en-US" dirty="0"/>
          </a:p>
        </p:txBody>
      </p:sp>
    </p:spTree>
    <p:extLst>
      <p:ext uri="{BB962C8B-B14F-4D97-AF65-F5344CB8AC3E}">
        <p14:creationId xmlns:p14="http://schemas.microsoft.com/office/powerpoint/2010/main" val="30195696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Eccentricity </a:t>
            </a:r>
            <a:br>
              <a:rPr lang="en-US" dirty="0" smtClean="0"/>
            </a:br>
            <a:r>
              <a:rPr lang="en-US" dirty="0" smtClean="0"/>
              <a:t>t</a:t>
            </a:r>
            <a:endParaRPr lang="en-US" dirty="0"/>
          </a:p>
        </p:txBody>
      </p:sp>
      <p:pic>
        <p:nvPicPr>
          <p:cNvPr id="76803" name="Picture 2" descr="Two different orbits of Earth around the Su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1632" y="0"/>
            <a:ext cx="105599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Box 3"/>
          <p:cNvSpPr txBox="1">
            <a:spLocks noChangeArrowheads="1"/>
          </p:cNvSpPr>
          <p:nvPr/>
        </p:nvSpPr>
        <p:spPr bwMode="auto">
          <a:xfrm>
            <a:off x="2554514" y="2510972"/>
            <a:ext cx="112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dirty="0">
                <a:solidFill>
                  <a:schemeClr val="bg1"/>
                </a:solidFill>
                <a:latin typeface="Times New Roman" panose="02020603050405020304" pitchFamily="18" charset="0"/>
              </a:rPr>
              <a:t>warmer</a:t>
            </a:r>
          </a:p>
        </p:txBody>
      </p:sp>
      <p:sp>
        <p:nvSpPr>
          <p:cNvPr id="76805" name="TextBox 4"/>
          <p:cNvSpPr txBox="1">
            <a:spLocks noChangeArrowheads="1"/>
          </p:cNvSpPr>
          <p:nvPr/>
        </p:nvSpPr>
        <p:spPr bwMode="auto">
          <a:xfrm>
            <a:off x="1268866" y="3198812"/>
            <a:ext cx="952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400" dirty="0">
                <a:solidFill>
                  <a:schemeClr val="bg1"/>
                </a:solidFill>
                <a:latin typeface="Times New Roman" panose="02020603050405020304" pitchFamily="18" charset="0"/>
              </a:rPr>
              <a:t>cooler</a:t>
            </a:r>
          </a:p>
        </p:txBody>
      </p:sp>
      <p:sp>
        <p:nvSpPr>
          <p:cNvPr id="4" name="Slide Number Placeholder 3"/>
          <p:cNvSpPr>
            <a:spLocks noGrp="1"/>
          </p:cNvSpPr>
          <p:nvPr>
            <p:ph type="sldNum" sz="quarter" idx="4"/>
          </p:nvPr>
        </p:nvSpPr>
        <p:spPr/>
        <p:txBody>
          <a:bodyPr/>
          <a:lstStyle/>
          <a:p>
            <a:fld id="{4FAB73BC-B049-4115-A692-8D63A059BFB8}" type="slidenum">
              <a:rPr lang="en-US" smtClean="0"/>
              <a:pPr/>
              <a:t>8</a:t>
            </a:fld>
            <a:r>
              <a:rPr lang="en-US" smtClean="0"/>
              <a:t> / 104</a:t>
            </a:r>
            <a:endParaRPr lang="en-US" dirty="0"/>
          </a:p>
        </p:txBody>
      </p:sp>
    </p:spTree>
    <p:extLst>
      <p:ext uri="{BB962C8B-B14F-4D97-AF65-F5344CB8AC3E}">
        <p14:creationId xmlns:p14="http://schemas.microsoft.com/office/powerpoint/2010/main" val="29755809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be done to reduce the damages caused by this disaster?</a:t>
            </a:r>
          </a:p>
        </p:txBody>
      </p:sp>
      <p:sp>
        <p:nvSpPr>
          <p:cNvPr id="3" name="Content Placeholder 2"/>
          <p:cNvSpPr>
            <a:spLocks noGrp="1"/>
          </p:cNvSpPr>
          <p:nvPr>
            <p:ph idx="1"/>
          </p:nvPr>
        </p:nvSpPr>
        <p:spPr/>
        <p:txBody>
          <a:bodyPr/>
          <a:lstStyle/>
          <a:p>
            <a:r>
              <a:rPr lang="en-US" dirty="0" smtClean="0"/>
              <a:t>Water Supplies</a:t>
            </a:r>
          </a:p>
          <a:p>
            <a:pPr lvl="1"/>
            <a:r>
              <a:rPr lang="en-US" dirty="0" smtClean="0"/>
              <a:t>Determine a region’s water needs and resources</a:t>
            </a:r>
          </a:p>
          <a:p>
            <a:pPr lvl="1"/>
            <a:r>
              <a:rPr lang="en-US" dirty="0" smtClean="0"/>
              <a:t>Use water wisely</a:t>
            </a:r>
          </a:p>
          <a:p>
            <a:pPr lvl="1"/>
            <a:r>
              <a:rPr lang="en-US" dirty="0" smtClean="0"/>
              <a:t>Have a plan for water shortages</a:t>
            </a:r>
            <a:endParaRPr lang="en-US" dirty="0"/>
          </a:p>
        </p:txBody>
      </p:sp>
      <p:sp>
        <p:nvSpPr>
          <p:cNvPr id="5" name="Slide Number Placeholder 4"/>
          <p:cNvSpPr>
            <a:spLocks noGrp="1"/>
          </p:cNvSpPr>
          <p:nvPr>
            <p:ph type="sldNum" sz="quarter" idx="4"/>
          </p:nvPr>
        </p:nvSpPr>
        <p:spPr/>
        <p:txBody>
          <a:bodyPr/>
          <a:lstStyle/>
          <a:p>
            <a:fld id="{4FAB73BC-B049-4115-A692-8D63A059BFB8}" type="slidenum">
              <a:rPr lang="en-US" smtClean="0"/>
              <a:pPr/>
              <a:t>80</a:t>
            </a:fld>
            <a:r>
              <a:rPr lang="en-US" smtClean="0"/>
              <a:t> / 104</a:t>
            </a:r>
            <a:endParaRPr lang="en-US" dirty="0"/>
          </a:p>
        </p:txBody>
      </p:sp>
    </p:spTree>
    <p:extLst>
      <p:ext uri="{BB962C8B-B14F-4D97-AF65-F5344CB8AC3E}">
        <p14:creationId xmlns:p14="http://schemas.microsoft.com/office/powerpoint/2010/main" val="41318145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811" b="788"/>
          <a:stretch/>
        </p:blipFill>
        <p:spPr>
          <a:xfrm>
            <a:off x="2614386" y="162832"/>
            <a:ext cx="6877957" cy="5991225"/>
          </a:xfrm>
          <a:prstGeom prst="rect">
            <a:avLst/>
          </a:prstGeom>
        </p:spPr>
      </p:pic>
      <p:sp>
        <p:nvSpPr>
          <p:cNvPr id="4" name="Slide Number Placeholder 3"/>
          <p:cNvSpPr>
            <a:spLocks noGrp="1"/>
          </p:cNvSpPr>
          <p:nvPr>
            <p:ph type="sldNum" sz="quarter" idx="4"/>
          </p:nvPr>
        </p:nvSpPr>
        <p:spPr/>
        <p:txBody>
          <a:bodyPr/>
          <a:lstStyle/>
          <a:p>
            <a:fld id="{4FAB73BC-B049-4115-A692-8D63A059BFB8}" type="slidenum">
              <a:rPr lang="en-US" smtClean="0"/>
              <a:pPr/>
              <a:t>81</a:t>
            </a:fld>
            <a:r>
              <a:rPr lang="en-US" smtClean="0"/>
              <a:t> / 104</a:t>
            </a:r>
            <a:endParaRPr lang="en-US" dirty="0"/>
          </a:p>
        </p:txBody>
      </p:sp>
    </p:spTree>
    <p:extLst>
      <p:ext uri="{BB962C8B-B14F-4D97-AF65-F5344CB8AC3E}">
        <p14:creationId xmlns:p14="http://schemas.microsoft.com/office/powerpoint/2010/main" val="28449202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8046720" cy="1371600"/>
          </a:xfrm>
        </p:spPr>
        <p:txBody>
          <a:bodyPr anchor="t" anchorCtr="0">
            <a:normAutofit/>
          </a:bodyPr>
          <a:lstStyle/>
          <a:p>
            <a:pPr algn="ctr"/>
            <a:r>
              <a:rPr lang="en-US" b="1" dirty="0">
                <a:solidFill>
                  <a:schemeClr val="accent1">
                    <a:lumMod val="75000"/>
                  </a:schemeClr>
                </a:solidFill>
              </a:rPr>
              <a:t>Green Infrastructure</a:t>
            </a:r>
          </a:p>
        </p:txBody>
      </p:sp>
      <p:sp>
        <p:nvSpPr>
          <p:cNvPr id="6" name="Text Placeholder 5"/>
          <p:cNvSpPr>
            <a:spLocks noGrp="1"/>
          </p:cNvSpPr>
          <p:nvPr>
            <p:ph type="body" sz="half" idx="2"/>
          </p:nvPr>
        </p:nvSpPr>
        <p:spPr>
          <a:xfrm>
            <a:off x="182879" y="274320"/>
            <a:ext cx="3657600" cy="6400800"/>
          </a:xfrm>
        </p:spPr>
        <p:txBody>
          <a:bodyPr>
            <a:normAutofit lnSpcReduction="10000"/>
          </a:bodyPr>
          <a:lstStyle/>
          <a:p>
            <a:r>
              <a:rPr lang="en-US" sz="2400" b="0" dirty="0"/>
              <a:t>Green infrastructure uses vegetation, soils, and natural processes to manage water and create healthier urban environments</a:t>
            </a:r>
            <a:r>
              <a:rPr lang="en-US" sz="2400" b="0" dirty="0" smtClean="0"/>
              <a:t>.</a:t>
            </a:r>
          </a:p>
          <a:p>
            <a:endParaRPr lang="en-US" sz="2400" b="0" dirty="0"/>
          </a:p>
          <a:p>
            <a:r>
              <a:rPr lang="en-US" sz="2400" dirty="0" smtClean="0"/>
              <a:t>Rainwater </a:t>
            </a:r>
            <a:r>
              <a:rPr lang="en-US" sz="2400" dirty="0"/>
              <a:t>harvesting </a:t>
            </a:r>
            <a:r>
              <a:rPr lang="en-US" sz="2400" b="0" dirty="0"/>
              <a:t>systems collect and store rainfall for later use. When designed appropriately, rainwater harvesting systems slow and reduce runoff and provide a source of water. These systems may be particularly attractive in arid regions, where they can reduce demands on increasingly limited water supplies.</a:t>
            </a:r>
          </a:p>
          <a:p>
            <a:endParaRPr lang="en-US" sz="2400" b="0" dirty="0"/>
          </a:p>
          <a:p>
            <a:endParaRPr lang="en-US" sz="2400" b="0" dirty="0"/>
          </a:p>
        </p:txBody>
      </p:sp>
      <p:pic>
        <p:nvPicPr>
          <p:cNvPr id="9" name="Picture 8"/>
          <p:cNvPicPr>
            <a:picLocks noChangeAspect="1"/>
          </p:cNvPicPr>
          <p:nvPr/>
        </p:nvPicPr>
        <p:blipFill>
          <a:blip r:embed="rId3"/>
          <a:stretch>
            <a:fillRect/>
          </a:stretch>
        </p:blipFill>
        <p:spPr>
          <a:xfrm>
            <a:off x="5852160" y="685800"/>
            <a:ext cx="4572000" cy="6096000"/>
          </a:xfrm>
          <a:prstGeom prst="rect">
            <a:avLst/>
          </a:prstGeom>
        </p:spPr>
      </p:pic>
      <p:sp>
        <p:nvSpPr>
          <p:cNvPr id="13" name="Slide Number Placeholder 12"/>
          <p:cNvSpPr>
            <a:spLocks noGrp="1"/>
          </p:cNvSpPr>
          <p:nvPr>
            <p:ph type="sldNum" sz="quarter" idx="4"/>
          </p:nvPr>
        </p:nvSpPr>
        <p:spPr/>
        <p:txBody>
          <a:bodyPr/>
          <a:lstStyle/>
          <a:p>
            <a:fld id="{4FAB73BC-B049-4115-A692-8D63A059BFB8}" type="slidenum">
              <a:rPr lang="en-US" smtClean="0"/>
              <a:pPr/>
              <a:t>82</a:t>
            </a:fld>
            <a:r>
              <a:rPr lang="en-US" smtClean="0"/>
              <a:t> / 104</a:t>
            </a:r>
            <a:endParaRPr lang="en-US" dirty="0"/>
          </a:p>
        </p:txBody>
      </p:sp>
    </p:spTree>
    <p:extLst>
      <p:ext uri="{BB962C8B-B14F-4D97-AF65-F5344CB8AC3E}">
        <p14:creationId xmlns:p14="http://schemas.microsoft.com/office/powerpoint/2010/main" val="27660900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8046720" cy="1371600"/>
          </a:xfrm>
        </p:spPr>
        <p:txBody>
          <a:bodyPr anchor="t" anchorCtr="0">
            <a:normAutofit/>
          </a:bodyPr>
          <a:lstStyle/>
          <a:p>
            <a:pPr algn="ctr"/>
            <a:r>
              <a:rPr lang="en-US" b="1" dirty="0">
                <a:solidFill>
                  <a:schemeClr val="accent1">
                    <a:lumMod val="75000"/>
                  </a:schemeClr>
                </a:solidFill>
              </a:rPr>
              <a:t>Green Infrastructure</a:t>
            </a:r>
          </a:p>
        </p:txBody>
      </p:sp>
      <p:sp>
        <p:nvSpPr>
          <p:cNvPr id="6" name="Text Placeholder 5"/>
          <p:cNvSpPr>
            <a:spLocks noGrp="1"/>
          </p:cNvSpPr>
          <p:nvPr>
            <p:ph type="body" sz="half" idx="2"/>
          </p:nvPr>
        </p:nvSpPr>
        <p:spPr>
          <a:xfrm>
            <a:off x="182879" y="274320"/>
            <a:ext cx="3657600" cy="6400800"/>
          </a:xfrm>
        </p:spPr>
        <p:txBody>
          <a:bodyPr>
            <a:noAutofit/>
          </a:bodyPr>
          <a:lstStyle/>
          <a:p>
            <a:r>
              <a:rPr lang="en-US" sz="2400" b="0" dirty="0"/>
              <a:t>Green infrastructure uses vegetation, soils, and natural processes to manage water and create healthier urban environments</a:t>
            </a:r>
            <a:r>
              <a:rPr lang="en-US" sz="2400" b="0" dirty="0" smtClean="0"/>
              <a:t>.</a:t>
            </a:r>
          </a:p>
          <a:p>
            <a:endParaRPr lang="en-US" sz="2400" b="0" dirty="0"/>
          </a:p>
          <a:p>
            <a:r>
              <a:rPr lang="en-US" sz="2400" dirty="0"/>
              <a:t>Rain gardens </a:t>
            </a:r>
            <a:r>
              <a:rPr lang="en-US" sz="2400" b="0" dirty="0" smtClean="0"/>
              <a:t>(also known as </a:t>
            </a:r>
            <a:r>
              <a:rPr lang="en-US" sz="2400" b="0" dirty="0" err="1" smtClean="0"/>
              <a:t>bioretention</a:t>
            </a:r>
            <a:r>
              <a:rPr lang="en-US" sz="2400" b="0" dirty="0" smtClean="0"/>
              <a:t> or </a:t>
            </a:r>
            <a:r>
              <a:rPr lang="en-US" sz="2400" b="0" dirty="0" err="1" smtClean="0"/>
              <a:t>bioinfiltration</a:t>
            </a:r>
            <a:r>
              <a:rPr lang="en-US" sz="2400" b="0" dirty="0" smtClean="0"/>
              <a:t> cells) are </a:t>
            </a:r>
            <a:r>
              <a:rPr lang="en-US" sz="2400" b="0" dirty="0"/>
              <a:t>shallow, vegetated basins that collect and absorb runoff from rooftops, sidewalks, and streets.  Rain gardens mimic natural hydrology by infiltrating and </a:t>
            </a:r>
            <a:r>
              <a:rPr lang="en-US" sz="2400" b="0" dirty="0" err="1"/>
              <a:t>evapotranspiring</a:t>
            </a:r>
            <a:r>
              <a:rPr lang="en-US" sz="2400" b="0" dirty="0"/>
              <a:t> runoff.  </a:t>
            </a:r>
          </a:p>
        </p:txBody>
      </p:sp>
      <p:pic>
        <p:nvPicPr>
          <p:cNvPr id="3" name="Picture 2"/>
          <p:cNvPicPr>
            <a:picLocks noChangeAspect="1"/>
          </p:cNvPicPr>
          <p:nvPr/>
        </p:nvPicPr>
        <p:blipFill>
          <a:blip r:embed="rId3"/>
          <a:stretch>
            <a:fillRect/>
          </a:stretch>
        </p:blipFill>
        <p:spPr>
          <a:xfrm>
            <a:off x="4114800" y="945150"/>
            <a:ext cx="8088569" cy="5943600"/>
          </a:xfrm>
          <a:prstGeom prst="rect">
            <a:avLst/>
          </a:prstGeom>
        </p:spPr>
      </p:pic>
      <p:sp>
        <p:nvSpPr>
          <p:cNvPr id="5" name="Slide Number Placeholder 4"/>
          <p:cNvSpPr>
            <a:spLocks noGrp="1"/>
          </p:cNvSpPr>
          <p:nvPr>
            <p:ph type="sldNum" sz="quarter" idx="4"/>
          </p:nvPr>
        </p:nvSpPr>
        <p:spPr/>
        <p:txBody>
          <a:bodyPr/>
          <a:lstStyle/>
          <a:p>
            <a:fld id="{4FAB73BC-B049-4115-A692-8D63A059BFB8}" type="slidenum">
              <a:rPr lang="en-US" smtClean="0"/>
              <a:pPr/>
              <a:t>83</a:t>
            </a:fld>
            <a:r>
              <a:rPr lang="en-US" smtClean="0"/>
              <a:t> / 104</a:t>
            </a:r>
            <a:endParaRPr lang="en-US" dirty="0"/>
          </a:p>
        </p:txBody>
      </p:sp>
    </p:spTree>
    <p:extLst>
      <p:ext uri="{BB962C8B-B14F-4D97-AF65-F5344CB8AC3E}">
        <p14:creationId xmlns:p14="http://schemas.microsoft.com/office/powerpoint/2010/main" val="42401603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8046720" cy="1371600"/>
          </a:xfrm>
        </p:spPr>
        <p:txBody>
          <a:bodyPr anchor="t" anchorCtr="0">
            <a:normAutofit/>
          </a:bodyPr>
          <a:lstStyle/>
          <a:p>
            <a:pPr algn="ctr"/>
            <a:r>
              <a:rPr lang="en-US" b="1" dirty="0">
                <a:solidFill>
                  <a:schemeClr val="accent1">
                    <a:lumMod val="75000"/>
                  </a:schemeClr>
                </a:solidFill>
              </a:rPr>
              <a:t>Green Infrastructure</a:t>
            </a:r>
          </a:p>
        </p:txBody>
      </p:sp>
      <p:sp>
        <p:nvSpPr>
          <p:cNvPr id="6" name="Text Placeholder 5"/>
          <p:cNvSpPr>
            <a:spLocks noGrp="1"/>
          </p:cNvSpPr>
          <p:nvPr>
            <p:ph type="body" sz="half" idx="2"/>
          </p:nvPr>
        </p:nvSpPr>
        <p:spPr>
          <a:xfrm>
            <a:off x="182879" y="274320"/>
            <a:ext cx="3657600" cy="6400800"/>
          </a:xfrm>
        </p:spPr>
        <p:txBody>
          <a:bodyPr>
            <a:noAutofit/>
          </a:bodyPr>
          <a:lstStyle/>
          <a:p>
            <a:r>
              <a:rPr lang="en-US" sz="2400" b="0" dirty="0"/>
              <a:t>Green infrastructure uses vegetation, soils, and natural processes to manage water and create healthier urban environments</a:t>
            </a:r>
            <a:r>
              <a:rPr lang="en-US" sz="2400" b="0" dirty="0" smtClean="0"/>
              <a:t>.</a:t>
            </a:r>
          </a:p>
          <a:p>
            <a:endParaRPr lang="en-US" sz="2400" b="0" dirty="0"/>
          </a:p>
          <a:p>
            <a:r>
              <a:rPr lang="en-US" sz="2400" dirty="0" err="1"/>
              <a:t>Bioswales</a:t>
            </a:r>
            <a:r>
              <a:rPr lang="en-US" sz="2400" dirty="0"/>
              <a:t> </a:t>
            </a:r>
            <a:r>
              <a:rPr lang="en-US" sz="2400" b="0" dirty="0"/>
              <a:t>are vegetated, mulched, or </a:t>
            </a:r>
            <a:r>
              <a:rPr lang="en-US" sz="2400" b="0" dirty="0" err="1"/>
              <a:t>xeriscaped</a:t>
            </a:r>
            <a:r>
              <a:rPr lang="en-US" sz="2400" b="0" dirty="0"/>
              <a:t> channels that provide treatment and retention as they move </a:t>
            </a:r>
            <a:r>
              <a:rPr lang="en-US" sz="2400" b="0" dirty="0" err="1"/>
              <a:t>stormwater</a:t>
            </a:r>
            <a:r>
              <a:rPr lang="en-US" sz="2400" b="0" dirty="0"/>
              <a:t> from one place to another. </a:t>
            </a:r>
            <a:r>
              <a:rPr lang="en-US" sz="2400" b="0" dirty="0" smtClean="0"/>
              <a:t>As </a:t>
            </a:r>
            <a:r>
              <a:rPr lang="en-US" sz="2400" b="0" dirty="0"/>
              <a:t>linear features, vegetated swales are particularly suitable along streets and parking lots. </a:t>
            </a:r>
          </a:p>
        </p:txBody>
      </p:sp>
      <p:pic>
        <p:nvPicPr>
          <p:cNvPr id="4" name="Picture 3"/>
          <p:cNvPicPr>
            <a:picLocks noChangeAspect="1"/>
          </p:cNvPicPr>
          <p:nvPr/>
        </p:nvPicPr>
        <p:blipFill>
          <a:blip r:embed="rId3"/>
          <a:stretch>
            <a:fillRect/>
          </a:stretch>
        </p:blipFill>
        <p:spPr>
          <a:xfrm>
            <a:off x="4114800" y="862874"/>
            <a:ext cx="8046720" cy="6035040"/>
          </a:xfrm>
          <a:prstGeom prst="rect">
            <a:avLst/>
          </a:prstGeom>
        </p:spPr>
      </p:pic>
      <p:sp>
        <p:nvSpPr>
          <p:cNvPr id="7" name="Slide Number Placeholder 6"/>
          <p:cNvSpPr>
            <a:spLocks noGrp="1"/>
          </p:cNvSpPr>
          <p:nvPr>
            <p:ph type="sldNum" sz="quarter" idx="4"/>
          </p:nvPr>
        </p:nvSpPr>
        <p:spPr/>
        <p:txBody>
          <a:bodyPr/>
          <a:lstStyle/>
          <a:p>
            <a:fld id="{4FAB73BC-B049-4115-A692-8D63A059BFB8}" type="slidenum">
              <a:rPr lang="en-US" smtClean="0"/>
              <a:pPr/>
              <a:t>84</a:t>
            </a:fld>
            <a:r>
              <a:rPr lang="en-US" smtClean="0"/>
              <a:t> / 104</a:t>
            </a:r>
            <a:endParaRPr lang="en-US" dirty="0"/>
          </a:p>
        </p:txBody>
      </p:sp>
    </p:spTree>
    <p:extLst>
      <p:ext uri="{BB962C8B-B14F-4D97-AF65-F5344CB8AC3E}">
        <p14:creationId xmlns:p14="http://schemas.microsoft.com/office/powerpoint/2010/main" val="19625395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8046720" cy="1371600"/>
          </a:xfrm>
        </p:spPr>
        <p:txBody>
          <a:bodyPr anchor="t" anchorCtr="0">
            <a:normAutofit/>
          </a:bodyPr>
          <a:lstStyle/>
          <a:p>
            <a:pPr algn="ctr"/>
            <a:r>
              <a:rPr lang="en-US" b="1" dirty="0">
                <a:solidFill>
                  <a:schemeClr val="accent1">
                    <a:lumMod val="75000"/>
                  </a:schemeClr>
                </a:solidFill>
              </a:rPr>
              <a:t>Green Infrastructure</a:t>
            </a:r>
          </a:p>
        </p:txBody>
      </p:sp>
      <p:sp>
        <p:nvSpPr>
          <p:cNvPr id="6" name="Text Placeholder 5"/>
          <p:cNvSpPr>
            <a:spLocks noGrp="1"/>
          </p:cNvSpPr>
          <p:nvPr>
            <p:ph type="body" sz="half" idx="2"/>
          </p:nvPr>
        </p:nvSpPr>
        <p:spPr>
          <a:xfrm>
            <a:off x="182879" y="274320"/>
            <a:ext cx="3657600" cy="6400800"/>
          </a:xfrm>
        </p:spPr>
        <p:txBody>
          <a:bodyPr>
            <a:noAutofit/>
          </a:bodyPr>
          <a:lstStyle/>
          <a:p>
            <a:r>
              <a:rPr lang="en-US" sz="2400" b="0" dirty="0"/>
              <a:t>Green infrastructure uses vegetation, soils, and natural processes to </a:t>
            </a:r>
            <a:r>
              <a:rPr lang="en-US" sz="2400" b="0" dirty="0" smtClean="0"/>
              <a:t/>
            </a:r>
            <a:br>
              <a:rPr lang="en-US" sz="2400" b="0" dirty="0" smtClean="0"/>
            </a:br>
            <a:r>
              <a:rPr lang="en-US" sz="2400" b="0" dirty="0" smtClean="0"/>
              <a:t>manage </a:t>
            </a:r>
            <a:r>
              <a:rPr lang="en-US" sz="2400" b="0" dirty="0"/>
              <a:t>water and create healthier urban environments</a:t>
            </a:r>
            <a:r>
              <a:rPr lang="en-US" sz="2400" b="0" dirty="0" smtClean="0"/>
              <a:t>.</a:t>
            </a:r>
          </a:p>
          <a:p>
            <a:endParaRPr lang="en-US" sz="2400" b="0" dirty="0"/>
          </a:p>
          <a:p>
            <a:r>
              <a:rPr lang="en-US" sz="2400" dirty="0"/>
              <a:t>Permeable pavements </a:t>
            </a:r>
            <a:r>
              <a:rPr lang="en-US" sz="2400" b="0" dirty="0"/>
              <a:t>are paved surfaces  </a:t>
            </a:r>
            <a:r>
              <a:rPr lang="en-US" sz="2400" b="0" dirty="0" smtClean="0"/>
              <a:t>that infiltrate, treat, and/or store rainwater where if falls.  These pavements are </a:t>
            </a:r>
            <a:r>
              <a:rPr lang="en-US" sz="2400" b="0" dirty="0"/>
              <a:t>particularly cost effective where land values are high and where flooding or icing is a problem.</a:t>
            </a:r>
          </a:p>
        </p:txBody>
      </p:sp>
      <p:pic>
        <p:nvPicPr>
          <p:cNvPr id="3" name="Picture 2"/>
          <p:cNvPicPr>
            <a:picLocks noChangeAspect="1"/>
          </p:cNvPicPr>
          <p:nvPr/>
        </p:nvPicPr>
        <p:blipFill>
          <a:blip r:embed="rId3"/>
          <a:stretch>
            <a:fillRect/>
          </a:stretch>
        </p:blipFill>
        <p:spPr>
          <a:xfrm>
            <a:off x="4114800" y="822960"/>
            <a:ext cx="8046720" cy="6035040"/>
          </a:xfrm>
          <a:prstGeom prst="rect">
            <a:avLst/>
          </a:prstGeom>
        </p:spPr>
      </p:pic>
      <p:sp>
        <p:nvSpPr>
          <p:cNvPr id="7" name="Slide Number Placeholder 6"/>
          <p:cNvSpPr>
            <a:spLocks noGrp="1"/>
          </p:cNvSpPr>
          <p:nvPr>
            <p:ph type="sldNum" sz="quarter" idx="4"/>
          </p:nvPr>
        </p:nvSpPr>
        <p:spPr/>
        <p:txBody>
          <a:bodyPr/>
          <a:lstStyle/>
          <a:p>
            <a:fld id="{4FAB73BC-B049-4115-A692-8D63A059BFB8}" type="slidenum">
              <a:rPr lang="en-US" smtClean="0"/>
              <a:pPr/>
              <a:t>85</a:t>
            </a:fld>
            <a:r>
              <a:rPr lang="en-US" smtClean="0"/>
              <a:t> / 104</a:t>
            </a:r>
            <a:endParaRPr lang="en-US" dirty="0"/>
          </a:p>
        </p:txBody>
      </p:sp>
    </p:spTree>
    <p:extLst>
      <p:ext uri="{BB962C8B-B14F-4D97-AF65-F5344CB8AC3E}">
        <p14:creationId xmlns:p14="http://schemas.microsoft.com/office/powerpoint/2010/main" val="29094582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8046720" cy="1371600"/>
          </a:xfrm>
        </p:spPr>
        <p:txBody>
          <a:bodyPr anchor="t" anchorCtr="0">
            <a:normAutofit/>
          </a:bodyPr>
          <a:lstStyle/>
          <a:p>
            <a:pPr algn="ctr"/>
            <a:r>
              <a:rPr lang="en-US" b="1" dirty="0">
                <a:solidFill>
                  <a:schemeClr val="accent1">
                    <a:lumMod val="75000"/>
                  </a:schemeClr>
                </a:solidFill>
              </a:rPr>
              <a:t>Green Infrastructure</a:t>
            </a:r>
          </a:p>
        </p:txBody>
      </p:sp>
      <p:sp>
        <p:nvSpPr>
          <p:cNvPr id="6" name="Text Placeholder 5"/>
          <p:cNvSpPr>
            <a:spLocks noGrp="1"/>
          </p:cNvSpPr>
          <p:nvPr>
            <p:ph type="body" sz="half" idx="2"/>
          </p:nvPr>
        </p:nvSpPr>
        <p:spPr>
          <a:xfrm>
            <a:off x="182879" y="274320"/>
            <a:ext cx="3657600" cy="6400800"/>
          </a:xfrm>
        </p:spPr>
        <p:txBody>
          <a:bodyPr>
            <a:noAutofit/>
          </a:bodyPr>
          <a:lstStyle/>
          <a:p>
            <a:r>
              <a:rPr lang="en-US" sz="2400" b="0" dirty="0"/>
              <a:t>Green infrastructure uses vegetation, soils, and natural processes to </a:t>
            </a:r>
            <a:r>
              <a:rPr lang="en-US" sz="2400" b="0" dirty="0" smtClean="0"/>
              <a:t/>
            </a:r>
            <a:br>
              <a:rPr lang="en-US" sz="2400" b="0" dirty="0" smtClean="0"/>
            </a:br>
            <a:r>
              <a:rPr lang="en-US" sz="2400" b="0" dirty="0" smtClean="0"/>
              <a:t>manage </a:t>
            </a:r>
            <a:r>
              <a:rPr lang="en-US" sz="2400" b="0" dirty="0"/>
              <a:t>water and create healthier urban environments</a:t>
            </a:r>
            <a:r>
              <a:rPr lang="en-US" sz="2400" b="0" dirty="0" smtClean="0"/>
              <a:t>.</a:t>
            </a:r>
          </a:p>
          <a:p>
            <a:endParaRPr lang="en-US" sz="2400" b="0" dirty="0"/>
          </a:p>
          <a:p>
            <a:r>
              <a:rPr lang="en-US" sz="2400" dirty="0"/>
              <a:t>Green </a:t>
            </a:r>
            <a:r>
              <a:rPr lang="en-US" sz="2400" dirty="0" smtClean="0"/>
              <a:t>Parking - </a:t>
            </a:r>
            <a:r>
              <a:rPr lang="en-US" sz="2400" b="0" dirty="0" smtClean="0"/>
              <a:t>Many </a:t>
            </a:r>
            <a:r>
              <a:rPr lang="en-US" sz="2400" b="0" dirty="0"/>
              <a:t>of the green infrastructure elements described above can be seamlessly integrated into parking lot designs. </a:t>
            </a:r>
            <a:r>
              <a:rPr lang="en-US" sz="2400" b="0" dirty="0" smtClean="0"/>
              <a:t>   </a:t>
            </a:r>
            <a:r>
              <a:rPr lang="en-US" sz="2400" b="0" dirty="0"/>
              <a:t>Benefits include urban heat island mitigation and a more walkable built environment.</a:t>
            </a:r>
          </a:p>
        </p:txBody>
      </p:sp>
      <p:pic>
        <p:nvPicPr>
          <p:cNvPr id="4" name="Picture 3"/>
          <p:cNvPicPr>
            <a:picLocks noChangeAspect="1"/>
          </p:cNvPicPr>
          <p:nvPr/>
        </p:nvPicPr>
        <p:blipFill>
          <a:blip r:embed="rId3"/>
          <a:stretch>
            <a:fillRect/>
          </a:stretch>
        </p:blipFill>
        <p:spPr>
          <a:xfrm>
            <a:off x="4114800" y="822960"/>
            <a:ext cx="8046720" cy="6035040"/>
          </a:xfrm>
          <a:prstGeom prst="rect">
            <a:avLst/>
          </a:prstGeom>
        </p:spPr>
      </p:pic>
      <p:sp>
        <p:nvSpPr>
          <p:cNvPr id="7" name="Slide Number Placeholder 6"/>
          <p:cNvSpPr>
            <a:spLocks noGrp="1"/>
          </p:cNvSpPr>
          <p:nvPr>
            <p:ph type="sldNum" sz="quarter" idx="4"/>
          </p:nvPr>
        </p:nvSpPr>
        <p:spPr/>
        <p:txBody>
          <a:bodyPr/>
          <a:lstStyle/>
          <a:p>
            <a:fld id="{4FAB73BC-B049-4115-A692-8D63A059BFB8}" type="slidenum">
              <a:rPr lang="en-US" smtClean="0"/>
              <a:pPr/>
              <a:t>86</a:t>
            </a:fld>
            <a:r>
              <a:rPr lang="en-US" smtClean="0"/>
              <a:t> / 104</a:t>
            </a:r>
            <a:endParaRPr lang="en-US" dirty="0"/>
          </a:p>
        </p:txBody>
      </p:sp>
    </p:spTree>
    <p:extLst>
      <p:ext uri="{BB962C8B-B14F-4D97-AF65-F5344CB8AC3E}">
        <p14:creationId xmlns:p14="http://schemas.microsoft.com/office/powerpoint/2010/main" val="199907699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8046720" cy="1371600"/>
          </a:xfrm>
        </p:spPr>
        <p:txBody>
          <a:bodyPr anchor="t" anchorCtr="0">
            <a:normAutofit/>
          </a:bodyPr>
          <a:lstStyle/>
          <a:p>
            <a:pPr algn="ctr"/>
            <a:r>
              <a:rPr lang="en-US" b="1" dirty="0">
                <a:solidFill>
                  <a:schemeClr val="accent1">
                    <a:lumMod val="75000"/>
                  </a:schemeClr>
                </a:solidFill>
              </a:rPr>
              <a:t>Green Infrastructure</a:t>
            </a:r>
          </a:p>
        </p:txBody>
      </p:sp>
      <p:sp>
        <p:nvSpPr>
          <p:cNvPr id="6" name="Text Placeholder 5"/>
          <p:cNvSpPr>
            <a:spLocks noGrp="1"/>
          </p:cNvSpPr>
          <p:nvPr>
            <p:ph type="body" sz="half" idx="2"/>
          </p:nvPr>
        </p:nvSpPr>
        <p:spPr>
          <a:xfrm>
            <a:off x="182879" y="274320"/>
            <a:ext cx="3657600" cy="6400800"/>
          </a:xfrm>
        </p:spPr>
        <p:txBody>
          <a:bodyPr>
            <a:noAutofit/>
          </a:bodyPr>
          <a:lstStyle/>
          <a:p>
            <a:r>
              <a:rPr lang="en-US" sz="2400" b="0" dirty="0"/>
              <a:t>Green infrastructure uses vegetation, soils, and natural processes to </a:t>
            </a:r>
            <a:r>
              <a:rPr lang="en-US" sz="2400" b="0" dirty="0" smtClean="0"/>
              <a:t/>
            </a:r>
            <a:br>
              <a:rPr lang="en-US" sz="2400" b="0" dirty="0" smtClean="0"/>
            </a:br>
            <a:r>
              <a:rPr lang="en-US" sz="2400" b="0" dirty="0" smtClean="0"/>
              <a:t>manage </a:t>
            </a:r>
            <a:r>
              <a:rPr lang="en-US" sz="2400" b="0" dirty="0"/>
              <a:t>water and create healthier urban environments</a:t>
            </a:r>
            <a:r>
              <a:rPr lang="en-US" sz="2400" b="0" dirty="0" smtClean="0"/>
              <a:t>.</a:t>
            </a:r>
          </a:p>
          <a:p>
            <a:endParaRPr lang="en-US" sz="2400" b="0" dirty="0"/>
          </a:p>
          <a:p>
            <a:r>
              <a:rPr lang="en-US" sz="2400" dirty="0"/>
              <a:t>Green roofs </a:t>
            </a:r>
            <a:r>
              <a:rPr lang="en-US" sz="2400" b="0" dirty="0"/>
              <a:t>are covered with growing media and vegetation that enable rainfall infiltration and evapotranspiration of stored water. </a:t>
            </a:r>
          </a:p>
        </p:txBody>
      </p:sp>
      <p:pic>
        <p:nvPicPr>
          <p:cNvPr id="3" name="Picture 2"/>
          <p:cNvPicPr>
            <a:picLocks noChangeAspect="1"/>
          </p:cNvPicPr>
          <p:nvPr/>
        </p:nvPicPr>
        <p:blipFill>
          <a:blip r:embed="rId3"/>
          <a:stretch>
            <a:fillRect/>
          </a:stretch>
        </p:blipFill>
        <p:spPr>
          <a:xfrm>
            <a:off x="6109788" y="749022"/>
            <a:ext cx="4056743" cy="6108978"/>
          </a:xfrm>
          <a:prstGeom prst="rect">
            <a:avLst/>
          </a:prstGeom>
        </p:spPr>
      </p:pic>
      <p:sp>
        <p:nvSpPr>
          <p:cNvPr id="7" name="Slide Number Placeholder 6"/>
          <p:cNvSpPr>
            <a:spLocks noGrp="1"/>
          </p:cNvSpPr>
          <p:nvPr>
            <p:ph type="sldNum" sz="quarter" idx="4"/>
          </p:nvPr>
        </p:nvSpPr>
        <p:spPr/>
        <p:txBody>
          <a:bodyPr/>
          <a:lstStyle/>
          <a:p>
            <a:fld id="{4FAB73BC-B049-4115-A692-8D63A059BFB8}" type="slidenum">
              <a:rPr lang="en-US" smtClean="0"/>
              <a:pPr/>
              <a:t>87</a:t>
            </a:fld>
            <a:r>
              <a:rPr lang="en-US" smtClean="0"/>
              <a:t> / 104</a:t>
            </a:r>
            <a:endParaRPr lang="en-US" dirty="0"/>
          </a:p>
        </p:txBody>
      </p:sp>
    </p:spTree>
    <p:extLst>
      <p:ext uri="{BB962C8B-B14F-4D97-AF65-F5344CB8AC3E}">
        <p14:creationId xmlns:p14="http://schemas.microsoft.com/office/powerpoint/2010/main" val="123701695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phillywatersheds.org/sites/default/files/StormwaterTreeTrenchDiagramV2_0.png"/>
          <p:cNvPicPr>
            <a:picLocks noChangeAspect="1" noChangeArrowheads="1"/>
          </p:cNvPicPr>
          <p:nvPr/>
        </p:nvPicPr>
        <p:blipFill rotWithShape="1">
          <a:blip r:embed="rId3">
            <a:extLst>
              <a:ext uri="{28A0092B-C50C-407E-A947-70E740481C1C}">
                <a14:useLocalDpi xmlns:a14="http://schemas.microsoft.com/office/drawing/2010/main" val="0"/>
              </a:ext>
            </a:extLst>
          </a:blip>
          <a:srcRect l="7931" r="6415"/>
          <a:stretch/>
        </p:blipFill>
        <p:spPr bwMode="auto">
          <a:xfrm>
            <a:off x="4114800" y="1443162"/>
            <a:ext cx="8046720" cy="54148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114800" y="0"/>
            <a:ext cx="8046720" cy="1371600"/>
          </a:xfrm>
        </p:spPr>
        <p:txBody>
          <a:bodyPr anchor="t" anchorCtr="0">
            <a:normAutofit/>
          </a:bodyPr>
          <a:lstStyle/>
          <a:p>
            <a:pPr algn="ctr"/>
            <a:r>
              <a:rPr lang="en-US" b="1" dirty="0">
                <a:solidFill>
                  <a:schemeClr val="accent1">
                    <a:lumMod val="75000"/>
                  </a:schemeClr>
                </a:solidFill>
              </a:rPr>
              <a:t>Green Infrastructure</a:t>
            </a:r>
          </a:p>
        </p:txBody>
      </p:sp>
      <p:sp>
        <p:nvSpPr>
          <p:cNvPr id="6" name="Text Placeholder 5"/>
          <p:cNvSpPr>
            <a:spLocks noGrp="1"/>
          </p:cNvSpPr>
          <p:nvPr>
            <p:ph type="body" sz="half" idx="2"/>
          </p:nvPr>
        </p:nvSpPr>
        <p:spPr>
          <a:xfrm>
            <a:off x="182879" y="274320"/>
            <a:ext cx="3657600" cy="6400800"/>
          </a:xfrm>
        </p:spPr>
        <p:txBody>
          <a:bodyPr>
            <a:noAutofit/>
          </a:bodyPr>
          <a:lstStyle/>
          <a:p>
            <a:r>
              <a:rPr lang="en-US" sz="2400" b="0" dirty="0"/>
              <a:t>Green infrastructure uses vegetation, soils, and natural processes to </a:t>
            </a:r>
            <a:r>
              <a:rPr lang="en-US" sz="2400" b="0" dirty="0" smtClean="0"/>
              <a:t/>
            </a:r>
            <a:br>
              <a:rPr lang="en-US" sz="2400" b="0" dirty="0" smtClean="0"/>
            </a:br>
            <a:r>
              <a:rPr lang="en-US" sz="2400" b="0" dirty="0" smtClean="0"/>
              <a:t>manage </a:t>
            </a:r>
            <a:r>
              <a:rPr lang="en-US" sz="2400" b="0" dirty="0"/>
              <a:t>water and create healthier urban environments</a:t>
            </a:r>
            <a:r>
              <a:rPr lang="en-US" sz="2400" b="0" dirty="0" smtClean="0"/>
              <a:t>.</a:t>
            </a:r>
          </a:p>
          <a:p>
            <a:endParaRPr lang="en-US" sz="2400" b="0" dirty="0"/>
          </a:p>
          <a:p>
            <a:r>
              <a:rPr lang="en-US" sz="2400" dirty="0"/>
              <a:t>Urban Tree </a:t>
            </a:r>
            <a:r>
              <a:rPr lang="en-US" sz="2400" dirty="0" smtClean="0"/>
              <a:t>Canopy - </a:t>
            </a:r>
            <a:r>
              <a:rPr lang="en-US" sz="2400" b="0" dirty="0" smtClean="0"/>
              <a:t>Many </a:t>
            </a:r>
            <a:r>
              <a:rPr lang="en-US" sz="2400" b="0" dirty="0"/>
              <a:t>cities set tree canopy goals to restore some of the benefits provided by trees.   Trees reduce and slow </a:t>
            </a:r>
            <a:r>
              <a:rPr lang="en-US" sz="2400" b="0" dirty="0" err="1"/>
              <a:t>stormwater</a:t>
            </a:r>
            <a:r>
              <a:rPr lang="en-US" sz="2400" b="0" dirty="0"/>
              <a:t> by intercepting precipitation in their leaves and branches.  </a:t>
            </a:r>
          </a:p>
        </p:txBody>
      </p:sp>
      <p:sp>
        <p:nvSpPr>
          <p:cNvPr id="7" name="Slide Number Placeholder 6"/>
          <p:cNvSpPr>
            <a:spLocks noGrp="1"/>
          </p:cNvSpPr>
          <p:nvPr>
            <p:ph type="sldNum" sz="quarter" idx="4"/>
          </p:nvPr>
        </p:nvSpPr>
        <p:spPr/>
        <p:txBody>
          <a:bodyPr/>
          <a:lstStyle/>
          <a:p>
            <a:fld id="{4FAB73BC-B049-4115-A692-8D63A059BFB8}" type="slidenum">
              <a:rPr lang="en-US" smtClean="0"/>
              <a:pPr/>
              <a:t>88</a:t>
            </a:fld>
            <a:r>
              <a:rPr lang="en-US" smtClean="0"/>
              <a:t> / 104</a:t>
            </a:r>
            <a:endParaRPr lang="en-US" dirty="0"/>
          </a:p>
        </p:txBody>
      </p:sp>
    </p:spTree>
    <p:extLst>
      <p:ext uri="{BB962C8B-B14F-4D97-AF65-F5344CB8AC3E}">
        <p14:creationId xmlns:p14="http://schemas.microsoft.com/office/powerpoint/2010/main" val="307776256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8046720" cy="1371600"/>
          </a:xfrm>
        </p:spPr>
        <p:txBody>
          <a:bodyPr anchor="t" anchorCtr="0">
            <a:normAutofit/>
          </a:bodyPr>
          <a:lstStyle/>
          <a:p>
            <a:pPr algn="ctr"/>
            <a:r>
              <a:rPr lang="en-US" b="1" dirty="0">
                <a:solidFill>
                  <a:schemeClr val="accent1">
                    <a:lumMod val="75000"/>
                  </a:schemeClr>
                </a:solidFill>
              </a:rPr>
              <a:t>Green Infrastructure</a:t>
            </a:r>
          </a:p>
        </p:txBody>
      </p:sp>
      <p:sp>
        <p:nvSpPr>
          <p:cNvPr id="6" name="Text Placeholder 5"/>
          <p:cNvSpPr>
            <a:spLocks noGrp="1"/>
          </p:cNvSpPr>
          <p:nvPr>
            <p:ph type="body" sz="half" idx="2"/>
          </p:nvPr>
        </p:nvSpPr>
        <p:spPr>
          <a:xfrm>
            <a:off x="182879" y="274320"/>
            <a:ext cx="3657600" cy="6400800"/>
          </a:xfrm>
        </p:spPr>
        <p:txBody>
          <a:bodyPr>
            <a:noAutofit/>
          </a:bodyPr>
          <a:lstStyle/>
          <a:p>
            <a:r>
              <a:rPr lang="en-US" sz="2400" b="0" dirty="0"/>
              <a:t>Green infrastructure uses vegetation, soils, and natural processes to </a:t>
            </a:r>
            <a:r>
              <a:rPr lang="en-US" sz="2400" b="0" dirty="0" smtClean="0"/>
              <a:t/>
            </a:r>
            <a:br>
              <a:rPr lang="en-US" sz="2400" b="0" dirty="0" smtClean="0"/>
            </a:br>
            <a:r>
              <a:rPr lang="en-US" sz="2400" b="0" dirty="0" smtClean="0"/>
              <a:t>manage </a:t>
            </a:r>
            <a:r>
              <a:rPr lang="en-US" sz="2400" b="0" dirty="0"/>
              <a:t>water and create healthier urban environments</a:t>
            </a:r>
            <a:r>
              <a:rPr lang="en-US" sz="2400" b="0" dirty="0" smtClean="0"/>
              <a:t>.</a:t>
            </a:r>
          </a:p>
          <a:p>
            <a:endParaRPr lang="en-US" sz="2400" b="0" dirty="0"/>
          </a:p>
          <a:p>
            <a:r>
              <a:rPr lang="en-US" sz="2400" dirty="0"/>
              <a:t>Land </a:t>
            </a:r>
            <a:r>
              <a:rPr lang="en-US" sz="2400" dirty="0" smtClean="0"/>
              <a:t>Conservation - </a:t>
            </a:r>
            <a:r>
              <a:rPr lang="en-US" sz="2400" b="0" dirty="0" smtClean="0"/>
              <a:t>Protecting </a:t>
            </a:r>
            <a:r>
              <a:rPr lang="en-US" sz="2400" b="0" dirty="0"/>
              <a:t>open spaces and sensitive natural areas  within and adjacent to cities can mitigate the water quality and flooding impacts of urban </a:t>
            </a:r>
            <a:r>
              <a:rPr lang="en-US" sz="2400" b="0" dirty="0" err="1"/>
              <a:t>stormwater</a:t>
            </a:r>
            <a:r>
              <a:rPr lang="en-US" sz="2400" b="0" dirty="0"/>
              <a:t> while providing recreational opportunities for city residents.   </a:t>
            </a:r>
            <a:endParaRPr lang="en-US" sz="2400" b="0" dirty="0" smtClean="0"/>
          </a:p>
          <a:p>
            <a:r>
              <a:rPr lang="en-US" sz="2400" b="0" dirty="0" smtClean="0"/>
              <a:t>Greenways &amp; </a:t>
            </a:r>
            <a:r>
              <a:rPr lang="en-US" sz="2400" b="0" dirty="0" err="1" smtClean="0"/>
              <a:t>Blueways</a:t>
            </a:r>
            <a:endParaRPr lang="en-US" sz="2400" b="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621" y="772613"/>
            <a:ext cx="7540171" cy="6085387"/>
          </a:xfrm>
          <a:prstGeom prst="rect">
            <a:avLst/>
          </a:prstGeom>
        </p:spPr>
      </p:pic>
      <p:sp>
        <p:nvSpPr>
          <p:cNvPr id="9" name="Slide Number Placeholder 8"/>
          <p:cNvSpPr>
            <a:spLocks noGrp="1"/>
          </p:cNvSpPr>
          <p:nvPr>
            <p:ph type="sldNum" sz="quarter" idx="4"/>
          </p:nvPr>
        </p:nvSpPr>
        <p:spPr/>
        <p:txBody>
          <a:bodyPr/>
          <a:lstStyle/>
          <a:p>
            <a:fld id="{4FAB73BC-B049-4115-A692-8D63A059BFB8}" type="slidenum">
              <a:rPr lang="en-US" smtClean="0"/>
              <a:pPr/>
              <a:t>89</a:t>
            </a:fld>
            <a:r>
              <a:rPr lang="en-US" smtClean="0"/>
              <a:t> / 104</a:t>
            </a:r>
            <a:endParaRPr lang="en-US" dirty="0"/>
          </a:p>
        </p:txBody>
      </p:sp>
    </p:spTree>
    <p:extLst>
      <p:ext uri="{BB962C8B-B14F-4D97-AF65-F5344CB8AC3E}">
        <p14:creationId xmlns:p14="http://schemas.microsoft.com/office/powerpoint/2010/main" val="19176971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Assessing the risk:  </a:t>
            </a:r>
            <a:br>
              <a:rPr lang="en-US" dirty="0"/>
            </a:br>
            <a:r>
              <a:rPr lang="en-US" dirty="0"/>
              <a:t>Causes of Global Climate Change</a:t>
            </a:r>
            <a:endParaRPr lang="en-US" dirty="0" smtClean="0"/>
          </a:p>
        </p:txBody>
      </p:sp>
      <p:pic>
        <p:nvPicPr>
          <p:cNvPr id="78852" name="Picture 2" descr="http://www.indiana.edu/%7Egeol105/images/gaia_chapter_4/axial.JPG"/>
          <p:cNvPicPr>
            <a:picLocks noChangeAspect="1" noChangeArrowheads="1"/>
          </p:cNvPicPr>
          <p:nvPr/>
        </p:nvPicPr>
        <p:blipFill>
          <a:blip r:embed="rId3">
            <a:extLst>
              <a:ext uri="{28A0092B-C50C-407E-A947-70E740481C1C}">
                <a14:useLocalDpi xmlns:a14="http://schemas.microsoft.com/office/drawing/2010/main" val="0"/>
              </a:ext>
            </a:extLst>
          </a:blip>
          <a:srcRect b="25175"/>
          <a:stretch>
            <a:fillRect/>
          </a:stretch>
        </p:blipFill>
        <p:spPr bwMode="auto">
          <a:xfrm>
            <a:off x="6126480" y="2838239"/>
            <a:ext cx="583882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1097280" y="1845734"/>
            <a:ext cx="5029200" cy="4023360"/>
          </a:xfrm>
        </p:spPr>
        <p:txBody>
          <a:bodyPr/>
          <a:lstStyle/>
          <a:p>
            <a:pPr marL="0" indent="0">
              <a:buNone/>
              <a:defRPr/>
            </a:pPr>
            <a:r>
              <a:rPr lang="en-US" b="1" dirty="0" smtClean="0">
                <a:solidFill>
                  <a:schemeClr val="accent2"/>
                </a:solidFill>
              </a:rPr>
              <a:t>Obliquity</a:t>
            </a:r>
            <a:endParaRPr lang="en-US" dirty="0"/>
          </a:p>
          <a:p>
            <a:pPr marL="231775" indent="-231775">
              <a:buFont typeface="Arial" panose="020B0604020202020204" pitchFamily="34" charset="0"/>
              <a:buChar char="•"/>
              <a:defRPr/>
            </a:pPr>
            <a:r>
              <a:rPr lang="en-US" dirty="0"/>
              <a:t>The degree to which the axis tilts varies from 21.5° to 23.5° over 41,000 years</a:t>
            </a:r>
          </a:p>
          <a:p>
            <a:pPr lvl="1">
              <a:buFont typeface="Arial" panose="020B0604020202020204" pitchFamily="34" charset="0"/>
              <a:buChar char="•"/>
              <a:defRPr/>
            </a:pPr>
            <a:r>
              <a:rPr lang="en-US" dirty="0"/>
              <a:t>More tilt:  poles receive more sunlight</a:t>
            </a:r>
          </a:p>
          <a:p>
            <a:pPr lvl="1">
              <a:buFont typeface="Arial" panose="020B0604020202020204" pitchFamily="34" charset="0"/>
              <a:buChar char="•"/>
              <a:defRPr/>
            </a:pPr>
            <a:r>
              <a:rPr lang="en-US" dirty="0"/>
              <a:t>Less tilt: poles receive less sunlight</a:t>
            </a:r>
          </a:p>
          <a:p>
            <a:endParaRPr lang="en-US" dirty="0"/>
          </a:p>
        </p:txBody>
      </p:sp>
      <p:sp>
        <p:nvSpPr>
          <p:cNvPr id="5" name="Slide Number Placeholder 4"/>
          <p:cNvSpPr>
            <a:spLocks noGrp="1"/>
          </p:cNvSpPr>
          <p:nvPr>
            <p:ph type="sldNum" sz="quarter" idx="4"/>
          </p:nvPr>
        </p:nvSpPr>
        <p:spPr/>
        <p:txBody>
          <a:bodyPr/>
          <a:lstStyle/>
          <a:p>
            <a:fld id="{4FAB73BC-B049-4115-A692-8D63A059BFB8}" type="slidenum">
              <a:rPr lang="en-US" smtClean="0"/>
              <a:pPr/>
              <a:t>9</a:t>
            </a:fld>
            <a:r>
              <a:rPr lang="en-US" smtClean="0"/>
              <a:t> / 104</a:t>
            </a:r>
            <a:endParaRPr lang="en-US" dirty="0"/>
          </a:p>
        </p:txBody>
      </p:sp>
    </p:spTree>
    <p:extLst>
      <p:ext uri="{BB962C8B-B14F-4D97-AF65-F5344CB8AC3E}">
        <p14:creationId xmlns:p14="http://schemas.microsoft.com/office/powerpoint/2010/main" val="168559608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be done to reduce the damages caused by this disaster?</a:t>
            </a:r>
          </a:p>
        </p:txBody>
      </p:sp>
      <p:sp>
        <p:nvSpPr>
          <p:cNvPr id="3" name="Content Placeholder 2"/>
          <p:cNvSpPr>
            <a:spLocks noGrp="1"/>
          </p:cNvSpPr>
          <p:nvPr>
            <p:ph idx="1"/>
          </p:nvPr>
        </p:nvSpPr>
        <p:spPr/>
        <p:txBody>
          <a:bodyPr/>
          <a:lstStyle/>
          <a:p>
            <a:r>
              <a:rPr lang="en-US" dirty="0"/>
              <a:t>Plants, Animals, and Ecosystems</a:t>
            </a:r>
          </a:p>
          <a:p>
            <a:pPr lvl="1"/>
            <a:r>
              <a:rPr lang="en-US" dirty="0" smtClean="0"/>
              <a:t>Habitat loss is inevitable.  Preserving and protecting habitats will make adaptation easier.</a:t>
            </a:r>
          </a:p>
          <a:p>
            <a:pPr lvl="1"/>
            <a:r>
              <a:rPr lang="en-US" dirty="0" smtClean="0"/>
              <a:t>Be a </a:t>
            </a:r>
            <a:r>
              <a:rPr lang="en-US" dirty="0"/>
              <a:t>citizen scientist:  keep records of the seasonal changes you see in </a:t>
            </a:r>
            <a:r>
              <a:rPr lang="en-US" dirty="0" smtClean="0"/>
              <a:t>nature, animal habits, etc.</a:t>
            </a:r>
            <a:endParaRPr lang="en-US" dirty="0"/>
          </a:p>
        </p:txBody>
      </p:sp>
      <p:sp>
        <p:nvSpPr>
          <p:cNvPr id="5" name="Slide Number Placeholder 4"/>
          <p:cNvSpPr>
            <a:spLocks noGrp="1"/>
          </p:cNvSpPr>
          <p:nvPr>
            <p:ph type="sldNum" sz="quarter" idx="4"/>
          </p:nvPr>
        </p:nvSpPr>
        <p:spPr/>
        <p:txBody>
          <a:bodyPr/>
          <a:lstStyle/>
          <a:p>
            <a:fld id="{4FAB73BC-B049-4115-A692-8D63A059BFB8}" type="slidenum">
              <a:rPr lang="en-US" smtClean="0"/>
              <a:pPr/>
              <a:t>90</a:t>
            </a:fld>
            <a:r>
              <a:rPr lang="en-US" smtClean="0"/>
              <a:t> / 104</a:t>
            </a:r>
            <a:endParaRPr lang="en-US" dirty="0"/>
          </a:p>
        </p:txBody>
      </p:sp>
    </p:spTree>
    <p:extLst>
      <p:ext uri="{BB962C8B-B14F-4D97-AF65-F5344CB8AC3E}">
        <p14:creationId xmlns:p14="http://schemas.microsoft.com/office/powerpoint/2010/main" val="103866175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8046720" cy="1371600"/>
          </a:xfrm>
        </p:spPr>
        <p:txBody>
          <a:bodyPr anchor="t" anchorCtr="0">
            <a:normAutofit/>
          </a:bodyPr>
          <a:lstStyle/>
          <a:p>
            <a:pPr algn="ctr"/>
            <a:r>
              <a:rPr lang="en-US" b="1" dirty="0" smtClean="0">
                <a:solidFill>
                  <a:schemeClr val="accent1">
                    <a:lumMod val="75000"/>
                  </a:schemeClr>
                </a:solidFill>
              </a:rPr>
              <a:t>Colorado River Delta, Mexico</a:t>
            </a:r>
            <a:endParaRPr lang="en-US" b="1" dirty="0">
              <a:solidFill>
                <a:schemeClr val="accent1">
                  <a:lumMod val="75000"/>
                </a:schemeClr>
              </a:solidFill>
            </a:endParaRPr>
          </a:p>
        </p:txBody>
      </p:sp>
      <p:sp>
        <p:nvSpPr>
          <p:cNvPr id="6" name="Text Placeholder 5"/>
          <p:cNvSpPr>
            <a:spLocks noGrp="1"/>
          </p:cNvSpPr>
          <p:nvPr>
            <p:ph type="body" sz="half" idx="2"/>
          </p:nvPr>
        </p:nvSpPr>
        <p:spPr>
          <a:xfrm>
            <a:off x="182879" y="274320"/>
            <a:ext cx="3657600" cy="6400800"/>
          </a:xfrm>
        </p:spPr>
        <p:txBody>
          <a:bodyPr>
            <a:normAutofit lnSpcReduction="10000"/>
          </a:bodyPr>
          <a:lstStyle/>
          <a:p>
            <a:r>
              <a:rPr lang="en-US" sz="2400" b="0" dirty="0" smtClean="0"/>
              <a:t>Much of the water is diverted for agricultural and domestic use, mostly on the U.S. side of the border.</a:t>
            </a:r>
          </a:p>
          <a:p>
            <a:endParaRPr lang="en-US" sz="2400" b="0" dirty="0"/>
          </a:p>
          <a:p>
            <a:r>
              <a:rPr lang="en-US" sz="2400" b="0" dirty="0"/>
              <a:t>March 23, 2014, the gates of Morelos Dam on the Arizona-Mexico border </a:t>
            </a:r>
            <a:r>
              <a:rPr lang="en-US" sz="2400" b="0" dirty="0" smtClean="0"/>
              <a:t>were </a:t>
            </a:r>
            <a:r>
              <a:rPr lang="en-US" sz="2400" b="0" dirty="0"/>
              <a:t>lifted to allow a "pulse flow" of water into the final stretch of the Colorado </a:t>
            </a:r>
            <a:r>
              <a:rPr lang="en-US" sz="2400" b="0" dirty="0" smtClean="0"/>
              <a:t>River</a:t>
            </a:r>
          </a:p>
          <a:p>
            <a:r>
              <a:rPr lang="en-US" sz="2200" b="0" dirty="0"/>
              <a:t>Saving the Colorado River Delta, One Habitat at a Time :  </a:t>
            </a:r>
            <a:r>
              <a:rPr lang="en-US" sz="2200" b="0" dirty="0">
                <a:hlinkClick r:id="rId3"/>
              </a:rPr>
              <a:t>http://news.nationalgeographic.com/news/special-features/2014/12/141216-colorado-river-delta-restoration-water-drought-environment</a:t>
            </a:r>
            <a:r>
              <a:rPr lang="en-US" sz="2200" b="0" dirty="0" smtClean="0">
                <a:hlinkClick r:id="rId3"/>
              </a:rPr>
              <a:t>/</a:t>
            </a:r>
            <a:r>
              <a:rPr lang="en-US" sz="2200" b="0" dirty="0" smtClean="0"/>
              <a:t> </a:t>
            </a:r>
          </a:p>
          <a:p>
            <a:endParaRPr lang="en-US" sz="2400" b="0" dirty="0"/>
          </a:p>
          <a:p>
            <a:endParaRPr lang="en-US" sz="2400" b="0" dirty="0"/>
          </a:p>
        </p:txBody>
      </p:sp>
      <p:pic>
        <p:nvPicPr>
          <p:cNvPr id="15362" name="Picture 2" descr="http://news.nationalgeographic.com/content/dam/news/photos/legacy-new/86877_990x742-cb1234.ngsversion.1426196745926.adapt.67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5874" y="1313539"/>
            <a:ext cx="6817659"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4FAB73BC-B049-4115-A692-8D63A059BFB8}" type="slidenum">
              <a:rPr lang="en-US" smtClean="0"/>
              <a:pPr/>
              <a:t>91</a:t>
            </a:fld>
            <a:r>
              <a:rPr lang="en-US" smtClean="0"/>
              <a:t> / 104</a:t>
            </a:r>
            <a:endParaRPr lang="en-US" dirty="0"/>
          </a:p>
        </p:txBody>
      </p:sp>
    </p:spTree>
    <p:extLst>
      <p:ext uri="{BB962C8B-B14F-4D97-AF65-F5344CB8AC3E}">
        <p14:creationId xmlns:p14="http://schemas.microsoft.com/office/powerpoint/2010/main" val="238240427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8046720" cy="1371600"/>
          </a:xfrm>
        </p:spPr>
        <p:txBody>
          <a:bodyPr anchor="t" anchorCtr="0">
            <a:normAutofit/>
          </a:bodyPr>
          <a:lstStyle/>
          <a:p>
            <a:pPr algn="ctr"/>
            <a:r>
              <a:rPr lang="en-US" b="1" dirty="0" smtClean="0">
                <a:solidFill>
                  <a:schemeClr val="accent1">
                    <a:lumMod val="75000"/>
                  </a:schemeClr>
                </a:solidFill>
              </a:rPr>
              <a:t>The </a:t>
            </a:r>
            <a:r>
              <a:rPr lang="en-US" b="1" dirty="0">
                <a:solidFill>
                  <a:schemeClr val="accent1">
                    <a:lumMod val="75000"/>
                  </a:schemeClr>
                </a:solidFill>
              </a:rPr>
              <a:t>Elwha </a:t>
            </a:r>
            <a:r>
              <a:rPr lang="en-US" b="1" dirty="0" smtClean="0">
                <a:solidFill>
                  <a:schemeClr val="accent1">
                    <a:lumMod val="75000"/>
                  </a:schemeClr>
                </a:solidFill>
              </a:rPr>
              <a:t>River, NW Washington</a:t>
            </a:r>
            <a:endParaRPr lang="en-US" b="1" dirty="0">
              <a:solidFill>
                <a:schemeClr val="accent1">
                  <a:lumMod val="75000"/>
                </a:schemeClr>
              </a:solidFill>
            </a:endParaRPr>
          </a:p>
        </p:txBody>
      </p:sp>
      <p:sp>
        <p:nvSpPr>
          <p:cNvPr id="6" name="Text Placeholder 5"/>
          <p:cNvSpPr>
            <a:spLocks noGrp="1"/>
          </p:cNvSpPr>
          <p:nvPr>
            <p:ph type="body" sz="half" idx="2"/>
          </p:nvPr>
        </p:nvSpPr>
        <p:spPr>
          <a:xfrm>
            <a:off x="182879" y="274320"/>
            <a:ext cx="3657600" cy="6400800"/>
          </a:xfrm>
        </p:spPr>
        <p:txBody>
          <a:bodyPr>
            <a:normAutofit/>
          </a:bodyPr>
          <a:lstStyle/>
          <a:p>
            <a:r>
              <a:rPr lang="en-US" sz="2400" b="0" dirty="0" smtClean="0"/>
              <a:t>Hydroelectric dam was built to power economic development and water for domestic use</a:t>
            </a:r>
          </a:p>
          <a:p>
            <a:endParaRPr lang="en-US" sz="2400" b="0" dirty="0"/>
          </a:p>
          <a:p>
            <a:r>
              <a:rPr lang="en-US" sz="2400" b="0" dirty="0" smtClean="0"/>
              <a:t>Prevented:</a:t>
            </a:r>
          </a:p>
          <a:p>
            <a:pPr marL="342900" indent="-342900">
              <a:buFont typeface="Arial" panose="020B0604020202020204" pitchFamily="34" charset="0"/>
              <a:buChar char="•"/>
            </a:pPr>
            <a:r>
              <a:rPr lang="en-US" sz="2400" b="0" dirty="0" smtClean="0"/>
              <a:t>Sediments from reaching the ocean</a:t>
            </a:r>
          </a:p>
          <a:p>
            <a:pPr marL="342900" indent="-342900">
              <a:buFont typeface="Arial" panose="020B0604020202020204" pitchFamily="34" charset="0"/>
              <a:buChar char="•"/>
            </a:pPr>
            <a:r>
              <a:rPr lang="en-US" sz="2400" b="0" dirty="0" smtClean="0"/>
              <a:t>Salmon migration</a:t>
            </a:r>
          </a:p>
          <a:p>
            <a:pPr marL="342900" indent="-342900">
              <a:buFont typeface="Arial" panose="020B0604020202020204" pitchFamily="34" charset="0"/>
              <a:buChar char="•"/>
            </a:pPr>
            <a:r>
              <a:rPr lang="en-US" sz="2400" b="0" dirty="0" smtClean="0"/>
              <a:t>Health of wetlands</a:t>
            </a:r>
          </a:p>
          <a:p>
            <a:pPr marL="342900" indent="-342900">
              <a:buFont typeface="Arial" panose="020B0604020202020204" pitchFamily="34" charset="0"/>
              <a:buChar char="•"/>
            </a:pPr>
            <a:endParaRPr lang="en-US" sz="2400" b="0" dirty="0"/>
          </a:p>
          <a:p>
            <a:r>
              <a:rPr lang="en-US" sz="2400" b="0" dirty="0" smtClean="0"/>
              <a:t>Dams were destroyed in 2014</a:t>
            </a:r>
          </a:p>
          <a:p>
            <a:endParaRPr lang="en-US" sz="2400" b="0" dirty="0"/>
          </a:p>
        </p:txBody>
      </p:sp>
      <p:pic>
        <p:nvPicPr>
          <p:cNvPr id="16386" name="Picture 2" descr="In this photo taken June 3, 2014, the Elwha River flows into the Strait of Juan de Fuca near Port Angeles, Wash.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672" y="1005840"/>
            <a:ext cx="5716848" cy="585216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n this photo taken June 3, 2014, the Elwha River flows into the Strait of Juan de Fuca near Port Angeles, Wash.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041684"/>
            <a:ext cx="3597275" cy="204874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4FAB73BC-B049-4115-A692-8D63A059BFB8}" type="slidenum">
              <a:rPr lang="en-US" smtClean="0"/>
              <a:pPr/>
              <a:t>92</a:t>
            </a:fld>
            <a:r>
              <a:rPr lang="en-US" smtClean="0"/>
              <a:t> / 104</a:t>
            </a:r>
            <a:endParaRPr lang="en-US" dirty="0"/>
          </a:p>
        </p:txBody>
      </p:sp>
    </p:spTree>
    <p:extLst>
      <p:ext uri="{BB962C8B-B14F-4D97-AF65-F5344CB8AC3E}">
        <p14:creationId xmlns:p14="http://schemas.microsoft.com/office/powerpoint/2010/main" val="152394137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be done to reduce the damages caused by this disaster?</a:t>
            </a:r>
          </a:p>
        </p:txBody>
      </p:sp>
      <p:sp>
        <p:nvSpPr>
          <p:cNvPr id="3" name="Content Placeholder 2"/>
          <p:cNvSpPr>
            <a:spLocks noGrp="1"/>
          </p:cNvSpPr>
          <p:nvPr>
            <p:ph idx="1"/>
          </p:nvPr>
        </p:nvSpPr>
        <p:spPr/>
        <p:txBody>
          <a:bodyPr/>
          <a:lstStyle/>
          <a:p>
            <a:r>
              <a:rPr lang="en-US" dirty="0" smtClean="0"/>
              <a:t>Forests</a:t>
            </a:r>
            <a:endParaRPr lang="en-US" dirty="0"/>
          </a:p>
          <a:p>
            <a:pPr lvl="1"/>
            <a:r>
              <a:rPr lang="en-US" dirty="0" smtClean="0"/>
              <a:t>Practice good forest management.</a:t>
            </a:r>
          </a:p>
          <a:p>
            <a:pPr lvl="1"/>
            <a:r>
              <a:rPr lang="en-US" dirty="0" smtClean="0"/>
              <a:t>Understand how wildfires work in each region, and respond accordingly.</a:t>
            </a:r>
          </a:p>
          <a:p>
            <a:pPr lvl="1"/>
            <a:r>
              <a:rPr lang="en-US" dirty="0" smtClean="0"/>
              <a:t>Reduce clear-cut logging and other undesirable harvesting methods</a:t>
            </a:r>
            <a:endParaRPr lang="en-US" dirty="0"/>
          </a:p>
        </p:txBody>
      </p:sp>
      <p:sp>
        <p:nvSpPr>
          <p:cNvPr id="5" name="Slide Number Placeholder 4"/>
          <p:cNvSpPr>
            <a:spLocks noGrp="1"/>
          </p:cNvSpPr>
          <p:nvPr>
            <p:ph type="sldNum" sz="quarter" idx="4"/>
          </p:nvPr>
        </p:nvSpPr>
        <p:spPr/>
        <p:txBody>
          <a:bodyPr/>
          <a:lstStyle/>
          <a:p>
            <a:fld id="{4FAB73BC-B049-4115-A692-8D63A059BFB8}" type="slidenum">
              <a:rPr lang="en-US" smtClean="0"/>
              <a:pPr/>
              <a:t>93</a:t>
            </a:fld>
            <a:r>
              <a:rPr lang="en-US" smtClean="0"/>
              <a:t> / 104</a:t>
            </a:r>
            <a:endParaRPr lang="en-US" dirty="0"/>
          </a:p>
        </p:txBody>
      </p:sp>
    </p:spTree>
    <p:extLst>
      <p:ext uri="{BB962C8B-B14F-4D97-AF65-F5344CB8AC3E}">
        <p14:creationId xmlns:p14="http://schemas.microsoft.com/office/powerpoint/2010/main" val="335221235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8046720" cy="1371600"/>
          </a:xfrm>
        </p:spPr>
        <p:txBody>
          <a:bodyPr anchor="t" anchorCtr="0">
            <a:normAutofit/>
          </a:bodyPr>
          <a:lstStyle/>
          <a:p>
            <a:pPr algn="ctr"/>
            <a:r>
              <a:rPr lang="en-US" b="1" dirty="0">
                <a:solidFill>
                  <a:schemeClr val="accent1">
                    <a:lumMod val="75000"/>
                  </a:schemeClr>
                </a:solidFill>
              </a:rPr>
              <a:t>Nakauvadra Community Based Reforestation </a:t>
            </a:r>
            <a:r>
              <a:rPr lang="en-US" b="1" dirty="0" smtClean="0">
                <a:solidFill>
                  <a:schemeClr val="accent1">
                    <a:lumMod val="75000"/>
                  </a:schemeClr>
                </a:solidFill>
              </a:rPr>
              <a:t>Project, Fiji</a:t>
            </a:r>
            <a:endParaRPr lang="en-US" b="1" dirty="0">
              <a:solidFill>
                <a:schemeClr val="accent1">
                  <a:lumMod val="75000"/>
                </a:schemeClr>
              </a:solidFill>
            </a:endParaRPr>
          </a:p>
        </p:txBody>
      </p:sp>
      <p:sp>
        <p:nvSpPr>
          <p:cNvPr id="6" name="Text Placeholder 5"/>
          <p:cNvSpPr>
            <a:spLocks noGrp="1"/>
          </p:cNvSpPr>
          <p:nvPr>
            <p:ph type="body" sz="half" idx="2"/>
          </p:nvPr>
        </p:nvSpPr>
        <p:spPr>
          <a:xfrm>
            <a:off x="182879" y="274320"/>
            <a:ext cx="3657600" cy="6400800"/>
          </a:xfrm>
        </p:spPr>
        <p:txBody>
          <a:bodyPr>
            <a:normAutofit/>
          </a:bodyPr>
          <a:lstStyle/>
          <a:p>
            <a:r>
              <a:rPr lang="en-US" sz="2400" b="0" dirty="0" smtClean="0"/>
              <a:t>Conservation groups work </a:t>
            </a:r>
            <a:r>
              <a:rPr lang="en-US" sz="2400" b="0" dirty="0"/>
              <a:t>with landowners </a:t>
            </a:r>
            <a:r>
              <a:rPr lang="en-US" sz="2400" b="0" dirty="0" smtClean="0"/>
              <a:t>to:</a:t>
            </a:r>
          </a:p>
          <a:p>
            <a:pPr marL="342900" indent="-342900">
              <a:lnSpc>
                <a:spcPct val="100000"/>
              </a:lnSpc>
              <a:buFont typeface="Arial" panose="020B0604020202020204" pitchFamily="34" charset="0"/>
              <a:buChar char="•"/>
            </a:pPr>
            <a:r>
              <a:rPr lang="en-US" sz="2400" b="0" dirty="0" smtClean="0"/>
              <a:t>Reforest 2,805 acres </a:t>
            </a:r>
            <a:r>
              <a:rPr lang="en-US" sz="2400" b="0" dirty="0"/>
              <a:t>of degraded grasslands with hardwood timber and native </a:t>
            </a:r>
            <a:r>
              <a:rPr lang="en-US" sz="2400" b="0" dirty="0" smtClean="0"/>
              <a:t>species.</a:t>
            </a:r>
          </a:p>
          <a:p>
            <a:pPr marL="342900" indent="-342900">
              <a:lnSpc>
                <a:spcPct val="100000"/>
              </a:lnSpc>
              <a:buFont typeface="Arial" panose="020B0604020202020204" pitchFamily="34" charset="0"/>
              <a:buChar char="•"/>
            </a:pPr>
            <a:r>
              <a:rPr lang="en-US" sz="2400" b="0" dirty="0" smtClean="0"/>
              <a:t>Develop </a:t>
            </a:r>
            <a:r>
              <a:rPr lang="en-US" sz="2400" b="0" dirty="0"/>
              <a:t>new livelihood activities, such as beekeeping and fish and poultry cottage industries, and has provided training to farmers on sustainable agricultural </a:t>
            </a:r>
            <a:r>
              <a:rPr lang="en-US" sz="2400" b="0" dirty="0" smtClean="0"/>
              <a:t>practices</a:t>
            </a:r>
            <a:r>
              <a:rPr lang="en-US" sz="2400" b="0" dirty="0"/>
              <a:t>.</a:t>
            </a:r>
            <a:endParaRPr lang="en-US" sz="2400" b="0" dirty="0" smtClean="0"/>
          </a:p>
          <a:p>
            <a:endParaRPr lang="en-US" sz="2400" b="0" dirty="0"/>
          </a:p>
          <a:p>
            <a:endParaRPr lang="en-US" sz="2400" b="0" dirty="0"/>
          </a:p>
        </p:txBody>
      </p:sp>
      <p:pic>
        <p:nvPicPr>
          <p:cNvPr id="13314" name="Picture 2" descr="Reforestation site at Vatukacevaceva at the edge of the Nakauvadra Range, Fiji. © Conservation International/photo by Peg Arring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515" y="1785250"/>
            <a:ext cx="8113485" cy="507092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4FAB73BC-B049-4115-A692-8D63A059BFB8}" type="slidenum">
              <a:rPr lang="en-US" smtClean="0"/>
              <a:pPr/>
              <a:t>94</a:t>
            </a:fld>
            <a:r>
              <a:rPr lang="en-US" smtClean="0"/>
              <a:t> / 104</a:t>
            </a:r>
            <a:endParaRPr lang="en-US" dirty="0"/>
          </a:p>
        </p:txBody>
      </p:sp>
    </p:spTree>
    <p:extLst>
      <p:ext uri="{BB962C8B-B14F-4D97-AF65-F5344CB8AC3E}">
        <p14:creationId xmlns:p14="http://schemas.microsoft.com/office/powerpoint/2010/main" val="198518531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be done to reduce the damages caused by this disaster?</a:t>
            </a:r>
          </a:p>
        </p:txBody>
      </p:sp>
      <p:sp>
        <p:nvSpPr>
          <p:cNvPr id="3" name="Content Placeholder 2"/>
          <p:cNvSpPr>
            <a:spLocks noGrp="1"/>
          </p:cNvSpPr>
          <p:nvPr>
            <p:ph idx="1"/>
          </p:nvPr>
        </p:nvSpPr>
        <p:spPr/>
        <p:txBody>
          <a:bodyPr/>
          <a:lstStyle/>
          <a:p>
            <a:r>
              <a:rPr lang="en-US" dirty="0" smtClean="0"/>
              <a:t>Coastal areas </a:t>
            </a:r>
          </a:p>
          <a:p>
            <a:pPr lvl="1"/>
            <a:r>
              <a:rPr lang="en-US" dirty="0" smtClean="0"/>
              <a:t>Move cities inland</a:t>
            </a:r>
          </a:p>
          <a:p>
            <a:pPr lvl="1"/>
            <a:r>
              <a:rPr lang="en-US" dirty="0" smtClean="0"/>
              <a:t>Take steps to reduce coastal erosion</a:t>
            </a:r>
          </a:p>
          <a:p>
            <a:pPr lvl="1"/>
            <a:r>
              <a:rPr lang="en-US" dirty="0" smtClean="0"/>
              <a:t>Take steps to protect wetlands</a:t>
            </a:r>
            <a:endParaRPr lang="en-US" dirty="0"/>
          </a:p>
        </p:txBody>
      </p:sp>
      <p:sp>
        <p:nvSpPr>
          <p:cNvPr id="5" name="Slide Number Placeholder 4"/>
          <p:cNvSpPr>
            <a:spLocks noGrp="1"/>
          </p:cNvSpPr>
          <p:nvPr>
            <p:ph type="sldNum" sz="quarter" idx="4"/>
          </p:nvPr>
        </p:nvSpPr>
        <p:spPr/>
        <p:txBody>
          <a:bodyPr/>
          <a:lstStyle/>
          <a:p>
            <a:fld id="{4FAB73BC-B049-4115-A692-8D63A059BFB8}" type="slidenum">
              <a:rPr lang="en-US" smtClean="0"/>
              <a:pPr/>
              <a:t>95</a:t>
            </a:fld>
            <a:r>
              <a:rPr lang="en-US" smtClean="0"/>
              <a:t> / 104</a:t>
            </a:r>
            <a:endParaRPr lang="en-US" dirty="0"/>
          </a:p>
        </p:txBody>
      </p:sp>
    </p:spTree>
    <p:extLst>
      <p:ext uri="{BB962C8B-B14F-4D97-AF65-F5344CB8AC3E}">
        <p14:creationId xmlns:p14="http://schemas.microsoft.com/office/powerpoint/2010/main" val="282824799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be done to reduce the damages caused by this disaster?</a:t>
            </a:r>
          </a:p>
        </p:txBody>
      </p:sp>
      <p:sp>
        <p:nvSpPr>
          <p:cNvPr id="3" name="Content Placeholder 2"/>
          <p:cNvSpPr>
            <a:spLocks noGrp="1"/>
          </p:cNvSpPr>
          <p:nvPr>
            <p:ph idx="1"/>
          </p:nvPr>
        </p:nvSpPr>
        <p:spPr/>
        <p:txBody>
          <a:bodyPr>
            <a:normAutofit/>
          </a:bodyPr>
          <a:lstStyle/>
          <a:p>
            <a:r>
              <a:rPr lang="en-US" dirty="0" smtClean="0"/>
              <a:t>Coastal areas </a:t>
            </a:r>
          </a:p>
          <a:p>
            <a:pPr lvl="1"/>
            <a:r>
              <a:rPr lang="en-US" dirty="0"/>
              <a:t>In terms of the overall cost of damage, the cities at the greatest risk are: </a:t>
            </a:r>
            <a:endParaRPr lang="en-US" dirty="0" smtClean="0"/>
          </a:p>
          <a:p>
            <a:pPr marL="1828800" lvl="5" indent="0">
              <a:buNone/>
            </a:pPr>
            <a:r>
              <a:rPr lang="en-US" sz="2400" dirty="0" smtClean="0"/>
              <a:t>1</a:t>
            </a:r>
            <a:r>
              <a:rPr lang="en-US" sz="2400" dirty="0"/>
              <a:t>) </a:t>
            </a:r>
            <a:r>
              <a:rPr lang="en-US" sz="2400" dirty="0" smtClean="0"/>
              <a:t>Guangzhou</a:t>
            </a:r>
            <a:r>
              <a:rPr lang="en-US" sz="2400" dirty="0"/>
              <a:t> </a:t>
            </a:r>
            <a:r>
              <a:rPr lang="en-US" sz="2400" dirty="0" smtClean="0"/>
              <a:t>                             6</a:t>
            </a:r>
            <a:r>
              <a:rPr lang="en-US" sz="2400" dirty="0"/>
              <a:t>) Nagoya</a:t>
            </a:r>
            <a:endParaRPr lang="en-US" sz="2400" dirty="0" smtClean="0"/>
          </a:p>
          <a:p>
            <a:pPr marL="1828800" lvl="5" indent="0">
              <a:buNone/>
            </a:pPr>
            <a:r>
              <a:rPr lang="en-US" sz="2400" dirty="0" smtClean="0"/>
              <a:t>2</a:t>
            </a:r>
            <a:r>
              <a:rPr lang="en-US" sz="2400" dirty="0"/>
              <a:t>) </a:t>
            </a:r>
            <a:r>
              <a:rPr lang="en-US" sz="2400" dirty="0" smtClean="0"/>
              <a:t>Miami</a:t>
            </a:r>
            <a:r>
              <a:rPr lang="en-US" sz="2400" dirty="0"/>
              <a:t> </a:t>
            </a:r>
            <a:r>
              <a:rPr lang="en-US" sz="2400" dirty="0" smtClean="0"/>
              <a:t>                                      7</a:t>
            </a:r>
            <a:r>
              <a:rPr lang="en-US" sz="2400" dirty="0"/>
              <a:t>) Tampa</a:t>
            </a:r>
            <a:endParaRPr lang="en-US" sz="2400" dirty="0" smtClean="0"/>
          </a:p>
          <a:p>
            <a:pPr marL="1828800" lvl="5" indent="0">
              <a:buNone/>
            </a:pPr>
            <a:r>
              <a:rPr lang="en-US" sz="2400" dirty="0" smtClean="0"/>
              <a:t>3</a:t>
            </a:r>
            <a:r>
              <a:rPr lang="en-US" sz="2400" dirty="0"/>
              <a:t>) New </a:t>
            </a:r>
            <a:r>
              <a:rPr lang="en-US" sz="2400" dirty="0" smtClean="0"/>
              <a:t>York</a:t>
            </a:r>
            <a:r>
              <a:rPr lang="en-US" sz="2400" dirty="0"/>
              <a:t> </a:t>
            </a:r>
            <a:r>
              <a:rPr lang="en-US" sz="2400" dirty="0" smtClean="0"/>
              <a:t>                                 8</a:t>
            </a:r>
            <a:r>
              <a:rPr lang="en-US" sz="2400" dirty="0"/>
              <a:t>) Boston</a:t>
            </a:r>
            <a:endParaRPr lang="en-US" sz="2400" dirty="0" smtClean="0"/>
          </a:p>
          <a:p>
            <a:pPr marL="1828800" lvl="5" indent="0">
              <a:buNone/>
            </a:pPr>
            <a:r>
              <a:rPr lang="en-US" sz="2400" dirty="0" smtClean="0"/>
              <a:t>4</a:t>
            </a:r>
            <a:r>
              <a:rPr lang="en-US" sz="2400" dirty="0"/>
              <a:t>) New </a:t>
            </a:r>
            <a:r>
              <a:rPr lang="en-US" sz="2400" dirty="0" smtClean="0"/>
              <a:t>Orleans</a:t>
            </a:r>
            <a:r>
              <a:rPr lang="en-US" sz="2400" dirty="0"/>
              <a:t> </a:t>
            </a:r>
            <a:r>
              <a:rPr lang="en-US" sz="2400" dirty="0" smtClean="0"/>
              <a:t>                           9</a:t>
            </a:r>
            <a:r>
              <a:rPr lang="en-US" sz="2400" dirty="0"/>
              <a:t>) Shenzen</a:t>
            </a:r>
            <a:endParaRPr lang="en-US" sz="2400" dirty="0" smtClean="0"/>
          </a:p>
          <a:p>
            <a:pPr marL="1828800" lvl="5" indent="0">
              <a:buNone/>
            </a:pPr>
            <a:r>
              <a:rPr lang="en-US" sz="2400" dirty="0" smtClean="0"/>
              <a:t>5</a:t>
            </a:r>
            <a:r>
              <a:rPr lang="en-US" sz="2400" dirty="0"/>
              <a:t>) </a:t>
            </a:r>
            <a:r>
              <a:rPr lang="en-US" sz="2400" dirty="0" smtClean="0"/>
              <a:t>Mumbai                                  10</a:t>
            </a:r>
            <a:r>
              <a:rPr lang="en-US" sz="2400" dirty="0"/>
              <a:t>) </a:t>
            </a:r>
            <a:r>
              <a:rPr lang="en-US" sz="2400" dirty="0" smtClean="0"/>
              <a:t>Osaka</a:t>
            </a:r>
            <a:endParaRPr lang="en-US" sz="2400" dirty="0"/>
          </a:p>
        </p:txBody>
      </p:sp>
      <p:sp>
        <p:nvSpPr>
          <p:cNvPr id="4" name="5-Point Star 3"/>
          <p:cNvSpPr/>
          <p:nvPr/>
        </p:nvSpPr>
        <p:spPr>
          <a:xfrm>
            <a:off x="2496457" y="3549710"/>
            <a:ext cx="365760" cy="365760"/>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2489203" y="3977878"/>
            <a:ext cx="365760" cy="365760"/>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2496463" y="4347993"/>
            <a:ext cx="365760" cy="365760"/>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6248406" y="3549710"/>
            <a:ext cx="365760" cy="365760"/>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6248406" y="3977878"/>
            <a:ext cx="365760" cy="365760"/>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645908" y="5869094"/>
            <a:ext cx="6136745" cy="523220"/>
          </a:xfrm>
          <a:prstGeom prst="rect">
            <a:avLst/>
          </a:prstGeom>
          <a:noFill/>
        </p:spPr>
        <p:txBody>
          <a:bodyPr wrap="none" rtlCol="0">
            <a:spAutoFit/>
          </a:bodyPr>
          <a:lstStyle/>
          <a:p>
            <a:r>
              <a:rPr lang="en-US" sz="2800" dirty="0" smtClean="0">
                <a:solidFill>
                  <a:srgbClr val="C00000"/>
                </a:solidFill>
              </a:rPr>
              <a:t>How many of these cities are in the U.S.?</a:t>
            </a:r>
            <a:endParaRPr lang="en-US" sz="2800" dirty="0">
              <a:solidFill>
                <a:srgbClr val="C00000"/>
              </a:solidFill>
            </a:endParaRPr>
          </a:p>
        </p:txBody>
      </p:sp>
      <p:sp>
        <p:nvSpPr>
          <p:cNvPr id="12" name="Slide Number Placeholder 11"/>
          <p:cNvSpPr>
            <a:spLocks noGrp="1"/>
          </p:cNvSpPr>
          <p:nvPr>
            <p:ph type="sldNum" sz="quarter" idx="4"/>
          </p:nvPr>
        </p:nvSpPr>
        <p:spPr/>
        <p:txBody>
          <a:bodyPr/>
          <a:lstStyle/>
          <a:p>
            <a:fld id="{4FAB73BC-B049-4115-A692-8D63A059BFB8}" type="slidenum">
              <a:rPr lang="en-US" smtClean="0"/>
              <a:pPr/>
              <a:t>96</a:t>
            </a:fld>
            <a:r>
              <a:rPr lang="en-US" smtClean="0"/>
              <a:t> / 104</a:t>
            </a:r>
            <a:endParaRPr lang="en-US" dirty="0"/>
          </a:p>
        </p:txBody>
      </p:sp>
    </p:spTree>
    <p:extLst>
      <p:ext uri="{BB962C8B-B14F-4D97-AF65-F5344CB8AC3E}">
        <p14:creationId xmlns:p14="http://schemas.microsoft.com/office/powerpoint/2010/main" val="381925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499"/>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499"/>
                                          </p:stCondLst>
                                        </p:cTn>
                                        <p:tgtEl>
                                          <p:spTgt spid="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499"/>
                                          </p:stCondLst>
                                        </p:cTn>
                                        <p:tgtEl>
                                          <p:spTgt spid="7"/>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be done to reduce the damages caused by this disaster?</a:t>
            </a:r>
          </a:p>
        </p:txBody>
      </p:sp>
      <p:sp>
        <p:nvSpPr>
          <p:cNvPr id="3" name="Content Placeholder 2"/>
          <p:cNvSpPr>
            <a:spLocks noGrp="1"/>
          </p:cNvSpPr>
          <p:nvPr>
            <p:ph idx="1"/>
          </p:nvPr>
        </p:nvSpPr>
        <p:spPr/>
        <p:txBody>
          <a:bodyPr>
            <a:normAutofit/>
          </a:bodyPr>
          <a:lstStyle/>
          <a:p>
            <a:r>
              <a:rPr lang="en-US" dirty="0" smtClean="0"/>
              <a:t>Coastal areas </a:t>
            </a:r>
          </a:p>
          <a:p>
            <a:pPr lvl="1"/>
            <a:r>
              <a:rPr lang="en-US" dirty="0" smtClean="0"/>
              <a:t>The </a:t>
            </a:r>
            <a:r>
              <a:rPr lang="en-US" dirty="0"/>
              <a:t>10 most vulnerable cities when measured as percentage of GDP as: </a:t>
            </a:r>
            <a:endParaRPr lang="en-US" dirty="0" smtClean="0"/>
          </a:p>
          <a:p>
            <a:pPr marL="1828800" lvl="5" indent="0">
              <a:buNone/>
            </a:pPr>
            <a:r>
              <a:rPr lang="en-US" sz="2400" dirty="0" smtClean="0"/>
              <a:t>1</a:t>
            </a:r>
            <a:r>
              <a:rPr lang="en-US" sz="2400" dirty="0"/>
              <a:t>) </a:t>
            </a:r>
            <a:r>
              <a:rPr lang="en-US" sz="2400" dirty="0" smtClean="0"/>
              <a:t>Guangzhou</a:t>
            </a:r>
            <a:r>
              <a:rPr lang="en-US" sz="2400" dirty="0"/>
              <a:t> </a:t>
            </a:r>
            <a:r>
              <a:rPr lang="en-US" sz="2400" dirty="0" smtClean="0"/>
              <a:t>                             6</a:t>
            </a:r>
            <a:r>
              <a:rPr lang="en-US" sz="2400" dirty="0"/>
              <a:t>) </a:t>
            </a:r>
            <a:r>
              <a:rPr lang="en-US" sz="2400" dirty="0" err="1"/>
              <a:t>Zhanjing</a:t>
            </a:r>
            <a:endParaRPr lang="en-US" sz="2400" dirty="0" smtClean="0"/>
          </a:p>
          <a:p>
            <a:pPr marL="1828800" lvl="5" indent="0">
              <a:buNone/>
            </a:pPr>
            <a:r>
              <a:rPr lang="en-US" sz="2400" dirty="0" smtClean="0"/>
              <a:t>2</a:t>
            </a:r>
            <a:r>
              <a:rPr lang="en-US" sz="2400" dirty="0"/>
              <a:t>) New </a:t>
            </a:r>
            <a:r>
              <a:rPr lang="en-US" sz="2400" dirty="0" smtClean="0"/>
              <a:t>Orleans                            7</a:t>
            </a:r>
            <a:r>
              <a:rPr lang="en-US" sz="2400" dirty="0"/>
              <a:t>) Mumbai</a:t>
            </a:r>
            <a:endParaRPr lang="en-US" sz="2400" dirty="0" smtClean="0"/>
          </a:p>
          <a:p>
            <a:pPr marL="1828800" lvl="5" indent="0">
              <a:buNone/>
            </a:pPr>
            <a:r>
              <a:rPr lang="en-US" sz="2400" dirty="0" smtClean="0"/>
              <a:t>3</a:t>
            </a:r>
            <a:r>
              <a:rPr lang="en-US" sz="2400" dirty="0"/>
              <a:t>) Guayaquil, </a:t>
            </a:r>
            <a:r>
              <a:rPr lang="en-US" sz="2400" dirty="0" smtClean="0"/>
              <a:t>Ecuador                8</a:t>
            </a:r>
            <a:r>
              <a:rPr lang="en-US" sz="2400" dirty="0"/>
              <a:t>) Khulna, Bangladesh</a:t>
            </a:r>
            <a:endParaRPr lang="en-US" sz="2400" dirty="0" smtClean="0"/>
          </a:p>
          <a:p>
            <a:pPr marL="1828800" lvl="5" indent="0">
              <a:buNone/>
            </a:pPr>
            <a:r>
              <a:rPr lang="en-US" sz="2400" dirty="0" smtClean="0"/>
              <a:t>4</a:t>
            </a:r>
            <a:r>
              <a:rPr lang="en-US" sz="2400" dirty="0"/>
              <a:t>) Ho Chi Minh </a:t>
            </a:r>
            <a:r>
              <a:rPr lang="en-US" sz="2400" dirty="0" smtClean="0"/>
              <a:t>City                     9</a:t>
            </a:r>
            <a:r>
              <a:rPr lang="en-US" sz="2400" dirty="0"/>
              <a:t>) Palembang, Indonesia</a:t>
            </a:r>
            <a:endParaRPr lang="en-US" sz="2400" dirty="0" smtClean="0"/>
          </a:p>
          <a:p>
            <a:pPr marL="1828800" lvl="5" indent="0">
              <a:buNone/>
            </a:pPr>
            <a:r>
              <a:rPr lang="en-US" sz="2400" dirty="0" smtClean="0"/>
              <a:t>5</a:t>
            </a:r>
            <a:r>
              <a:rPr lang="en-US" sz="2400" dirty="0"/>
              <a:t>) </a:t>
            </a:r>
            <a:r>
              <a:rPr lang="en-US" sz="2400" dirty="0" smtClean="0"/>
              <a:t>Abidjan                                   10</a:t>
            </a:r>
            <a:r>
              <a:rPr lang="en-US" sz="2400" dirty="0"/>
              <a:t>) Shenzen</a:t>
            </a:r>
          </a:p>
        </p:txBody>
      </p:sp>
      <p:sp>
        <p:nvSpPr>
          <p:cNvPr id="4" name="5-Point Star 3"/>
          <p:cNvSpPr/>
          <p:nvPr/>
        </p:nvSpPr>
        <p:spPr>
          <a:xfrm>
            <a:off x="2496457" y="3549710"/>
            <a:ext cx="365760" cy="365760"/>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645908" y="5869094"/>
            <a:ext cx="6136745" cy="523220"/>
          </a:xfrm>
          <a:prstGeom prst="rect">
            <a:avLst/>
          </a:prstGeom>
          <a:noFill/>
        </p:spPr>
        <p:txBody>
          <a:bodyPr wrap="none" rtlCol="0">
            <a:spAutoFit/>
          </a:bodyPr>
          <a:lstStyle/>
          <a:p>
            <a:r>
              <a:rPr lang="en-US" sz="2800" dirty="0" smtClean="0">
                <a:solidFill>
                  <a:srgbClr val="C00000"/>
                </a:solidFill>
              </a:rPr>
              <a:t>How many of these cities are in the U.S.?</a:t>
            </a:r>
            <a:endParaRPr lang="en-US" sz="2800" dirty="0">
              <a:solidFill>
                <a:srgbClr val="C00000"/>
              </a:solidFill>
            </a:endParaRPr>
          </a:p>
        </p:txBody>
      </p:sp>
      <p:sp>
        <p:nvSpPr>
          <p:cNvPr id="11" name="Slide Number Placeholder 10"/>
          <p:cNvSpPr>
            <a:spLocks noGrp="1"/>
          </p:cNvSpPr>
          <p:nvPr>
            <p:ph type="sldNum" sz="quarter" idx="4"/>
          </p:nvPr>
        </p:nvSpPr>
        <p:spPr/>
        <p:txBody>
          <a:bodyPr/>
          <a:lstStyle/>
          <a:p>
            <a:fld id="{4FAB73BC-B049-4115-A692-8D63A059BFB8}" type="slidenum">
              <a:rPr lang="en-US" smtClean="0"/>
              <a:pPr/>
              <a:t>97</a:t>
            </a:fld>
            <a:r>
              <a:rPr lang="en-US" smtClean="0"/>
              <a:t> / 104</a:t>
            </a:r>
            <a:endParaRPr lang="en-US" dirty="0"/>
          </a:p>
        </p:txBody>
      </p:sp>
    </p:spTree>
    <p:extLst>
      <p:ext uri="{BB962C8B-B14F-4D97-AF65-F5344CB8AC3E}">
        <p14:creationId xmlns:p14="http://schemas.microsoft.com/office/powerpoint/2010/main" val="394617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1262" y="548640"/>
            <a:ext cx="11290435" cy="6309360"/>
          </a:xfrm>
          <a:prstGeom prst="rect">
            <a:avLst/>
          </a:prstGeom>
        </p:spPr>
      </p:pic>
      <p:sp>
        <p:nvSpPr>
          <p:cNvPr id="3" name="Title 2"/>
          <p:cNvSpPr>
            <a:spLocks noGrp="1"/>
          </p:cNvSpPr>
          <p:nvPr>
            <p:ph type="title"/>
          </p:nvPr>
        </p:nvSpPr>
        <p:spPr>
          <a:xfrm>
            <a:off x="0" y="10837"/>
            <a:ext cx="12192000" cy="1450757"/>
          </a:xfrm>
        </p:spPr>
        <p:txBody>
          <a:bodyPr anchor="t" anchorCtr="0">
            <a:noAutofit/>
          </a:bodyPr>
          <a:lstStyle/>
          <a:p>
            <a:pPr algn="ctr"/>
            <a:r>
              <a:rPr lang="en-US" sz="2400" dirty="0"/>
              <a:t>If global carbon emissions </a:t>
            </a:r>
            <a:r>
              <a:rPr lang="en-US" sz="2400" u="sng" dirty="0" smtClean="0"/>
              <a:t>continue on current trends </a:t>
            </a:r>
            <a:r>
              <a:rPr lang="en-US" sz="2400" dirty="0" smtClean="0"/>
              <a:t>and </a:t>
            </a:r>
            <a:r>
              <a:rPr lang="en-US" sz="2400" dirty="0"/>
              <a:t>sea levels are affected by climate change </a:t>
            </a:r>
            <a:r>
              <a:rPr lang="en-US" sz="2400" u="sng" dirty="0" smtClean="0"/>
              <a:t>about as much as expected</a:t>
            </a:r>
            <a:r>
              <a:rPr lang="en-US" sz="2400" dirty="0" smtClean="0"/>
              <a:t>, </a:t>
            </a:r>
            <a:r>
              <a:rPr lang="en-US" sz="2400" dirty="0"/>
              <a:t>about 2.6 percent of the global population (about 177 million people) will be living in a place at risk of regular flooding. </a:t>
            </a:r>
          </a:p>
        </p:txBody>
      </p:sp>
      <p:sp>
        <p:nvSpPr>
          <p:cNvPr id="5" name="Slide Number Placeholder 4"/>
          <p:cNvSpPr>
            <a:spLocks noGrp="1"/>
          </p:cNvSpPr>
          <p:nvPr>
            <p:ph type="sldNum" sz="quarter" idx="4"/>
          </p:nvPr>
        </p:nvSpPr>
        <p:spPr/>
        <p:txBody>
          <a:bodyPr/>
          <a:lstStyle/>
          <a:p>
            <a:fld id="{4FAB73BC-B049-4115-A692-8D63A059BFB8}" type="slidenum">
              <a:rPr lang="en-US" smtClean="0"/>
              <a:pPr/>
              <a:t>98</a:t>
            </a:fld>
            <a:r>
              <a:rPr lang="en-US" smtClean="0"/>
              <a:t> / 104</a:t>
            </a:r>
            <a:endParaRPr lang="en-US" dirty="0"/>
          </a:p>
        </p:txBody>
      </p:sp>
    </p:spTree>
    <p:extLst>
      <p:ext uri="{BB962C8B-B14F-4D97-AF65-F5344CB8AC3E}">
        <p14:creationId xmlns:p14="http://schemas.microsoft.com/office/powerpoint/2010/main" val="96422974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can be done to reduce the damages caused by this disaster?</a:t>
            </a:r>
            <a:endParaRPr lang="en-US" dirty="0"/>
          </a:p>
        </p:txBody>
      </p:sp>
      <p:sp>
        <p:nvSpPr>
          <p:cNvPr id="3" name="Content Placeholder 2"/>
          <p:cNvSpPr>
            <a:spLocks noGrp="1"/>
          </p:cNvSpPr>
          <p:nvPr>
            <p:ph idx="1"/>
          </p:nvPr>
        </p:nvSpPr>
        <p:spPr/>
        <p:txBody>
          <a:bodyPr/>
          <a:lstStyle/>
          <a:p>
            <a:r>
              <a:rPr lang="en-US" dirty="0" smtClean="0"/>
              <a:t>Coastal areas </a:t>
            </a:r>
          </a:p>
          <a:p>
            <a:pPr lvl="1"/>
            <a:r>
              <a:rPr lang="en-US" dirty="0" smtClean="0"/>
              <a:t>Hard structures such as sea walls, groins, etc., increase erosion</a:t>
            </a:r>
          </a:p>
          <a:p>
            <a:pPr lvl="1"/>
            <a:r>
              <a:rPr lang="en-US" dirty="0" smtClean="0"/>
              <a:t>Hybrid engineering </a:t>
            </a:r>
            <a:r>
              <a:rPr lang="en-US" dirty="0"/>
              <a:t>combines permeable structures </a:t>
            </a:r>
            <a:r>
              <a:rPr lang="en-US" dirty="0" smtClean="0"/>
              <a:t>(local </a:t>
            </a:r>
            <a:r>
              <a:rPr lang="en-US" dirty="0"/>
              <a:t>materials </a:t>
            </a:r>
            <a:r>
              <a:rPr lang="en-US" dirty="0" smtClean="0"/>
              <a:t>such as </a:t>
            </a:r>
            <a:r>
              <a:rPr lang="en-US" dirty="0"/>
              <a:t>bamboo, twigs or other brushwood) </a:t>
            </a:r>
            <a:r>
              <a:rPr lang="en-US" dirty="0" smtClean="0"/>
              <a:t>with engineering techniques</a:t>
            </a:r>
          </a:p>
          <a:p>
            <a:pPr lvl="1"/>
            <a:r>
              <a:rPr lang="en-US" dirty="0" smtClean="0"/>
              <a:t>Result?  The restoration of </a:t>
            </a:r>
          </a:p>
          <a:p>
            <a:pPr lvl="2"/>
            <a:r>
              <a:rPr lang="en-US" sz="2400" dirty="0" smtClean="0"/>
              <a:t>Mangrove </a:t>
            </a:r>
            <a:r>
              <a:rPr lang="en-US" sz="2400" dirty="0"/>
              <a:t>forests in </a:t>
            </a:r>
            <a:r>
              <a:rPr lang="en-US" sz="2400" dirty="0" smtClean="0"/>
              <a:t>Indonesia</a:t>
            </a:r>
          </a:p>
          <a:p>
            <a:pPr lvl="2"/>
            <a:r>
              <a:rPr lang="en-US" sz="2400" dirty="0" smtClean="0"/>
              <a:t>Salt </a:t>
            </a:r>
            <a:r>
              <a:rPr lang="en-US" sz="2400" dirty="0"/>
              <a:t>marshes </a:t>
            </a:r>
            <a:r>
              <a:rPr lang="en-US" sz="2400" dirty="0" smtClean="0"/>
              <a:t>in the </a:t>
            </a:r>
            <a:r>
              <a:rPr lang="en-US" sz="2400" dirty="0"/>
              <a:t>Netherlands</a:t>
            </a:r>
            <a:endParaRPr lang="en-US" sz="2400" dirty="0" smtClean="0"/>
          </a:p>
          <a:p>
            <a:pPr lvl="2"/>
            <a:endParaRPr lang="en-US" sz="2400" dirty="0"/>
          </a:p>
        </p:txBody>
      </p:sp>
      <p:pic>
        <p:nvPicPr>
          <p:cNvPr id="7" name="Picture 6"/>
          <p:cNvPicPr>
            <a:picLocks noChangeAspect="1"/>
          </p:cNvPicPr>
          <p:nvPr/>
        </p:nvPicPr>
        <p:blipFill>
          <a:blip r:embed="rId3"/>
          <a:stretch>
            <a:fillRect/>
          </a:stretch>
        </p:blipFill>
        <p:spPr>
          <a:xfrm>
            <a:off x="7704753" y="3647184"/>
            <a:ext cx="4242835" cy="2518969"/>
          </a:xfrm>
          <a:prstGeom prst="rect">
            <a:avLst/>
          </a:prstGeom>
        </p:spPr>
      </p:pic>
      <p:sp>
        <p:nvSpPr>
          <p:cNvPr id="10" name="Slide Number Placeholder 9"/>
          <p:cNvSpPr>
            <a:spLocks noGrp="1"/>
          </p:cNvSpPr>
          <p:nvPr>
            <p:ph type="sldNum" sz="quarter" idx="4"/>
          </p:nvPr>
        </p:nvSpPr>
        <p:spPr/>
        <p:txBody>
          <a:bodyPr/>
          <a:lstStyle/>
          <a:p>
            <a:fld id="{4FAB73BC-B049-4115-A692-8D63A059BFB8}" type="slidenum">
              <a:rPr lang="en-US" smtClean="0"/>
              <a:pPr/>
              <a:t>99</a:t>
            </a:fld>
            <a:r>
              <a:rPr lang="en-US" smtClean="0"/>
              <a:t> / 104</a:t>
            </a:r>
            <a:endParaRPr lang="en-US" dirty="0"/>
          </a:p>
        </p:txBody>
      </p:sp>
    </p:spTree>
    <p:extLst>
      <p:ext uri="{BB962C8B-B14F-4D97-AF65-F5344CB8AC3E}">
        <p14:creationId xmlns:p14="http://schemas.microsoft.com/office/powerpoint/2010/main" val="2300328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Custom 5">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F3FAEA"/>
      </a:hlink>
      <a:folHlink>
        <a:srgbClr val="E7F5D6"/>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961</TotalTime>
  <Words>3612</Words>
  <Application>Microsoft Office PowerPoint</Application>
  <PresentationFormat>Widescreen</PresentationFormat>
  <Paragraphs>659</Paragraphs>
  <Slides>104</Slides>
  <Notes>89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104</vt:i4>
      </vt:variant>
    </vt:vector>
  </HeadingPairs>
  <TitlesOfParts>
    <vt:vector size="109" baseType="lpstr">
      <vt:lpstr>Arial</vt:lpstr>
      <vt:lpstr>Calibri</vt:lpstr>
      <vt:lpstr>Calibri Light</vt:lpstr>
      <vt:lpstr>Times New Roman</vt:lpstr>
      <vt:lpstr>Retrospect</vt:lpstr>
      <vt:lpstr>Impacts of  Climate Change</vt:lpstr>
      <vt:lpstr>Assessing the risk</vt:lpstr>
      <vt:lpstr>Assessing the risk</vt:lpstr>
      <vt:lpstr>Assessing the risk</vt:lpstr>
      <vt:lpstr>Assessing the risk</vt:lpstr>
      <vt:lpstr>Assessing the risk:   Causes of Global Climate Change</vt:lpstr>
      <vt:lpstr>Assessing the risk:   Causes of Global Climate Change</vt:lpstr>
      <vt:lpstr>Eccentricity  t</vt:lpstr>
      <vt:lpstr>Assessing the risk:   Causes of Global Climate Change</vt:lpstr>
      <vt:lpstr>PowerPoint Presentation</vt:lpstr>
      <vt:lpstr>Assessing the risk:   Causes of Global Climate Change</vt:lpstr>
      <vt:lpstr>PowerPoint Presentation</vt:lpstr>
      <vt:lpstr>Assessing the risk:   Causes of Global Climate Change</vt:lpstr>
      <vt:lpstr>Assessing the risk:   Causes of Global Climate Change</vt:lpstr>
      <vt:lpstr>THE GLOBAL OCEAN CONVEYOR</vt:lpstr>
      <vt:lpstr>Assessing the risk:   Causes of Global Climate Change</vt:lpstr>
      <vt:lpstr>Assessing the risk:   Causes of Global Climate Change</vt:lpstr>
      <vt:lpstr>Assessing the risk:   Causes of Global Climate Change</vt:lpstr>
      <vt:lpstr>Assessing the risk:   Causes of Global Climate Change</vt:lpstr>
      <vt:lpstr>Assessing the risk:   Causes of Global Climate Change</vt:lpstr>
      <vt:lpstr>Assessing the risk:   Effects of Global Climate Change</vt:lpstr>
      <vt:lpstr>Assessing the risk:  The current situation</vt:lpstr>
      <vt:lpstr>Assessing the risk:  The current situation</vt:lpstr>
      <vt:lpstr>Simplified chart showing when the five major ice ages occurred in the past 2.4 billion years of Earth’s history. Modified from several sources including Dynamical Paleoclimatology: Generalized Theory of Global Climate Change, 2002, by Barry Saltzman.</vt:lpstr>
      <vt:lpstr>Four fairly regular glacial-interglacial cycles occurred during the past 450,000 years. The shorter interglacial cycles (10,000 to 30,000 years) were about as warm as present and alternated with much longer (70,000 to 90,000 years) glacial cycles substantially colder than present. </vt:lpstr>
      <vt:lpstr>Last Glacial Maximum</vt:lpstr>
      <vt:lpstr>Today</vt:lpstr>
      <vt:lpstr>Assessing the risk</vt:lpstr>
      <vt:lpstr>PowerPoint Presentation</vt:lpstr>
      <vt:lpstr>PowerPoint Presentation</vt:lpstr>
      <vt:lpstr>Assessing the risk: Possible effects of global warming</vt:lpstr>
      <vt:lpstr>PowerPoint Presentation</vt:lpstr>
      <vt:lpstr>Assessing the risk: Possible impacts of global warming</vt:lpstr>
      <vt:lpstr>PowerPoint Presentation</vt:lpstr>
      <vt:lpstr>PowerPoint Presentation</vt:lpstr>
      <vt:lpstr>PowerPoint Presentation</vt:lpstr>
      <vt:lpstr>Assessing the risk: Possible impacts of global warming</vt:lpstr>
      <vt:lpstr>Assessing the risk: Possible impacts of global warming</vt:lpstr>
      <vt:lpstr>PowerPoint Presentation</vt:lpstr>
      <vt:lpstr>Assessing the risk: Possible impacts of global warming</vt:lpstr>
      <vt:lpstr>Assessing the risk: Possible impacts of global warming</vt:lpstr>
      <vt:lpstr>PowerPoint Presentation</vt:lpstr>
      <vt:lpstr>PowerPoint Presentation</vt:lpstr>
      <vt:lpstr>PowerPoint Presentation</vt:lpstr>
      <vt:lpstr>Shrinking Lake Mead, Nevada-Arizona border</vt:lpstr>
      <vt:lpstr>PowerPoint Presentation</vt:lpstr>
      <vt:lpstr>PowerPoint Presentation</vt:lpstr>
      <vt:lpstr>PowerPoint Presentation</vt:lpstr>
      <vt:lpstr>Assessing the risk: Possible impacts of global warming</vt:lpstr>
      <vt:lpstr>PowerPoint Presentation</vt:lpstr>
      <vt:lpstr>Assessing the risk: Possible impacts of global warming</vt:lpstr>
      <vt:lpstr>PowerPoint Presentation</vt:lpstr>
      <vt:lpstr>PowerPoint Presentation</vt:lpstr>
      <vt:lpstr>Assessing the risk: Possible impacts of global warming</vt:lpstr>
      <vt:lpstr>Progressive Sea Level Rise In The LA Basin</vt:lpstr>
      <vt:lpstr>Progressive Sea Level Rise In The LA Basin</vt:lpstr>
      <vt:lpstr>Assessing the risk: Possible impacts of global warming</vt:lpstr>
      <vt:lpstr>PowerPoint Presentation</vt:lpstr>
      <vt:lpstr>Reducing the risk</vt:lpstr>
      <vt:lpstr>What, if anything, can be done to prevent this disaster from occurring?</vt:lpstr>
      <vt:lpstr>Reducing the risk</vt:lpstr>
      <vt:lpstr>What can be done to reduce the damages caused by this disaster?</vt:lpstr>
      <vt:lpstr>PowerPoint Presentation</vt:lpstr>
      <vt:lpstr>What can be done to reduce the damages caused by this disaster?</vt:lpstr>
      <vt:lpstr>The Global Water Footprint of Key Crops </vt:lpstr>
      <vt:lpstr>The Global Water Footprint of Key Crops </vt:lpstr>
      <vt:lpstr>The Global Water Footprint of Key Crops </vt:lpstr>
      <vt:lpstr>The Global Water Footprint of Key Crops </vt:lpstr>
      <vt:lpstr>The Global Water Footprint of Key Crops </vt:lpstr>
      <vt:lpstr>The Global Water Footprint of Key Crops </vt:lpstr>
      <vt:lpstr>What can be done to reduce the damages caused by this disaster?</vt:lpstr>
      <vt:lpstr>PowerPoint Presentation</vt:lpstr>
      <vt:lpstr>PowerPoint Presentation</vt:lpstr>
      <vt:lpstr>PowerPoint Presentation</vt:lpstr>
      <vt:lpstr>The Crystal, London, UK</vt:lpstr>
      <vt:lpstr>Vancouver Convention Centre West, Vancouver</vt:lpstr>
      <vt:lpstr>Kiowa County Schools, Greensburg, KA</vt:lpstr>
      <vt:lpstr>Milano Santa Monica, Milano Italy</vt:lpstr>
      <vt:lpstr>Solar Airport, Kuwait</vt:lpstr>
      <vt:lpstr>What can be done to reduce the damages caused by this disaster?</vt:lpstr>
      <vt:lpstr>PowerPoint Presentation</vt:lpstr>
      <vt:lpstr>Green Infrastructure</vt:lpstr>
      <vt:lpstr>Green Infrastructure</vt:lpstr>
      <vt:lpstr>Green Infrastructure</vt:lpstr>
      <vt:lpstr>Green Infrastructure</vt:lpstr>
      <vt:lpstr>Green Infrastructure</vt:lpstr>
      <vt:lpstr>Green Infrastructure</vt:lpstr>
      <vt:lpstr>Green Infrastructure</vt:lpstr>
      <vt:lpstr>Green Infrastructure</vt:lpstr>
      <vt:lpstr>What can be done to reduce the damages caused by this disaster?</vt:lpstr>
      <vt:lpstr>Colorado River Delta, Mexico</vt:lpstr>
      <vt:lpstr>The Elwha River, NW Washington</vt:lpstr>
      <vt:lpstr>What can be done to reduce the damages caused by this disaster?</vt:lpstr>
      <vt:lpstr>Nakauvadra Community Based Reforestation Project, Fiji</vt:lpstr>
      <vt:lpstr>What can be done to reduce the damages caused by this disaster?</vt:lpstr>
      <vt:lpstr>What can be done to reduce the damages caused by this disaster?</vt:lpstr>
      <vt:lpstr>What can be done to reduce the damages caused by this disaster?</vt:lpstr>
      <vt:lpstr>If global carbon emissions continue on current trends and sea levels are affected by climate change about as much as expected, about 2.6 percent of the global population (about 177 million people) will be living in a place at risk of regular flooding. </vt:lpstr>
      <vt:lpstr>What can be done to reduce the damages caused by this disaster?</vt:lpstr>
      <vt:lpstr>Mangrove Forests = "Roots of the Sea"</vt:lpstr>
      <vt:lpstr>PowerPoint Presentation</vt:lpstr>
      <vt:lpstr>PowerPoint Presentation</vt:lpstr>
      <vt:lpstr>How a waterfront homeowner can protect his property &amp; help nature</vt:lpstr>
      <vt:lpstr>It’s always S.E.P.*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Impacts of  Climate Change</dc:title>
  <dc:creator>Sonjia Leyva</dc:creator>
  <cp:lastModifiedBy>Sonjia Leyva</cp:lastModifiedBy>
  <cp:revision>74</cp:revision>
  <dcterms:created xsi:type="dcterms:W3CDTF">2015-09-21T17:23:28Z</dcterms:created>
  <dcterms:modified xsi:type="dcterms:W3CDTF">2015-11-30T23:32:02Z</dcterms:modified>
</cp:coreProperties>
</file>